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29"/>
  </p:notesMasterIdLst>
  <p:handoutMasterIdLst>
    <p:handoutMasterId r:id="rId30"/>
  </p:handoutMasterIdLst>
  <p:sldIdLst>
    <p:sldId id="320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方正启体简体" panose="03000509000000000000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B77"/>
    <a:srgbClr val="D52019"/>
    <a:srgbClr val="EAD9B9"/>
    <a:srgbClr val="FFFFB7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950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8A93-C70C-4749-83C0-4B1645AF274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6E3B-942E-4054-A26D-DC0E719D4F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6E3B-942E-4054-A26D-DC0E719D4F84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21829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方正启体简体" panose="03000509000000000000" pitchFamily="65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42221" y="408438"/>
            <a:ext cx="2046761" cy="4084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34150" y="1018425"/>
            <a:ext cx="477641" cy="4381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770" y="1339519"/>
            <a:ext cx="4079733" cy="37902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11" y="1319897"/>
            <a:ext cx="2281213" cy="33073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明代刘侗、于奕正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帝京景物略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春场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有当时寒衣节的详细记载：“十月一日，纸肆裁纸五色，作男女衣，长尺有咫，曰寒衣，有疏印缄，识其姓字辈行，如寄书然。家家修具夜奠，呼而焚之其门，曰送寒衣。新丧，白纸为之，曰新鬼不敢衣彩也。送白衣者哭，女声十九，男声十一。”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26578" y="1739256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703229" y="3021912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1200" y="1144706"/>
            <a:ext cx="3079923" cy="30799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清代潘荣陛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帝京岁时纪胜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送寒衣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上有寒衣节的情形：“十月朔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士民家祭祖扫墓，如中元仪。晚夕缄书冥楮，加以五色彩帛作成冠带衣履，于门外奠而焚之，曰送寒衣。”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26578" y="1739256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703229" y="3021912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08658" y="743041"/>
            <a:ext cx="3658275" cy="2593095"/>
            <a:chOff x="2557005" y="164613"/>
            <a:chExt cx="3658275" cy="2593095"/>
          </a:xfrm>
        </p:grpSpPr>
        <p:sp>
          <p:nvSpPr>
            <p:cNvPr id="15" name="文本框 14"/>
            <p:cNvSpPr txBox="1"/>
            <p:nvPr/>
          </p:nvSpPr>
          <p:spPr>
            <a:xfrm>
              <a:off x="2731504" y="1680490"/>
              <a:ext cx="3483776" cy="107721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32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32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: 剪去对角 10"/>
            <p:cNvSpPr/>
            <p:nvPr/>
          </p:nvSpPr>
          <p:spPr>
            <a:xfrm>
              <a:off x="2557005" y="1622148"/>
              <a:ext cx="3468342" cy="67343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975386" y="164613"/>
              <a:ext cx="2631579" cy="1445952"/>
            </a:xfrm>
            <a:prstGeom prst="rect">
              <a:avLst/>
            </a:prstGeom>
          </p:spPr>
        </p:pic>
      </p:grp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5545" y="3073789"/>
            <a:ext cx="399808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47045" y="1615743"/>
              <a:ext cx="2234642" cy="738664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6743922" y="1167917"/>
            <a:ext cx="2384624" cy="397558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14511" y="1714479"/>
            <a:ext cx="52932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据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礼记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月令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记，农历十月是立冬的月份。这一天，天子率三公九卿到北郊举行迎冬礼，礼毕返回，要奖赏为国捐躯者，并抚恤他们的妻子儿女。已经死去的人怎么受赏呢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为他们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送寒衣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当是题中应有之义，上行下效，遂相沿成习。不过这种观点只能停留在推论上，因为有关中国民间于十月初一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烧献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冥衣靴鞋席帽衣段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的记载，直到宋代才出现于文人的风土记述中，如果说寒衣节是先秦时就形成的，那就很难对这么长一段时间内的记录空白作出合理解释。所以，也有人推断寒衣节俗的形成不会早于宋代。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53519" y="1346273"/>
            <a:ext cx="277585" cy="266700"/>
            <a:chOff x="1934936" y="3502479"/>
            <a:chExt cx="277585" cy="266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10800000">
            <a:off x="5998076" y="3638675"/>
            <a:ext cx="277585" cy="266700"/>
            <a:chOff x="1934936" y="3502479"/>
            <a:chExt cx="277585" cy="2667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254923" y="1320883"/>
            <a:ext cx="5123763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因先秦的迎冬礼仪脱胎而成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47045" y="1615743"/>
              <a:ext cx="2234642" cy="738664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14511" y="1714479"/>
            <a:ext cx="5293214" cy="1724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农历十月在古代是一个重要的月份，此时正是稻谷收获进仓之际，“是月也，天子始裘”（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礼记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月令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，天子以穿冬衣的仪式，昭告庶民：冬天已经来临。相传明初朱元璋在南京称帝，为了显示顺应天时，在十月初一这天早朝，行“授衣”之礼，并把刚收获的赤豆、糯米做成热羹赐给群臣尝新。南京民谚说：“十月朝、穿棉袄，吃豆羹、御寒冷。”“寒衣节”由此而来。人们还在加衣避寒的同时，也将冬衣捎给远在外地戍边、经商、求学的游子，以示牵挂和关怀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53519" y="1346273"/>
            <a:ext cx="277585" cy="266700"/>
            <a:chOff x="1934936" y="3502479"/>
            <a:chExt cx="277585" cy="266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10800000">
            <a:off x="5998076" y="3638675"/>
            <a:ext cx="277585" cy="266700"/>
            <a:chOff x="1934936" y="3502479"/>
            <a:chExt cx="277585" cy="2667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254923" y="1320883"/>
            <a:ext cx="5123763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朱元璋“授衣”传说</a:t>
            </a:r>
          </a:p>
        </p:txBody>
      </p:sp>
      <p:pic>
        <p:nvPicPr>
          <p:cNvPr id="20" name="图片 19" descr="图片包含 树, 室内&#10;&#10;已生成极高可信度的说明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 flipV="1">
            <a:off x="6669519" y="829522"/>
            <a:ext cx="1974643" cy="4230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47045" y="1615743"/>
              <a:ext cx="2234642" cy="738664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14511" y="1534268"/>
            <a:ext cx="7128180" cy="200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相传，秦时江南松江府孟、姜两家，种葫芦而得女，取名孟姜女，配夫范杞良。后来，杞良被抓去修筑北疆长城，孟姜女千里寻夫送寒衣，寻到长城脚下，不想丈夫已死，被埋筑城墙里。孟姜女悲愤交加，向长城昼夜痛哭，终于感天动地，哭倒长城，露出丈夫尸骨。千百年来，这段忠贞爱情故事广为流传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孟姜女哭倒长城八百里后，与秦始皇面对面地抗争，为夫报仇、替己出气，最后怀抱丈夫遗骨，纵身跳海殉夫。就在跳海的刹那，海上波涛澎湃，缓缓拱起两方礁石。据说海上姜女坟，海潮再大也不曾没顶。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由于孟姜女千里寻夫送寒衣的故事，长城内外便将农历十月初一这天，称作“寒衣节”。“十月初一烧寒衣”，早已成为北方凭吊已故亲人的风俗。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53519" y="1166062"/>
            <a:ext cx="277585" cy="266700"/>
            <a:chOff x="1934936" y="3502479"/>
            <a:chExt cx="277585" cy="266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10800000">
            <a:off x="7887421" y="3575892"/>
            <a:ext cx="277585" cy="266700"/>
            <a:chOff x="1934936" y="3502479"/>
            <a:chExt cx="277585" cy="2667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254923" y="1140672"/>
            <a:ext cx="5123763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孟姜女千里送寒衣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47045" y="1615743"/>
              <a:ext cx="2234642" cy="738664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077493" y="1471876"/>
            <a:ext cx="7520218" cy="235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据不完全可靠消息，这个精明的商人生逢东汉，乃是造纸术的发明人</a:t>
            </a:r>
            <a:r>
              <a:rPr lang="en-US" altLang="zh-CN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蔡伦的大嫂。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这位大嫂芳名慧娘，她见蔡伦造纸有利可图，就鼓动丈夫蔡莫去向弟弟学造纸。蔡莫是个急性子，工夫还没学到家，就张罗着开了家造纸店，结果造出来的纸质量低劣，乏人问津，夫妻俩只好对着一屋子的废纸发愁。眼见就得关门大吉了，慧娘灵机一动，想出了个鬼主意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一天深夜，惊天动地的鬼哭声冲出了蔡家大院。邻居们吓得不轻，次日一早，赶紧跑过来探问究竟，这才知道慧娘昨晚暴病身亡。只见当屋一口棺材，蔡莫一边哭诉，一边烧纸。烧着烧着，棺材里忽然传出了响声，慧娘的声音在里面叫道：“开门！快开门！我回来了！”众人呆若木鸡，好半天才回过神儿来，上前打开了棺盖。只见一个女人跳出棺来，可不是慧娘是谁？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那慧娘摇头晃脑，高声唱道： “阳间钱路通四海，纸在阴间是钱财，不是丈夫把钱烧，谁肯放我回家来！”她告诉众人，她死后到了阴间，阎王发配她推磨。她拿丈夫送的纸钱买通了众小鬼，小鬼们都争着替她推磨</a:t>
            </a:r>
            <a:r>
              <a:rPr lang="en-US" altLang="zh-CN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有钱能使鬼推磨啊！她又拿钱贿赂阎王，阎王就放她回来了。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蔡莫装出一副莫名其妙的样子，说：“我没给你送钱啊！”慧娘指着燃烧的纸堆说：“那就是钱！在阴间，全靠这玩意儿换吃换喝。”蔡莫一听，马上又抱了两捆纸来烧，说是让阴间的爹娘少受点苦。夫妻俩合演的这一出双簧，可让邻居们上了大当！众人见纸钱竟有让人死而复生的妙用，纷纷掏钱买纸去烧。一传十，十传百，不出几天，蔡莫家囤积的纸张就卖光了。由于慧娘还阳的那天是十月初一，后世的人们便都在这天上坟烧纸，祭奠死者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53519" y="998664"/>
            <a:ext cx="277585" cy="266700"/>
            <a:chOff x="1934936" y="3502479"/>
            <a:chExt cx="277585" cy="266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10800000">
            <a:off x="8344621" y="4224629"/>
            <a:ext cx="277585" cy="266700"/>
            <a:chOff x="1934936" y="3502479"/>
            <a:chExt cx="277585" cy="2667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254923" y="973274"/>
            <a:ext cx="5123763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商人促销伎俩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47045" y="1615743"/>
              <a:ext cx="2234642" cy="738664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b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5895922" y="1567851"/>
            <a:ext cx="3192197" cy="21284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14511" y="1714479"/>
            <a:ext cx="4470009" cy="144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后人把十月初一当悼亡节来过时，以红豆饭为奠。迄今江苏大丰一带还有个传说，大意为：从前有个放牛娃，因与地主抗争，被地主砍死，鲜血把撒在地上的米饭染得通红。这一天正是十月初一。此后，穷人在十月初一都要吃红豆饭纪念他，尚有童谣为证：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十月朝，看牛娃儿往家跑；如若不肯走，地主掴你三犁担子一薄刀。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53519" y="1346273"/>
            <a:ext cx="277585" cy="266700"/>
            <a:chOff x="1934936" y="3502479"/>
            <a:chExt cx="277585" cy="266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10800000">
            <a:off x="5406935" y="3562146"/>
            <a:ext cx="277585" cy="266700"/>
            <a:chOff x="1934936" y="3502479"/>
            <a:chExt cx="277585" cy="2667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254923" y="1320883"/>
            <a:ext cx="5123763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江苏“红豆饭”传说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08658" y="743041"/>
            <a:ext cx="3774969" cy="2130973"/>
            <a:chOff x="2557005" y="164613"/>
            <a:chExt cx="3774969" cy="2130973"/>
          </a:xfrm>
        </p:grpSpPr>
        <p:sp>
          <p:nvSpPr>
            <p:cNvPr id="15" name="文本框 14"/>
            <p:cNvSpPr txBox="1"/>
            <p:nvPr/>
          </p:nvSpPr>
          <p:spPr>
            <a:xfrm>
              <a:off x="3140092" y="1706693"/>
              <a:ext cx="3191882" cy="5847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寒衣节风俗</a:t>
              </a:r>
            </a:p>
          </p:txBody>
        </p:sp>
        <p:sp>
          <p:nvSpPr>
            <p:cNvPr id="16" name="矩形: 剪去对角 10"/>
            <p:cNvSpPr/>
            <p:nvPr/>
          </p:nvSpPr>
          <p:spPr>
            <a:xfrm>
              <a:off x="2557005" y="1622148"/>
              <a:ext cx="3468342" cy="67343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975386" y="164613"/>
              <a:ext cx="2631579" cy="1445952"/>
            </a:xfrm>
            <a:prstGeom prst="rect">
              <a:avLst/>
            </a:prstGeom>
          </p:spPr>
        </p:pic>
      </p:grp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5545" y="3073789"/>
            <a:ext cx="399808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461355" cy="998428"/>
            <a:chOff x="2599390" y="1489958"/>
            <a:chExt cx="3461355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26103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寒衣节风俗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1084386" y="3028493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据史料记载，重阳糕又称花糕、菊糕、五色糕，九月九日天明时，以片糕搭儿女头额，祝愿子女百事俱高，乃古人九月作糕的本意。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999743" y="2653458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C00000"/>
                </a:solidFill>
                <a:cs typeface="+mn-ea"/>
                <a:sym typeface="+mn-lt"/>
              </a:rPr>
              <a:t>晋（山西）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122797" y="1245555"/>
            <a:ext cx="1824606" cy="1407903"/>
            <a:chOff x="1448620" y="1728664"/>
            <a:chExt cx="2403081" cy="1854266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8620" y="1897677"/>
              <a:ext cx="2403081" cy="1478001"/>
            </a:xfrm>
            <a:prstGeom prst="rect">
              <a:avLst/>
            </a:prstGeom>
          </p:spPr>
        </p:pic>
        <p:sp>
          <p:nvSpPr>
            <p:cNvPr id="46" name="矩形: 剪去对角 37"/>
            <p:cNvSpPr/>
            <p:nvPr/>
          </p:nvSpPr>
          <p:spPr>
            <a:xfrm>
              <a:off x="1500274" y="1728664"/>
              <a:ext cx="2298184" cy="1854266"/>
            </a:xfrm>
            <a:prstGeom prst="snip2Diag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Content Placeholder 2"/>
          <p:cNvSpPr txBox="1"/>
          <p:nvPr/>
        </p:nvSpPr>
        <p:spPr>
          <a:xfrm>
            <a:off x="3631726" y="3028493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洛阳话有云：“十月一，油唧唧”，意思是说，十月初一这天，人们要烹炸食品，剁肉、包饺子，准备供奉祖先的食品。这些东西油膏肥腻，操作间不免弄得满手、满脸皆是。</a:t>
            </a:r>
          </a:p>
        </p:txBody>
      </p:sp>
      <p:sp>
        <p:nvSpPr>
          <p:cNvPr id="59" name="Content Placeholder 2"/>
          <p:cNvSpPr txBox="1"/>
          <p:nvPr/>
        </p:nvSpPr>
        <p:spPr>
          <a:xfrm>
            <a:off x="3547083" y="2653458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C00000"/>
                </a:solidFill>
                <a:cs typeface="+mn-ea"/>
                <a:sym typeface="+mn-lt"/>
              </a:rPr>
              <a:t>洛阳（河南）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670137" y="1245555"/>
            <a:ext cx="1824606" cy="1407903"/>
            <a:chOff x="1448620" y="1728664"/>
            <a:chExt cx="2403081" cy="1854266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8620" y="1815626"/>
              <a:ext cx="2403081" cy="1642105"/>
            </a:xfrm>
            <a:prstGeom prst="rect">
              <a:avLst/>
            </a:prstGeom>
          </p:spPr>
        </p:pic>
        <p:sp>
          <p:nvSpPr>
            <p:cNvPr id="62" name="矩形: 剪去对角 37"/>
            <p:cNvSpPr/>
            <p:nvPr/>
          </p:nvSpPr>
          <p:spPr>
            <a:xfrm>
              <a:off x="1500274" y="1728664"/>
              <a:ext cx="2298184" cy="1854266"/>
            </a:xfrm>
            <a:prstGeom prst="snip2Diag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Content Placeholder 2"/>
          <p:cNvSpPr txBox="1"/>
          <p:nvPr/>
        </p:nvSpPr>
        <p:spPr>
          <a:xfrm>
            <a:off x="6234946" y="3028493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宅府门第，在祠堂里设奠；一般人家则将包裹当成主位，在堂上设奠，多以三碗水饺为供，富者不拘此限，乾鲜果品、满汉糕点、冷荤热炒，均无定例。焚香秉烛，全家依尊卑长幼次序行四叩首礼（谓“神三鬼四”）。祭罢，或送坟地，或在门口焚之。老丧一律不举哀。</a:t>
            </a:r>
          </a:p>
        </p:txBody>
      </p:sp>
      <p:sp>
        <p:nvSpPr>
          <p:cNvPr id="64" name="Content Placeholder 2"/>
          <p:cNvSpPr txBox="1"/>
          <p:nvPr/>
        </p:nvSpPr>
        <p:spPr>
          <a:xfrm>
            <a:off x="6150303" y="2653458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rgbClr val="C00000"/>
                </a:solidFill>
                <a:cs typeface="+mn-ea"/>
                <a:sym typeface="+mn-lt"/>
              </a:rPr>
              <a:t>北京</a:t>
            </a:r>
            <a:endParaRPr lang="zh-CN" altLang="en-US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273357" y="1245555"/>
            <a:ext cx="1824606" cy="1407903"/>
            <a:chOff x="1448620" y="1728664"/>
            <a:chExt cx="2403081" cy="1854266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48620" y="1897677"/>
              <a:ext cx="2403081" cy="1560054"/>
            </a:xfrm>
            <a:prstGeom prst="rect">
              <a:avLst/>
            </a:prstGeom>
          </p:spPr>
        </p:pic>
        <p:sp>
          <p:nvSpPr>
            <p:cNvPr id="67" name="矩形: 剪去对角 37"/>
            <p:cNvSpPr/>
            <p:nvPr/>
          </p:nvSpPr>
          <p:spPr>
            <a:xfrm>
              <a:off x="1500274" y="1728664"/>
              <a:ext cx="2298184" cy="1854266"/>
            </a:xfrm>
            <a:prstGeom prst="snip2Diag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58" grpId="0"/>
      <p:bldP spid="59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752051" y="1330013"/>
            <a:ext cx="3790202" cy="3790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486595" y="402312"/>
            <a:ext cx="2265456" cy="646331"/>
            <a:chOff x="3486595" y="518620"/>
            <a:chExt cx="2265456" cy="646331"/>
          </a:xfrm>
        </p:grpSpPr>
        <p:sp>
          <p:nvSpPr>
            <p:cNvPr id="16" name="文本框 15"/>
            <p:cNvSpPr txBox="1"/>
            <p:nvPr/>
          </p:nvSpPr>
          <p:spPr>
            <a:xfrm>
              <a:off x="3486595" y="518620"/>
              <a:ext cx="110799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444135" y="708269"/>
              <a:ext cx="1307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599390" y="1286610"/>
            <a:ext cx="3309339" cy="998428"/>
            <a:chOff x="2599390" y="1489958"/>
            <a:chExt cx="3309339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寒衣节的来源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599390" y="2050995"/>
            <a:ext cx="3309339" cy="998428"/>
            <a:chOff x="2599390" y="1489958"/>
            <a:chExt cx="3309339" cy="998428"/>
          </a:xfrm>
        </p:grpSpPr>
        <p:sp>
          <p:nvSpPr>
            <p:cNvPr id="37" name="文本框 36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</a:p>
          </p:txBody>
        </p:sp>
        <p:sp>
          <p:nvSpPr>
            <p:cNvPr id="39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99390" y="2815380"/>
            <a:ext cx="3309339" cy="998428"/>
            <a:chOff x="2599390" y="1489958"/>
            <a:chExt cx="3309339" cy="998428"/>
          </a:xfrm>
        </p:grpSpPr>
        <p:sp>
          <p:nvSpPr>
            <p:cNvPr id="42" name="文本框 41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寒衣节风俗</a:t>
              </a:r>
            </a:p>
          </p:txBody>
        </p:sp>
        <p:sp>
          <p:nvSpPr>
            <p:cNvPr id="44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2599390" y="3579765"/>
            <a:ext cx="3278327" cy="998428"/>
            <a:chOff x="2599390" y="1489958"/>
            <a:chExt cx="3278327" cy="998428"/>
          </a:xfrm>
        </p:grpSpPr>
        <p:sp>
          <p:nvSpPr>
            <p:cNvPr id="47" name="文本框 46"/>
            <p:cNvSpPr txBox="1"/>
            <p:nvPr/>
          </p:nvSpPr>
          <p:spPr>
            <a:xfrm>
              <a:off x="3643075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寒衣节诗词鉴赏</a:t>
              </a:r>
            </a:p>
          </p:txBody>
        </p:sp>
        <p:sp>
          <p:nvSpPr>
            <p:cNvPr id="49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461355" cy="998428"/>
            <a:chOff x="2599390" y="1489958"/>
            <a:chExt cx="3461355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26103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寒衣节风俗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1319515" y="1547698"/>
            <a:ext cx="6933234" cy="178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鲁中一带流行傍晚在野外路口烧寒衣，为无后人的死者或孤魂野鬼祭祀的作法。每年的农历十月初一，也是山东人为死去的亲人上坟的日子，他们会将自己秋收的物品为死去的亲人供上，向祖先报告一年的丰收成果。除了这些之外，他们也会用彩纸剪成衣服，为祖先焚烧，表示“十月一，上坟烧寒衣”的意思。 </a:t>
            </a: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鲁西南一带，寒衣节上除了准备寒衣外，还以亡者生前喜爱的戏曲或神话故事为题材制作纸扎供阴间娱乐。</a:t>
            </a: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769120" y="1052270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C00000"/>
                </a:solidFill>
                <a:cs typeface="+mn-ea"/>
                <a:sym typeface="+mn-lt"/>
              </a:rPr>
              <a:t>鲁（山东）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1319515" y="3264536"/>
            <a:ext cx="6933234" cy="178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受中原影响南京地区也有送寒衣习俗，要将各种冥衣装一红纸袋里，上面写明亡者的身份及姓名，初一当晚，把纸袋供在堂上祭奠一番，而后拿到门外焚化，同时将刚收获的赤豆、糯米等做成美食让祖先尝新。其实，这一系列的祭祀活动都是缅怀祖先，祈求保佑家族兴旺、子孙平安的表现。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428264" y="2769108"/>
            <a:ext cx="2328162" cy="8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rgbClr val="C00000"/>
                </a:solidFill>
                <a:cs typeface="+mn-ea"/>
                <a:sym typeface="+mn-lt"/>
              </a:rPr>
              <a:t>南京</a:t>
            </a:r>
            <a:endParaRPr lang="zh-CN" altLang="en-US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08658" y="743041"/>
            <a:ext cx="3658275" cy="2130973"/>
            <a:chOff x="2557005" y="164613"/>
            <a:chExt cx="3658275" cy="2130973"/>
          </a:xfrm>
        </p:grpSpPr>
        <p:sp>
          <p:nvSpPr>
            <p:cNvPr id="15" name="文本框 14"/>
            <p:cNvSpPr txBox="1"/>
            <p:nvPr/>
          </p:nvSpPr>
          <p:spPr>
            <a:xfrm>
              <a:off x="2731504" y="1680490"/>
              <a:ext cx="3483776" cy="5847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</a:t>
              </a:r>
              <a:r>
                <a:rPr lang="zh-CN" altLang="en-US" sz="3200" spc="188" dirty="0" smtClean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节诗词鉴赏</a:t>
              </a:r>
              <a:endParaRPr lang="zh-CN" altLang="en-US" sz="32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: 剪去对角 10"/>
            <p:cNvSpPr/>
            <p:nvPr/>
          </p:nvSpPr>
          <p:spPr>
            <a:xfrm>
              <a:off x="2557005" y="1622148"/>
              <a:ext cx="3468342" cy="67343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975386" y="164613"/>
              <a:ext cx="2631579" cy="1445952"/>
            </a:xfrm>
            <a:prstGeom prst="rect">
              <a:avLst/>
            </a:prstGeom>
          </p:spPr>
        </p:pic>
      </p:grp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5545" y="3073789"/>
            <a:ext cx="399808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</a:t>
              </a:r>
              <a:r>
                <a:rPr lang="zh-CN" altLang="en-US" sz="2100" spc="188" dirty="0" smtClean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节诗词鉴赏</a:t>
              </a: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14" name="图片 13" descr="图片包含 播放器&#10;&#10;已生成高可信度的说明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-65158" y="1567148"/>
            <a:ext cx="1787277" cy="369503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24328" y="1231834"/>
            <a:ext cx="1883143" cy="4631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塞下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曲   唐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许浑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951082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2531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07377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69954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92028" y="1962549"/>
            <a:ext cx="430887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夜战桑乾北，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454679" y="1962549"/>
            <a:ext cx="430887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秦兵半不归。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65058" y="1962549"/>
            <a:ext cx="430887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朝来有乡信，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71213" y="1962549"/>
            <a:ext cx="430887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犹自寄寒衣。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587004" y="1231834"/>
            <a:ext cx="1883143" cy="4591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闺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怨   唐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张纮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176286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55051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29897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92474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217232" y="1962549"/>
            <a:ext cx="430887" cy="2608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去年离别雁初归，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79883" y="1962548"/>
            <a:ext cx="430887" cy="2531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今夜裁缝萤已飞。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90262" y="1962549"/>
            <a:ext cx="430887" cy="2531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征客近来音信断，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96417" y="1962549"/>
            <a:ext cx="430887" cy="2531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latin typeface="+mn-lt"/>
                <a:ea typeface="+mn-ea"/>
                <a:cs typeface="+mn-ea"/>
                <a:sym typeface="+mn-lt"/>
              </a:rPr>
              <a:t>不知何处寄寒衣？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42" grpId="0"/>
      <p:bldP spid="44" grpId="0"/>
      <p:bldP spid="45" grpId="0"/>
      <p:bldP spid="46" grpId="0"/>
      <p:bldP spid="51" grpId="0"/>
      <p:bldP spid="52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</a:t>
              </a:r>
              <a:r>
                <a:rPr lang="zh-CN" altLang="en-US" sz="2100" spc="188" dirty="0" smtClean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节诗词鉴赏</a:t>
              </a: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14" name="图片 13" descr="图片包含 播放器&#10;&#10;已生成高可信度的说明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-65158" y="1567148"/>
            <a:ext cx="1787277" cy="369503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24328" y="1231834"/>
            <a:ext cx="1883143" cy="4631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吊边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人  唐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沈彬</a:t>
            </a:r>
            <a:endParaRPr lang="zh-CN" altLang="en-US" sz="18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1082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2531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07377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699541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92028" y="1962548"/>
            <a:ext cx="430887" cy="2485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杀声沈后野风悲，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454679" y="1962549"/>
            <a:ext cx="430887" cy="2608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汉月高时望不归。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65058" y="1962548"/>
            <a:ext cx="430887" cy="2362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白骨已枯沙上草，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71213" y="1962549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家人犹自寄寒衣。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587004" y="1231834"/>
            <a:ext cx="1883143" cy="4631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君不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来  唐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方干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176286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55051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29897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924745" y="1897731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217232" y="1962549"/>
            <a:ext cx="430887" cy="2608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远路东西欲问谁，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79883" y="1962548"/>
            <a:ext cx="430887" cy="2531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寒来无处寄寒衣。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90262" y="1962549"/>
            <a:ext cx="430887" cy="2531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去时初种庭前树，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96417" y="1962549"/>
            <a:ext cx="430887" cy="2531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树已胜巢人未归。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42" grpId="0"/>
      <p:bldP spid="44" grpId="0"/>
      <p:bldP spid="45" grpId="0"/>
      <p:bldP spid="46" grpId="0"/>
      <p:bldP spid="51" grpId="0"/>
      <p:bldP spid="52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</a:t>
              </a:r>
              <a:r>
                <a:rPr lang="zh-CN" altLang="en-US" sz="2100" spc="188" dirty="0" smtClean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节诗词鉴赏</a:t>
              </a: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14" name="图片 13" descr="图片包含 播放器&#10;&#10;已生成高可信度的说明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-65158" y="1567148"/>
            <a:ext cx="1787277" cy="369503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48140" y="1218080"/>
            <a:ext cx="2868185" cy="4631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江行见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鸬鹚   唐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宋之问</a:t>
            </a:r>
            <a:endParaRPr lang="zh-CN" altLang="en-US" sz="1800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916218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290447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038907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664677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57164" y="1866521"/>
            <a:ext cx="430887" cy="2485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江畔鸬鹚鸟，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73594" y="1866522"/>
            <a:ext cx="677108" cy="2608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迎霜处处飞。</a:t>
            </a:r>
          </a:p>
          <a:p>
            <a:endParaRPr lang="zh-CN" altLang="en-US" sz="1600" kern="1900" spc="6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30194" y="1866521"/>
            <a:ext cx="430887" cy="2362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北看疑是雁，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136349" y="1866522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南客更思归。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398827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496269" y="1866522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岭上行人绝，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719518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80210" y="1866522"/>
            <a:ext cx="677108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关中音信稀。</a:t>
            </a:r>
          </a:p>
          <a:p>
            <a:r>
              <a:rPr lang="zh-CN" altLang="en-US" sz="1600" kern="1900" spc="6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600" kern="1900" spc="6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026665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369345" y="1801704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156162" y="1866522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故园今夜里，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486444" y="1866522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应为捣寒衣。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42" grpId="0"/>
      <p:bldP spid="44" grpId="0"/>
      <p:bldP spid="45" grpId="0"/>
      <p:bldP spid="31" grpId="0"/>
      <p:bldP spid="33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867695"/>
            <a:ext cx="9144000" cy="1283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58330" cy="998428"/>
            <a:chOff x="2599390" y="1489958"/>
            <a:chExt cx="335833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</a:t>
              </a:r>
              <a:r>
                <a:rPr lang="zh-CN" altLang="en-US" sz="2100" spc="188" dirty="0" smtClean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节诗词鉴赏</a:t>
              </a:r>
              <a:endParaRPr lang="zh-CN" altLang="en-US" sz="2100" spc="188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3" y="1622148"/>
              <a:ext cx="2809407" cy="384641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pic>
        <p:nvPicPr>
          <p:cNvPr id="14" name="图片 13" descr="图片包含 播放器&#10;&#10;已生成高可信度的说明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-65158" y="1567148"/>
            <a:ext cx="1787277" cy="369503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48140" y="1218080"/>
            <a:ext cx="2868185" cy="4631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十二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时   宋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朱敦儒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206358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80587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29047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54817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229069" y="1986246"/>
            <a:ext cx="677108" cy="2485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kern="1900" spc="6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连云</a:t>
            </a:r>
            <a:r>
              <a:rPr lang="zh-CN" altLang="en-US" sz="1600" kern="1900" spc="6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衰草，</a:t>
            </a:r>
            <a:endParaRPr lang="zh-CN" altLang="en-US" sz="1600" kern="1900" spc="6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09955" y="1986247"/>
            <a:ext cx="430887" cy="2608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连天晚照，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774113" y="1986246"/>
            <a:ext cx="677108" cy="2362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连山红叶。</a:t>
            </a:r>
          </a:p>
          <a:p>
            <a:r>
              <a:rPr lang="zh-CN" altLang="en-US" sz="1600" kern="1900" spc="6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endParaRPr lang="zh-CN" altLang="en-US" sz="1600" kern="1900" spc="6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26489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西风正摇落，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688967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786409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更前溪呜咽。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009658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116571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燕去鸿归音信绝。。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316805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659485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446302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问黄花、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776584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又共谁折。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934456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241603" y="1921429"/>
            <a:ext cx="0" cy="176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090229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征人最愁处，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360370" y="1986247"/>
            <a:ext cx="430887" cy="24856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1900" spc="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送寒衣时节。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42" grpId="0"/>
      <p:bldP spid="44" grpId="0"/>
      <p:bldP spid="45" grpId="0"/>
      <p:bldP spid="31" grpId="0"/>
      <p:bldP spid="33" grpId="0"/>
      <p:bldP spid="36" grpId="0"/>
      <p:bldP spid="37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42221" y="408438"/>
            <a:ext cx="2046761" cy="4084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34150" y="1018425"/>
            <a:ext cx="477641" cy="4381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770" y="1339519"/>
            <a:ext cx="4079733" cy="37902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828800" cy="1986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85627" y="1341824"/>
            <a:ext cx="882070" cy="8091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79857" y="2770931"/>
            <a:ext cx="648943" cy="5953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08658" y="743041"/>
            <a:ext cx="3594981" cy="2130973"/>
            <a:chOff x="2557005" y="164613"/>
            <a:chExt cx="3594981" cy="2130973"/>
          </a:xfrm>
        </p:grpSpPr>
        <p:sp>
          <p:nvSpPr>
            <p:cNvPr id="15" name="文本框 14"/>
            <p:cNvSpPr txBox="1"/>
            <p:nvPr/>
          </p:nvSpPr>
          <p:spPr>
            <a:xfrm>
              <a:off x="2960104" y="1706693"/>
              <a:ext cx="3191882" cy="5847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寒衣节的来源</a:t>
              </a:r>
            </a:p>
          </p:txBody>
        </p:sp>
        <p:sp>
          <p:nvSpPr>
            <p:cNvPr id="16" name="矩形: 剪去对角 10"/>
            <p:cNvSpPr/>
            <p:nvPr/>
          </p:nvSpPr>
          <p:spPr>
            <a:xfrm>
              <a:off x="2557005" y="1622148"/>
              <a:ext cx="3468342" cy="67343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975386" y="164613"/>
              <a:ext cx="2631579" cy="1445952"/>
            </a:xfrm>
            <a:prstGeom prst="rect">
              <a:avLst/>
            </a:prstGeom>
          </p:spPr>
        </p:pic>
      </p:grp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5545" y="3073789"/>
            <a:ext cx="399808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方正苏新诗柳楷简体" panose="02000000000000000000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129526" y="1356360"/>
            <a:ext cx="3480776" cy="34807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309339" cy="998428"/>
            <a:chOff x="2599390" y="1489958"/>
            <a:chExt cx="3309339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674087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寒衣节的来源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寒衣节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，每年农历十月初一，又称“十月朝”、“祭祖节”、“冥阴节”，民众称为鬼头日，是我国传统的祭祀节日，相传起源于周代。寒衣节流行于北方，不少北方人会在这一天祭扫，纪念仙逝亲人，谓之送寒衣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北方将寒衣节与每年春季的清明节、七月十五的中元节合称为中国的三大“鬼节”。 同时，这一天也标志着严冬的到来，所以也是为父母爱人等所关心的人送御寒衣物的日子。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93879" y="1740022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859418" y="3637108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703229" y="1532786"/>
            <a:ext cx="3167894" cy="28563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诗经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豳风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七月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曾提到“七月流火，九月授衣”，意思是说从九月开始天逐渐要冷了。人们该添置御寒的衣裳了，因此十月初一又俗称授衣节。 故前代授衣多在夏历九月，日期不确定。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93879" y="1740022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859418" y="2475743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72148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唐代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唐大诏令集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卷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77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：唐玄宗天宝二年八月制曰：“禋祀者，所以展诚敬之心，荐新者，所以申霜露之思。 是知先王制礼，盖缘情而感时。 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自流火届期，商风改律，载深追远，感物增怀，且诗著授衣，令存休浣，在于臣子，犹及恩私，恭事园陵，未标典式。 自今以后，每至九月一日，荐衣于寝陵，贻范千载，庶展孝思。 且仲夏端午，事无典实，传之浅俗，遂乃移风，况乎以孝道，人因亲设 教，感游衣于 汉纪，成献报 于礼文，宣 示 庶 僚 ，令 知 朕 意 。 ”这一诏令直接影响到中国民间拜墓送衣的习俗。 由于十月方入冬，九月稍嫌早，这一习俗在宋代便推移到十月朔日。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93879" y="1740022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7887421" y="3233716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41630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402080" y="1450824"/>
            <a:ext cx="9753109" cy="3964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宋代十月朔的习俗主要表现在三个方面：授衣、祭祀和开炉。吕希哲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岁时杂记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载：“十月朔，京师将校禁卫以上，并赐锦袍。 皆服之以谢。 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边防大帅、都漕、正任侯，皆赐锦袍。 旧河北、陕西、河东转运使副无此赐。 祖宗朝，有人自陈，乃赐衣袄。 诸军将校皆赐锦袍。 ”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26578" y="1739256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703229" y="3021912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618366" y="1423969"/>
            <a:ext cx="3525634" cy="35256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899" y="1708776"/>
            <a:ext cx="5123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南宋时，民间开始兴起在十月朔日扫墓，并焚烧衣物。宋代周密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武林旧事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》:“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十月朔，都人出郊拜墓，用棉裘褚衣之类。”至元代，将十月一日祭先上坟称之为送寒衣节。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析津志辑佚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岁纪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：“是月，都城自一日之后，时令谓之送寒衣节。祭先上坟，为之扫黄叶。”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93879" y="1740022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703229" y="3021912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175665" y="415578"/>
            <a:ext cx="4206240" cy="4206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5"/>
            <a:ext cx="1598769" cy="1736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3720" y="195975"/>
            <a:ext cx="1967403" cy="91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3298139"/>
            <a:ext cx="9144000" cy="18529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331" y="207227"/>
            <a:ext cx="3510580" cy="998428"/>
            <a:chOff x="2599390" y="1489958"/>
            <a:chExt cx="3510580" cy="998428"/>
          </a:xfrm>
        </p:grpSpPr>
        <p:sp>
          <p:nvSpPr>
            <p:cNvPr id="19" name="文本框 18"/>
            <p:cNvSpPr txBox="1"/>
            <p:nvPr/>
          </p:nvSpPr>
          <p:spPr>
            <a:xfrm>
              <a:off x="3875328" y="1615743"/>
              <a:ext cx="2234642" cy="415498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spc="188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古籍记载</a:t>
              </a:r>
            </a:p>
          </p:txBody>
        </p:sp>
        <p:sp>
          <p:nvSpPr>
            <p:cNvPr id="21" name="矩形: 剪去对角 10"/>
            <p:cNvSpPr/>
            <p:nvPr/>
          </p:nvSpPr>
          <p:spPr>
            <a:xfrm>
              <a:off x="3148314" y="1622148"/>
              <a:ext cx="2706330" cy="415498"/>
            </a:xfrm>
            <a:prstGeom prst="snip2Diag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99390" y="1489958"/>
              <a:ext cx="1074697" cy="998428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8467" y="4837136"/>
            <a:ext cx="4647066" cy="131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51900" y="1708776"/>
            <a:ext cx="4739084" cy="144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明代北京，有专门售卖寒衣的纸店。寒衣上印有文字、印章，写明亡者的籍贯姓氏字号，仿佛邮寄信件一般。这一天晚上，家家准备齐全，出门祭奠，叫着亡者的名字将纸衣烧掉。家有新丧的，要用白纸来做。贫家无力购买，则自行制作。有谚云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:“</a:t>
            </a:r>
            <a:r>
              <a:rPr lang="zh-CN" altLang="en-US" sz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十月一，送寒衣。”寒衣有的在坟上焚烧，也有的在家中烧寄。北方也称之为“烧包袱”。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93879" y="1740022"/>
            <a:ext cx="277585" cy="266700"/>
            <a:chOff x="1934936" y="3502479"/>
            <a:chExt cx="277585" cy="2667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5906871" y="3233716"/>
            <a:ext cx="277585" cy="266700"/>
            <a:chOff x="1934936" y="3502479"/>
            <a:chExt cx="277585" cy="2667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34936" y="3510643"/>
              <a:ext cx="27758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59431" y="3502479"/>
              <a:ext cx="0" cy="266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sbzxog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2840</Words>
  <Application>Microsoft Office PowerPoint</Application>
  <PresentationFormat>全屏显示(16:9)</PresentationFormat>
  <Paragraphs>140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Lao UI</vt:lpstr>
      <vt:lpstr>方正启体简体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2022-03-10T05:57:46Z</dcterms:created>
  <dcterms:modified xsi:type="dcterms:W3CDTF">2023-01-11T01:00:44Z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D6797EEBD7B44B16873C25CDD42E18B0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