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52" r:id="rId2"/>
    <p:sldId id="264" r:id="rId3"/>
    <p:sldId id="330" r:id="rId4"/>
    <p:sldId id="267" r:id="rId5"/>
    <p:sldId id="310" r:id="rId6"/>
    <p:sldId id="265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266" r:id="rId19"/>
    <p:sldId id="342" r:id="rId20"/>
    <p:sldId id="269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29" r:id="rId29"/>
    <p:sldId id="350" r:id="rId30"/>
    <p:sldId id="351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B05"/>
    <a:srgbClr val="EAEAEA"/>
    <a:srgbClr val="333333"/>
    <a:srgbClr val="C0C0C0"/>
    <a:srgbClr val="4F81B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1EFDD-91F8-495A-91D7-EB018522F67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5C579-5EAB-4D4D-A688-CF27E536E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4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1.jpe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1" y="-2"/>
            <a:ext cx="9143999" cy="4542287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5637213"/>
            <a:ext cx="9144000" cy="122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6" name="等腰三角形 5"/>
          <p:cNvSpPr/>
          <p:nvPr>
            <p:custDataLst>
              <p:tags r:id="rId3"/>
            </p:custDataLst>
          </p:nvPr>
        </p:nvSpPr>
        <p:spPr>
          <a:xfrm rot="5400000" flipV="1">
            <a:off x="3140273" y="-1146968"/>
            <a:ext cx="2863453" cy="12192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7" name="直角三角形 6"/>
          <p:cNvSpPr/>
          <p:nvPr>
            <p:custDataLst>
              <p:tags r:id="rId4"/>
            </p:custDataLst>
          </p:nvPr>
        </p:nvSpPr>
        <p:spPr>
          <a:xfrm>
            <a:off x="0" y="3621088"/>
            <a:ext cx="9144000" cy="32369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8" name="直角三角形 7"/>
          <p:cNvSpPr/>
          <p:nvPr>
            <p:custDataLst>
              <p:tags r:id="rId5"/>
            </p:custDataLst>
          </p:nvPr>
        </p:nvSpPr>
        <p:spPr>
          <a:xfrm flipH="1">
            <a:off x="0" y="3048000"/>
            <a:ext cx="9144000" cy="38131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5000625" y="4614350"/>
            <a:ext cx="4076700" cy="1053581"/>
          </a:xfrm>
          <a:noFill/>
        </p:spPr>
        <p:txBody>
          <a:bodyPr anchor="b">
            <a:normAutofit/>
          </a:bodyPr>
          <a:lstStyle>
            <a:lvl1pPr algn="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000625" y="5739996"/>
            <a:ext cx="4076700" cy="504000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FFEC-5704-4A3E-837E-93B721BC27B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8585198" y="6453337"/>
            <a:ext cx="504056" cy="36499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0" dirty="0" smtClean="0">
                <a:solidFill>
                  <a:srgbClr val="5F5F5F"/>
                </a:solidFill>
              </a:rPr>
              <a:t>-</a:t>
            </a:r>
            <a:fld id="{C2D1088F-7570-48BA-BC40-D11F25FB6C22}" type="slidenum">
              <a:rPr lang="zh-CN" altLang="en-US" sz="1400" b="0" dirty="0" smtClean="0">
                <a:solidFill>
                  <a:srgbClr val="5F5F5F"/>
                </a:solidFill>
              </a:rPr>
              <a:t>‹#›</a:t>
            </a:fld>
            <a:r>
              <a:rPr lang="en-US" altLang="zh-CN" sz="1400" b="0" dirty="0" smtClean="0">
                <a:solidFill>
                  <a:srgbClr val="5F5F5F"/>
                </a:solidFill>
              </a:rPr>
              <a:t>-</a:t>
            </a:r>
            <a:endParaRPr lang="zh-CN" altLang="en-US" sz="1400" b="0" dirty="0" smtClean="0">
              <a:solidFill>
                <a:srgbClr val="5F5F5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BB0C-5A13-436A-8D2C-3DC1B1265D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1" y="-2"/>
            <a:ext cx="9143999" cy="4542287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5637213"/>
            <a:ext cx="9144000" cy="122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6" name="等腰三角形 5"/>
          <p:cNvSpPr/>
          <p:nvPr>
            <p:custDataLst>
              <p:tags r:id="rId3"/>
            </p:custDataLst>
          </p:nvPr>
        </p:nvSpPr>
        <p:spPr>
          <a:xfrm rot="5400000" flipV="1">
            <a:off x="3140273" y="-1146968"/>
            <a:ext cx="2863453" cy="12192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7" name="直角三角形 6"/>
          <p:cNvSpPr/>
          <p:nvPr>
            <p:custDataLst>
              <p:tags r:id="rId4"/>
            </p:custDataLst>
          </p:nvPr>
        </p:nvSpPr>
        <p:spPr>
          <a:xfrm>
            <a:off x="0" y="3621088"/>
            <a:ext cx="9144000" cy="32369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8" name="直角三角形 7"/>
          <p:cNvSpPr/>
          <p:nvPr>
            <p:custDataLst>
              <p:tags r:id="rId5"/>
            </p:custDataLst>
          </p:nvPr>
        </p:nvSpPr>
        <p:spPr>
          <a:xfrm flipH="1">
            <a:off x="0" y="3044825"/>
            <a:ext cx="9144000" cy="38131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572125" y="4290060"/>
            <a:ext cx="3319463" cy="1175385"/>
          </a:xfrm>
        </p:spPr>
        <p:txBody>
          <a:bodyPr rIns="25400" rtlCol="0" anchor="b">
            <a:no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4950" b="1" i="0" u="none" strike="noStrike" kern="1200" cap="none" spc="6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编辑标题</a:t>
            </a:r>
            <a:endParaRPr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7"/>
            </p:custDataLst>
          </p:nvPr>
        </p:nvSpPr>
        <p:spPr>
          <a:xfrm>
            <a:off x="5572124" y="5540698"/>
            <a:ext cx="3319358" cy="691347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noProof="1"/>
              <a:t>编辑文本</a:t>
            </a: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5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6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7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8A87-77AC-48C7-9F0B-A360E0E070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5"/>
          <a:stretch>
            <a:fillRect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EF436-D7EA-4EF9-B5EE-0F0508D008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3879850"/>
            <a:ext cx="3744516" cy="2978150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4" tIns="45717" rIns="91434" bIns="4571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6" name="Freeform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22885" y="4400550"/>
            <a:ext cx="7021115" cy="245745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4" tIns="45717" rIns="91434" bIns="4571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7" name="直接连接符 1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40656" y="2790825"/>
            <a:ext cx="3914775" cy="1588"/>
          </a:xfrm>
          <a:prstGeom prst="line">
            <a:avLst/>
          </a:prstGeom>
          <a:noFill/>
          <a:ln w="6350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endParaRPr lang="zh-CN" altLang="en-US" sz="1425">
              <a:solidFill>
                <a:schemeClr val="accent1"/>
              </a:solidFill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56801" y="3503613"/>
            <a:ext cx="4098630" cy="1058408"/>
          </a:xfrm>
        </p:spPr>
        <p:txBody>
          <a:bodyPr rIns="63500">
            <a:noAutofit/>
          </a:bodyPr>
          <a:lstStyle>
            <a:lvl1pPr algn="r">
              <a:defRPr sz="3600" u="none" strike="noStrike" kern="1200" cap="none" spc="3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256801" y="2856230"/>
            <a:ext cx="4098630" cy="586804"/>
          </a:xfrm>
        </p:spPr>
        <p:txBody>
          <a:bodyPr tIns="38100" rIns="76200" bIns="38100" anchor="ctr">
            <a:noAutofit/>
          </a:bodyPr>
          <a:lstStyle>
            <a:lvl1pPr marL="0" indent="0" algn="r" eaLnBrk="1" fontAlgn="base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编辑文本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256831" y="2383625"/>
            <a:ext cx="4098600" cy="356400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noProof="1"/>
              <a:t>编辑文本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4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5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6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DC10-9F80-47CA-9BB0-03FC4730FA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E2AC-368D-4ED2-A387-F07EC13D61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8" y="952508"/>
            <a:ext cx="396243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406525"/>
            <a:ext cx="3962400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76813" y="952508"/>
            <a:ext cx="396243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406525"/>
            <a:ext cx="3962432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7451-B61D-4EBD-9E20-9C423E26C6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12C0-236C-47D9-B21E-53704C811C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EB70-7901-479E-AC6D-3909208577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952508"/>
            <a:ext cx="3962432" cy="5388907"/>
          </a:xfrm>
        </p:spPr>
        <p:txBody>
          <a:bodyPr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445A4-C0BB-452B-A7F3-D7AA9591C7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868F-D697-40DF-890C-3E7AE3034B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47" Type="http://schemas.openxmlformats.org/officeDocument/2006/relationships/tags" Target="../tags/tag5.xml"/><Relationship Id="rId50" Type="http://schemas.openxmlformats.org/officeDocument/2006/relationships/slide" Target="../slides/slide6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Relationship Id="rId48" Type="http://schemas.openxmlformats.org/officeDocument/2006/relationships/tags" Target="../tags/tag6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43"/>
            </p:custDataLst>
          </p:nvPr>
        </p:nvSpPr>
        <p:spPr bwMode="auto">
          <a:xfrm>
            <a:off x="502444" y="442913"/>
            <a:ext cx="81391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44"/>
            </p:custDataLst>
          </p:nvPr>
        </p:nvSpPr>
        <p:spPr bwMode="auto">
          <a:xfrm>
            <a:off x="502444" y="952500"/>
            <a:ext cx="8139113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5"/>
            </p:custDataLst>
          </p:nvPr>
        </p:nvSpPr>
        <p:spPr>
          <a:xfrm>
            <a:off x="659606" y="6350000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noProof="1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6"/>
            </p:custDataLst>
          </p:nvPr>
        </p:nvSpPr>
        <p:spPr>
          <a:xfrm>
            <a:off x="3087291" y="6350000"/>
            <a:ext cx="296941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7"/>
            </p:custDataLst>
          </p:nvPr>
        </p:nvSpPr>
        <p:spPr>
          <a:xfrm>
            <a:off x="6457950" y="6350000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noProof="1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4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noProof="1"/>
          </a:p>
        </p:txBody>
      </p:sp>
      <p:sp>
        <p:nvSpPr>
          <p:cNvPr id="14" name="TextBox 24">
            <a:hlinkClick r:id="rId49" action="ppaction://hlinksldjump"/>
          </p:cNvPr>
          <p:cNvSpPr txBox="1"/>
          <p:nvPr userDrawn="1"/>
        </p:nvSpPr>
        <p:spPr>
          <a:xfrm>
            <a:off x="5794876" y="22564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课前篇自主预习</a:t>
            </a:r>
            <a:endParaRPr lang="zh-CN" altLang="en-US" sz="1400" dirty="0">
              <a:solidFill>
                <a:srgbClr val="333333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TextBox 24">
            <a:hlinkClick r:id="rId50" action="ppaction://hlinksldjump"/>
          </p:cNvPr>
          <p:cNvSpPr txBox="1"/>
          <p:nvPr userDrawn="1"/>
        </p:nvSpPr>
        <p:spPr>
          <a:xfrm>
            <a:off x="7451060" y="23074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课堂篇学习理解</a:t>
            </a:r>
            <a:endParaRPr lang="en-US" altLang="zh-CN" sz="1400" dirty="0" smtClean="0">
              <a:solidFill>
                <a:srgbClr val="333333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kern="1200" spc="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171450" indent="-17145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6.xml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6" Type="http://schemas.openxmlformats.org/officeDocument/2006/relationships/slide" Target="slide28.xml"/><Relationship Id="rId5" Type="http://schemas.openxmlformats.org/officeDocument/2006/relationships/slide" Target="slide20.xml"/><Relationship Id="rId4" Type="http://schemas.openxmlformats.org/officeDocument/2006/relationships/slide" Target="slide18.xml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slide" Target="slide28.xml"/><Relationship Id="rId4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3.xml"/><Relationship Id="rId5" Type="http://schemas.openxmlformats.org/officeDocument/2006/relationships/slide" Target="slide28.xml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" Target="slide6.xml"/><Relationship Id="rId7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slide" Target="slide28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slide" Target="slide28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Relationship Id="rId5" Type="http://schemas.openxmlformats.org/officeDocument/2006/relationships/slide" Target="slide28.xml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" Target="slide6.xml"/><Relationship Id="rId7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6" Type="http://schemas.openxmlformats.org/officeDocument/2006/relationships/slide" Target="slide28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slide" Target="slide28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9.xml"/><Relationship Id="rId5" Type="http://schemas.openxmlformats.org/officeDocument/2006/relationships/slide" Target="slide28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" Target="slide6.xml"/><Relationship Id="rId7" Type="http://schemas.openxmlformats.org/officeDocument/2006/relationships/package" Target="../embeddings/Microsoft_Word___5.docx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6.vml"/><Relationship Id="rId6" Type="http://schemas.openxmlformats.org/officeDocument/2006/relationships/slide" Target="slide28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.docx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" Target="slide6.xml"/><Relationship Id="rId7" Type="http://schemas.openxmlformats.org/officeDocument/2006/relationships/package" Target="../embeddings/Microsoft_Word___6.doc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7.vml"/><Relationship Id="rId6" Type="http://schemas.openxmlformats.org/officeDocument/2006/relationships/slide" Target="slide28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2.xml"/><Relationship Id="rId5" Type="http://schemas.openxmlformats.org/officeDocument/2006/relationships/slide" Target="slide28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" Target="slide6.xml"/><Relationship Id="rId7" Type="http://schemas.openxmlformats.org/officeDocument/2006/relationships/package" Target="../embeddings/Microsoft_Word___7.docx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8.vml"/><Relationship Id="rId6" Type="http://schemas.openxmlformats.org/officeDocument/2006/relationships/slide" Target="slide28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" Target="slide6.xml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9.vml"/><Relationship Id="rId6" Type="http://schemas.openxmlformats.org/officeDocument/2006/relationships/slide" Target="slide28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slide" Target="slide6.xml"/><Relationship Id="rId7" Type="http://schemas.openxmlformats.org/officeDocument/2006/relationships/package" Target="../embeddings/Microsoft_Word___9.doc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6" Type="http://schemas.openxmlformats.org/officeDocument/2006/relationships/slide" Target="slide28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slide" Target="slide6.xml"/><Relationship Id="rId7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1.vml"/><Relationship Id="rId6" Type="http://schemas.openxmlformats.org/officeDocument/2006/relationships/slide" Target="slide28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slide" Target="slide6.xml"/><Relationship Id="rId7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2.vml"/><Relationship Id="rId6" Type="http://schemas.openxmlformats.org/officeDocument/2006/relationships/slide" Target="slide28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8.xml"/><Relationship Id="rId5" Type="http://schemas.openxmlformats.org/officeDocument/2006/relationships/slide" Target="slide28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9.xml"/><Relationship Id="rId5" Type="http://schemas.openxmlformats.org/officeDocument/2006/relationships/slide" Target="slide28.xml"/><Relationship Id="rId4" Type="http://schemas.openxmlformats.org/officeDocument/2006/relationships/slide" Target="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0.xml"/><Relationship Id="rId5" Type="http://schemas.openxmlformats.org/officeDocument/2006/relationships/slide" Target="slide28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1.docx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slide" Target="slide6.xml"/><Relationship Id="rId7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3.vml"/><Relationship Id="rId6" Type="http://schemas.openxmlformats.org/officeDocument/2006/relationships/slide" Target="slide28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28.xml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28.xml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slide" Target="slide28.xml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Relationship Id="rId5" Type="http://schemas.openxmlformats.org/officeDocument/2006/relationships/slide" Target="slide28.xml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40166" y="4293096"/>
            <a:ext cx="4577333" cy="105358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Sports and </a:t>
            </a:r>
            <a:r>
              <a:rPr lang="en-US" altLang="zh-CN" dirty="0" smtClean="0"/>
              <a:t>Fitness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subTitle" idx="1"/>
          </p:nvPr>
        </p:nvSpPr>
        <p:spPr>
          <a:xfrm>
            <a:off x="5000625" y="5549873"/>
            <a:ext cx="4076700" cy="5040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Section D</a:t>
            </a:r>
            <a:r>
              <a:rPr lang="zh-CN" altLang="zh-CN" dirty="0"/>
              <a:t>　</a:t>
            </a:r>
            <a:r>
              <a:rPr lang="en-US" altLang="zh-CN" dirty="0"/>
              <a:t>Reading for Writing &amp; Assessing Your Progress</a:t>
            </a:r>
            <a:endParaRPr lang="zh-CN" altLang="zh-CN" dirty="0"/>
          </a:p>
        </p:txBody>
      </p:sp>
      <p:sp>
        <p:nvSpPr>
          <p:cNvPr id="5" name="矩形 4"/>
          <p:cNvSpPr/>
          <p:nvPr/>
        </p:nvSpPr>
        <p:spPr>
          <a:xfrm>
            <a:off x="-8394" y="6165304"/>
            <a:ext cx="9152394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988840"/>
            <a:ext cx="2225289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r>
              <a:rPr lang="en-US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899592" y="2477355"/>
          <a:ext cx="8128000" cy="267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文档" r:id="rId7" imgW="3843020" imgH="1268730" progId="Word.Document.12">
                  <p:embed/>
                </p:oleObj>
              </mc:Choice>
              <mc:Fallback>
                <p:oleObj name="文档" r:id="rId7" imgW="3843020" imgH="1268730" progId="Word.Document.12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9592" y="2477355"/>
                        <a:ext cx="8128000" cy="2679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M13.eps" descr="id:2147491448;FounderCES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4716016" y="2060848"/>
            <a:ext cx="3984988" cy="2947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1154949"/>
            <a:ext cx="8128000" cy="48021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5866" y="5052406"/>
            <a:ext cx="7781905" cy="66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08000" y="1164639"/>
            <a:ext cx="8128000" cy="49286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compare...with/to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比较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stopped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myself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actresses and models and looking for things that were wrong with my face or body.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我不再拿自己与女演员和模特做比较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寻找我的脸和身体有问题的地方。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compare...with...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在句中是动词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形式做动词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stopped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的宾语。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teacher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handwriting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of Tom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老师把我的书法和汤姆的做了比较。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small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house,Bill</a:t>
            </a:r>
            <a:r>
              <a:rPr lang="en-US" altLang="zh-CN" sz="2200" dirty="0" err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house seemed like a palace.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与我们的小房子相比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比尔的房子就像一座宫殿。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23528" y="2492896"/>
          <a:ext cx="8128000" cy="32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文档" r:id="rId7" imgW="3843020" imgH="154940" progId="Word.Document.12">
                  <p:embed/>
                </p:oleObj>
              </mc:Choice>
              <mc:Fallback>
                <p:oleObj name="文档" r:id="rId7" imgW="3843020" imgH="154940" progId="Word.Document.12">
                  <p:embed/>
                  <p:pic>
                    <p:nvPicPr>
                      <p:cNvPr id="0" name="图片 410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2492896"/>
                        <a:ext cx="8128000" cy="325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508000" y="2818149"/>
            <a:ext cx="8128000" cy="206973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compare...to...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还可以表示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指出两个事物之间的关系或相似。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people are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sun at eight or nine in the morning.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年轻人常常被比作早晨八、九点钟的太阳。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1401590"/>
            <a:ext cx="8128000" cy="430881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5866" y="4809179"/>
            <a:ext cx="7781905" cy="67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02338"/>
            <a:ext cx="8128000" cy="4507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积极的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正面的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乐观的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肯定的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being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myself and my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body,I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became both happier and healthier.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通过积极地对待自己和我的身体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我变得更加快乐和健康。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积极的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的表语。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has made a very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contribution to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他对这个组织做出了积极的贡献。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TV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influence on kids.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好的电视节目对孩子有积极的影响。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got a really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attitude to life.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她对生活的态度很乐观。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03262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quite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amount of money needed.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她对所需要的钱的数目非常肯定。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1188640" y="2204864"/>
          <a:ext cx="8128000" cy="177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文档" r:id="rId7" imgW="3843020" imgH="838200" progId="Word.Document.12">
                  <p:embed/>
                </p:oleObj>
              </mc:Choice>
              <mc:Fallback>
                <p:oleObj name="文档" r:id="rId7" imgW="3843020" imgH="838200" progId="Word.Document.12">
                  <p:embed/>
                  <p:pic>
                    <p:nvPicPr>
                      <p:cNvPr id="0" name="图片 512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188640" y="2204864"/>
                        <a:ext cx="8128000" cy="1770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1557167"/>
            <a:ext cx="8128000" cy="39976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5866" y="4651449"/>
            <a:ext cx="7781905" cy="702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701069"/>
            <a:ext cx="8128000" cy="37098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08305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fitness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一旦我开始考虑健康而不是体重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事情就开始变了。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【句式剖析】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本句是一个复合句。主句是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began to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change,once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是连词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一旦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引导条件状语从句。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make a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promise,you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should keep it.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你一旦做出承诺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就要遵守诺言。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get into a bad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habit,you</a:t>
            </a:r>
            <a:r>
              <a:rPr lang="en-US" altLang="zh-CN" sz="2200" dirty="0" err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find it hard to get out of it.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你一旦染上坏习惯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你就会发现很难戒掉。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000" y="2204864"/>
          <a:ext cx="8128000" cy="32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文档" r:id="rId7" imgW="3843020" imgH="154940" progId="Word.Document.12">
                  <p:embed/>
                </p:oleObj>
              </mc:Choice>
              <mc:Fallback>
                <p:oleObj name="文档" r:id="rId7" imgW="3843020" imgH="154940" progId="Word.Document.12">
                  <p:embed/>
                  <p:pic>
                    <p:nvPicPr>
                      <p:cNvPr id="0" name="图片 615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2204864"/>
                        <a:ext cx="8128000" cy="325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508000" y="2506111"/>
            <a:ext cx="8128000" cy="167853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引导的条件状语从句中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如果主句和从句都表示将来的动作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从句要用一般现在时来表示将来时。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be successful in the interview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have confidence.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在面试时你一旦有了自信心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就将会成功。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681098"/>
            <a:ext cx="230864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知识体系</a:t>
            </a:r>
            <a:r>
              <a:rPr lang="zh-CN" altLang="zh-CN" sz="22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图解</a:t>
            </a:r>
            <a:r>
              <a:rPr lang="en-US" altLang="zh-CN" sz="22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2276475"/>
          <a:ext cx="81280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文档" r:id="rId6" imgW="3913505" imgH="1498600" progId="Word.Document.12">
                  <p:embed/>
                </p:oleObj>
              </mc:Choice>
              <mc:Fallback>
                <p:oleObj name="文档" r:id="rId6" imgW="3913505" imgH="1498600" progId="Word.Document.12">
                  <p:embed/>
                  <p:pic>
                    <p:nvPicPr>
                      <p:cNvPr id="0" name="图片 104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2276475"/>
                        <a:ext cx="8128000" cy="311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1427387" y="2276872"/>
            <a:ext cx="1430200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positive</a:t>
            </a:r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1427387" y="2623347"/>
            <a:ext cx="67037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slim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1427387" y="3016132"/>
            <a:ext cx="84350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rather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1427387" y="3358137"/>
            <a:ext cx="54534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jog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1427387" y="3690185"/>
            <a:ext cx="809837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stress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1427387" y="4437112"/>
            <a:ext cx="73449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error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628800"/>
            <a:ext cx="8128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有关锻炼与健康的</a:t>
            </a:r>
            <a:r>
              <a:rPr lang="zh-CN" altLang="zh-CN" sz="22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短文</a:t>
            </a:r>
            <a:endParaRPr lang="en-US" altLang="zh-CN" sz="2200" dirty="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3048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一、审题定调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确定体裁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本单元的写作为一篇关于锻炼与健康的短文。根据写作材料来看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该类短文可使用记叙文的形式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写作时可根据材料内容使用对比的方法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主要描述自己的变化过程。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确定人称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本文的主要人称为第一人称。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确定时态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由于短文主要讲述的是过去发生的事情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所以主要用一般过去时。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2137953"/>
          <a:ext cx="8128000" cy="34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文档" r:id="rId7" imgW="3843020" imgH="164465" progId="Word.Document.12">
                  <p:embed/>
                </p:oleObj>
              </mc:Choice>
              <mc:Fallback>
                <p:oleObj name="文档" r:id="rId7" imgW="3843020" imgH="164465" progId="Word.Document.12">
                  <p:embed/>
                  <p:pic>
                    <p:nvPicPr>
                      <p:cNvPr id="0" name="图片 717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2137953"/>
                        <a:ext cx="8128000" cy="345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310467"/>
            <a:ext cx="8128000" cy="24910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二、谋篇布局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该写作可以按照时间顺序来写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分为三个段落。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第一段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介绍短文的主题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健康的饮食和规律的运动可能有助于防止儿童肥胖。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写作要求中已给出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然后使用过渡句引出下文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第二段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介绍自己一年前的饮食习惯以及健康状况。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第三段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介绍自己的改变以及未来的打算。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657331"/>
            <a:ext cx="195598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三、短文</a:t>
            </a:r>
            <a:r>
              <a:rPr lang="zh-CN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模板</a:t>
            </a:r>
            <a:r>
              <a:rPr lang="en-US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2276872"/>
          <a:ext cx="8128000" cy="2414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文档" r:id="rId7" imgW="3843020" imgH="1142365" progId="Word.Document.12">
                  <p:embed/>
                </p:oleObj>
              </mc:Choice>
              <mc:Fallback>
                <p:oleObj name="文档" r:id="rId7" imgW="3843020" imgH="1142365" progId="Word.Document.12">
                  <p:embed/>
                  <p:pic>
                    <p:nvPicPr>
                      <p:cNvPr id="0" name="图片 819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2276872"/>
                        <a:ext cx="8128000" cy="2414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17263"/>
            <a:ext cx="8128000" cy="8660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四、组织语言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常用语块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947744"/>
          <a:ext cx="8128000" cy="49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文档" r:id="rId7" imgW="4004310" imgH="2452370" progId="Word.Document.12">
                  <p:embed/>
                </p:oleObj>
              </mc:Choice>
              <mc:Fallback>
                <p:oleObj name="文档" r:id="rId7" imgW="4004310" imgH="2452370" progId="Word.Document.12">
                  <p:embed/>
                  <p:pic>
                    <p:nvPicPr>
                      <p:cNvPr id="0" name="图片 922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947744"/>
                        <a:ext cx="8128000" cy="49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34707"/>
            <a:ext cx="160332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遣词造句</a:t>
            </a:r>
            <a:r>
              <a:rPr lang="en-US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08000" y="1772816"/>
          <a:ext cx="8128000" cy="445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文档" r:id="rId7" imgW="3928110" imgH="2154555" progId="Word.Document.12">
                  <p:embed/>
                </p:oleObj>
              </mc:Choice>
              <mc:Fallback>
                <p:oleObj name="文档" r:id="rId7" imgW="3928110" imgH="2154555" progId="Word.Document.12">
                  <p:embed/>
                  <p:pic>
                    <p:nvPicPr>
                      <p:cNvPr id="0" name="图片 1024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772816"/>
                        <a:ext cx="8128000" cy="4454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000" y="2061930"/>
          <a:ext cx="8128000" cy="2988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文档" r:id="rId7" imgW="3928110" imgH="1445260" progId="Word.Document.12">
                  <p:embed/>
                </p:oleObj>
              </mc:Choice>
              <mc:Fallback>
                <p:oleObj name="文档" r:id="rId7" imgW="3928110" imgH="1445260" progId="Word.Document.12">
                  <p:embed/>
                  <p:pic>
                    <p:nvPicPr>
                      <p:cNvPr id="0" name="图片 1126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2061930"/>
                        <a:ext cx="8128000" cy="2988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180904"/>
          <a:ext cx="8128000" cy="34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文档" r:id="rId7" imgW="3843020" imgH="164465" progId="Word.Document.12">
                  <p:embed/>
                </p:oleObj>
              </mc:Choice>
              <mc:Fallback>
                <p:oleObj name="文档" r:id="rId7" imgW="3843020" imgH="164465" progId="Word.Document.12">
                  <p:embed/>
                  <p:pic>
                    <p:nvPicPr>
                      <p:cNvPr id="0" name="图片 1229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180904"/>
                        <a:ext cx="8128000" cy="345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508000" y="1499961"/>
            <a:ext cx="8128000" cy="53349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某英文报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健康生活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栏目正在讨论有关健康食品、体育锻炼与少年儿童肥胖的问题。假如你是某校高一学生李华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请根据以下要点写一篇短文。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一年前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吃垃圾食品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不参加锻炼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上楼困难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平衡膳食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参加锻炼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身体健康。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词数不少于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100;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短文的开头已给出。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提示词语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:junk food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好吃但不利于健康的食品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snacks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各种零食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healthy diet and regular exercise may help to prevent obesity among children.</a:t>
            </a: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    </a:t>
            </a: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altLang="zh-CN" sz="2200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 </a:t>
            </a: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  </a:t>
            </a: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zh-CN" sz="2200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64639"/>
            <a:ext cx="8128000" cy="4928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参考范文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 healthy diet and regular exercise may help to prevent obesity among children.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myself for example.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used to be a healthy boy,but over a year ago,I got into the habit of eating a lot of junk food and snacks.Besides,I spent a lot of time lying on the sofa,watching TV,and did little exercise.As a result,I put on so much weight that I found it difficult to climb the stairs.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I made up my mind to change the unhealthy lifestyle.Not only did I begin to have a balanced diet,but I also took an active part in various sports activities such as swimming,skating,running and playing basketball.Months later,I became as fit as before.I will keep on exercising and have a healthy lifestyle.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97936"/>
            <a:ext cx="8128000" cy="4116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单词拼写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.Be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乐观的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joyful,for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mental health is equal to your physical health.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.There are some cultural 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差别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between the West and the East.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.As is well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known,cycling,along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慢跑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regarded as one of the best forms of exercise.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jogging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310467"/>
            <a:ext cx="8128000" cy="24910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.Dickens is compared with the Mona Lisa in the text to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强调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his importance in literature.(2018·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浙江卷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previous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studies,she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finds the speed of breaking down in this one exciting.(2018·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北京卷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08000" y="1412875"/>
          <a:ext cx="81280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文档" r:id="rId6" imgW="3913505" imgH="2373630" progId="Word.Document.12">
                  <p:embed/>
                </p:oleObj>
              </mc:Choice>
              <mc:Fallback>
                <p:oleObj name="文档" r:id="rId6" imgW="3913505" imgH="2373630" progId="Word.Document.12">
                  <p:embed/>
                  <p:pic>
                    <p:nvPicPr>
                      <p:cNvPr id="0" name="图片 206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1412875"/>
                        <a:ext cx="8128000" cy="492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>
            <a:spLocks noChangeAspect="1"/>
          </p:cNvSpPr>
          <p:nvPr/>
        </p:nvSpPr>
        <p:spPr>
          <a:xfrm>
            <a:off x="3414643" y="1402502"/>
            <a:ext cx="1877437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有作用或影响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2652933" y="1755909"/>
            <a:ext cx="1313180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而不是　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2195736" y="2112308"/>
            <a:ext cx="3555782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停止做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或使用、食用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);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剪下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2987824" y="2465715"/>
            <a:ext cx="1391728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有时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偶尔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3463132" y="2811840"/>
            <a:ext cx="159530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相比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2845888" y="3182516"/>
            <a:ext cx="159530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相似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3275856" y="3545537"/>
            <a:ext cx="2441694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有共同之处</a:t>
            </a:r>
            <a:endParaRPr lang="zh-CN" altLang="en-US" sz="220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2581662" y="3906892"/>
            <a:ext cx="74892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最终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35018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课文语篇</a:t>
            </a:r>
            <a:r>
              <a:rPr lang="zh-CN" altLang="zh-CN" sz="22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填空</a:t>
            </a:r>
            <a:endParaRPr lang="en-US" altLang="zh-CN" sz="2200" dirty="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I knew that it was impossible for me to look like the slim girls on TV,I tried my best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(lose) weight and tried every new diet I read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online.One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day,I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 an article which made a great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__________(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different) to my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life.I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began to consider my fitness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weight.I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started to work out and added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(health) foods to my meals instead of cutting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foods I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enjoyed.I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didn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compare myself with the actresses or models any more and was positive about myself and my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body.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result,I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became both happier and healthier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171897"/>
          <a:ext cx="8128000" cy="160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文档" r:id="rId7" imgW="3843020" imgH="760730" progId="Word.Document.12">
                  <p:embed/>
                </p:oleObj>
              </mc:Choice>
              <mc:Fallback>
                <p:oleObj name="文档" r:id="rId7" imgW="3843020" imgH="760730" progId="Word.Document.12">
                  <p:embed/>
                  <p:pic>
                    <p:nvPicPr>
                      <p:cNvPr id="0" name="图片 133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171897"/>
                        <a:ext cx="8128000" cy="1606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3542097" y="3140968"/>
            <a:ext cx="99899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to </a:t>
            </a: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</a:rPr>
              <a:t>lose </a:t>
            </a:r>
            <a:endParaRPr lang="zh-CN" altLang="en-US" sz="2200"/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611560" y="3938807"/>
            <a:ext cx="1394677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</a:rPr>
              <a:t>difference 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618278" y="4327408"/>
            <a:ext cx="67037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than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5724128" y="4327408"/>
            <a:ext cx="1297150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healthy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3738626" y="4749182"/>
            <a:ext cx="54534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out</a:t>
            </a:r>
            <a:endParaRPr lang="zh-CN" altLang="en-US" sz="220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1508926" y="5954818"/>
            <a:ext cx="49725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As</a:t>
            </a:r>
            <a:endParaRPr lang="zh-CN" altLang="en-US"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97936"/>
            <a:ext cx="8128000" cy="4116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介词填空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.Compared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achievements,her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shortcomings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are,after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all,only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.Let us suppose another planet with conditions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on the earth.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.In common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you,I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think the venture will be a success.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.It is known to all that London was different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European capitals.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.It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hard work but if you hang on you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 succeed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2195736" y="1844824"/>
            <a:ext cx="1039067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with</a:t>
            </a:r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789250" y="3068960"/>
            <a:ext cx="686406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2375570" y="3480144"/>
            <a:ext cx="1039067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with</a:t>
            </a:r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6012160" y="3861048"/>
            <a:ext cx="73449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from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6804248" y="4732787"/>
            <a:ext cx="404278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  <a:endParaRPr lang="zh-CN" altLang="en-US" sz="220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13285"/>
            <a:ext cx="8128000" cy="5298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9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Ⅲ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朗读并熟记下列句子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29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体育运动可能是几乎所有人都可享受的最大众化的放松形式。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29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 are perhaps the most popular form of relaxation that almost all can enjoy.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29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我每天都设计具体的计划来锻炼我的大脑和身体。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29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a detailed routine that is designed to strengthen both my mind and my body.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29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只有那些达到标准的运动员才能够参加。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29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those athletes who have reached the required standard are allowed to take part.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29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很显然每天锻炼非常有益于你的健康。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29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obvious that daily exercise is very beneficial to your health.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29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他每周锻炼四次来增强体质。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29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works out four times a week to build up his health.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75375"/>
            <a:ext cx="8128000" cy="45612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有作用或影响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had no idea a letter could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such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我不知道一封信能有如此大的作用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有作用或影响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researchers found that cultural and environmental factors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研究人员发现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文化和环境因素起着重要的作用。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makes no difference whether...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是否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没有关系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it make any difference...?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有区别吗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difference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zh-CN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区别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318000"/>
            <a:ext cx="8128000" cy="24759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will take part in our activity.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你是否参加我们的活动已无关紧要了。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whether she will come to our party?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她来不来参加我们的聚会有什么关系吗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 I say is going to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you.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我说的话对你来说没有什么区别。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1577124"/>
            <a:ext cx="8128000" cy="39577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6140" y="4610084"/>
            <a:ext cx="7781905" cy="66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505471"/>
            <a:ext cx="8128000" cy="410105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cut...out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停止做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或使用、食用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剪下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删除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 than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cutting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foods I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enjoyed,I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added healthy foods to my meals.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我在我的饮食中添加了健康的食物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而不是停止吃我喜欢的食物。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out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停止食用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副词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构成的短语。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out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还可表示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剪下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删除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article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magazine.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他从杂志上剪下了这篇文章。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teacher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paragraph of his article.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老师删掉了他文章中的一个段落。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  <p:tag name="KSO_WM_UNIT_DIAGRAM_ISNUMVISUAL" val="0"/>
  <p:tag name="KSO_WM_UNIT_DIAGRAM_ISREFERUNI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  <p:tag name="KSO_WM_UNIT_DIAGRAM_ISNUMVISUAL" val="0"/>
  <p:tag name="KSO_WM_UNIT_DIAGRAM_ISREFERUNI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i"/>
  <p:tag name="KSO_WM_UNIT_INDEX" val="1"/>
  <p:tag name="KSO_WM_UNIT_ID" val="_3*i*1"/>
  <p:tag name="KSO_WM_UNIT_LAYERLEVEL" val="1"/>
  <p:tag name="KSO_WM_TAG_VERSION" val="1.0"/>
  <p:tag name="KSO_WM_BEAUTIFY_FLAG" val="#wm#"/>
  <p:tag name="KSO_WM_UNIT_DIAGRAM_ISNUMVISUAL" val="0"/>
  <p:tag name="KSO_WM_UNIT_DIAGRAM_ISREFERUNI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80947_1"/>
  <p:tag name="KSO_WM_TEMPLATE_CATEGORY" val="custom"/>
  <p:tag name="KSO_WM_TEMPLATE_INDEX" val="20196575"/>
  <p:tag name="KSO_WM_TEMPLATE_SUBCATEGORY" val="0"/>
  <p:tag name="KSO_WM_TEMPLATE_THUMBS_INDEX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  <p:tag name="KSO_WM_UNIT_DIAGRAM_ISNUMVISUAL" val="0"/>
  <p:tag name="KSO_WM_UNIT_DIAGRAM_ISREFERUNIT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  <p:tag name="KSO_WM_UNIT_DIAGRAM_ISNUMVISUAL" val="0"/>
  <p:tag name="KSO_WM_UNIT_DIAGRAM_ISREFERUNIT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  <p:tag name="KSO_WM_UNIT_DIAGRAM_ISNUMVISUAL" val="0"/>
  <p:tag name="KSO_WM_UNIT_DIAGRAM_ISREFERUNIT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  <p:tag name="KSO_WM_UNIT_DIAGRAM_ISNUMVISUAL" val="0"/>
  <p:tag name="KSO_WM_UNIT_DIAGRAM_ISREFERUNI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  <p:tag name="KSO_WM_UNIT_DIAGRAM_ISNUMVISUAL" val="0"/>
  <p:tag name="KSO_WM_UNIT_DIAGRAM_ISREFERUNI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  <p:tag name="KSO_WM_UNIT_DIAGRAM_ISNUMVISUAL" val="0"/>
  <p:tag name="KSO_WM_UNIT_DIAGRAM_ISREFERUNIT" val="0"/>
</p:tagLst>
</file>

<file path=ppt/theme/theme1.xml><?xml version="1.0" encoding="utf-8"?>
<a:theme xmlns:a="http://schemas.openxmlformats.org/drawingml/2006/main" name="WWW.2PPT.COM">
  <a:themeElements>
    <a:clrScheme name="自定义 2">
      <a:dk1>
        <a:srgbClr val="466424"/>
      </a:dk1>
      <a:lt1>
        <a:srgbClr val="FFFFFF"/>
      </a:lt1>
      <a:dk2>
        <a:srgbClr val="7A9858"/>
      </a:dk2>
      <a:lt2>
        <a:srgbClr val="FFFFFF"/>
      </a:lt2>
      <a:accent1>
        <a:srgbClr val="3B561D"/>
      </a:accent1>
      <a:accent2>
        <a:srgbClr val="98CC77"/>
      </a:accent2>
      <a:accent3>
        <a:srgbClr val="779989"/>
      </a:accent3>
      <a:accent4>
        <a:srgbClr val="354B1B"/>
      </a:accent4>
      <a:accent5>
        <a:srgbClr val="466424"/>
      </a:accent5>
      <a:accent6>
        <a:srgbClr val="BED7CB"/>
      </a:accent6>
      <a:hlink>
        <a:srgbClr val="98CC77"/>
      </a:hlink>
      <a:folHlink>
        <a:srgbClr val="AABBCB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测控设计模板14新</Template>
  <TotalTime>0</TotalTime>
  <Words>1586</Words>
  <Application>Microsoft Office PowerPoint</Application>
  <PresentationFormat>全屏显示(4:3)</PresentationFormat>
  <Paragraphs>270</Paragraphs>
  <Slides>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NEU-BZ-S92</vt:lpstr>
      <vt:lpstr>方正书宋_GBK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WWW.2PPT.COM</vt:lpstr>
      <vt:lpstr>文档</vt:lpstr>
      <vt:lpstr>Sports and Fitness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2016-04-22T00:11:00Z</dcterms:created>
  <dcterms:modified xsi:type="dcterms:W3CDTF">2023-01-16T23:17:02Z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FDE59F31A94C4CA49AC2C63267AEF21A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