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1" r:id="rId2"/>
    <p:sldId id="273" r:id="rId3"/>
    <p:sldId id="272" r:id="rId4"/>
    <p:sldId id="278" r:id="rId5"/>
    <p:sldId id="274" r:id="rId6"/>
    <p:sldId id="281" r:id="rId7"/>
    <p:sldId id="279" r:id="rId8"/>
    <p:sldId id="280" r:id="rId9"/>
    <p:sldId id="258" r:id="rId10"/>
    <p:sldId id="282" r:id="rId11"/>
    <p:sldId id="285" r:id="rId12"/>
    <p:sldId id="286" r:id="rId13"/>
    <p:sldId id="259" r:id="rId14"/>
    <p:sldId id="287" r:id="rId15"/>
    <p:sldId id="288" r:id="rId16"/>
    <p:sldId id="275" r:id="rId17"/>
    <p:sldId id="283" r:id="rId18"/>
    <p:sldId id="284" r:id="rId19"/>
    <p:sldId id="277" r:id="rId20"/>
    <p:sldId id="268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7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黑体" panose="02010609060101010101" pitchFamily="2" charset="-122"/>
              </a:defRPr>
            </a:lvl1pPr>
          </a:lstStyle>
          <a:p>
            <a:pPr>
              <a:defRPr/>
            </a:pPr>
            <a:fld id="{6D857396-306E-4A59-A6EE-D76BB3AD207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黑体" panose="02010609060101010101" pitchFamily="2" charset="-122"/>
              </a:defRPr>
            </a:lvl1pPr>
          </a:lstStyle>
          <a:p>
            <a:pPr>
              <a:defRPr/>
            </a:pPr>
            <a:fld id="{6395DCD5-BE07-4328-9611-6304E29D5A51}" type="slidenum">
              <a:rPr lang="zh-CN" altLang="en-US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黑体" panose="0201060906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黑体" panose="0201060906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黑体" panose="0201060906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黑体" panose="0201060906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黑体" panose="0201060906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40C40AA-D703-45DD-9559-FE56B394A92E}" type="slidenum">
              <a:rPr lang="zh-CN" altLang="en-US" sz="1200" smtClean="0">
                <a:ea typeface="黑体" panose="02010609060101010101" pitchFamily="2" charset="-122"/>
              </a:rPr>
              <a:t>1</a:t>
            </a:fld>
            <a:endParaRPr lang="zh-CN" altLang="en-US" sz="1200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3FBC2AB-342F-40CF-AF7C-2CCB6861540A}" type="slidenum">
              <a:rPr lang="zh-CN" altLang="en-US" sz="1200" smtClean="0">
                <a:ea typeface="黑体" panose="02010609060101010101" pitchFamily="2" charset="-122"/>
              </a:rPr>
              <a:t>19</a:t>
            </a:fld>
            <a:endParaRPr lang="zh-CN" altLang="en-US" sz="1200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1660D04-5586-4104-92BF-0E71B72CC190}" type="slidenum">
              <a:rPr lang="zh-CN" altLang="en-US" sz="1200" smtClean="0">
                <a:ea typeface="黑体" panose="02010609060101010101" pitchFamily="2" charset="-122"/>
              </a:rPr>
              <a:t>20</a:t>
            </a:fld>
            <a:endParaRPr lang="zh-CN" altLang="en-US" sz="1200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F2157801-FF1A-4888-8A4A-1FA54AB7A4EF}" type="slidenum">
              <a:rPr lang="zh-CN" altLang="en-US" sz="1200">
                <a:latin typeface="Calibri" panose="020F0502020204030204" pitchFamily="34" charset="0"/>
                <a:ea typeface="黑体" panose="02010609060101010101" pitchFamily="2" charset="-122"/>
              </a:rPr>
              <a:t>2</a:t>
            </a:fld>
            <a:endParaRPr lang="zh-CN" altLang="en-US" sz="1200">
              <a:latin typeface="Calibri" panose="020F0502020204030204" pitchFamily="34" charset="0"/>
              <a:ea typeface="黑体" panose="0201060906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3C9747F-1D4E-4CFE-AD9E-E721FF082435}" type="slidenum">
              <a:rPr lang="zh-CN" altLang="en-US" sz="1200" smtClean="0">
                <a:ea typeface="黑体" panose="02010609060101010101" pitchFamily="2" charset="-122"/>
              </a:rPr>
              <a:t>3</a:t>
            </a:fld>
            <a:endParaRPr lang="zh-CN" altLang="en-US" sz="1200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44FD0D0-7031-47F2-BEFF-AA935F77F0C2}" type="slidenum">
              <a:rPr lang="zh-CN" altLang="en-US" sz="1200" smtClean="0">
                <a:ea typeface="黑体" panose="02010609060101010101" pitchFamily="2" charset="-122"/>
              </a:rPr>
              <a:t>5</a:t>
            </a:fld>
            <a:endParaRPr lang="zh-CN" altLang="en-US" sz="1200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58345ED-71B3-4C60-8531-BBB978A681A3}" type="slidenum">
              <a:rPr lang="en-US" altLang="zh-CN" sz="1200" smtClean="0">
                <a:ea typeface="黑体" panose="02010609060101010101" pitchFamily="2" charset="-122"/>
              </a:rPr>
              <a:t>6</a:t>
            </a:fld>
            <a:endParaRPr lang="en-US" altLang="zh-CN" sz="1200" smtClean="0">
              <a:ea typeface="黑体" panose="02010609060101010101" pitchFamily="2" charset="-122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r>
              <a:rPr lang="en-US" altLang="zh-CN" smtClean="0"/>
              <a:t>www.czsx.com.cn</a:t>
            </a:r>
          </a:p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C79C07C-2275-4E7E-B254-B72B46EB8B87}" type="slidenum">
              <a:rPr lang="zh-CN" altLang="en-US" sz="1200" smtClean="0">
                <a:ea typeface="黑体" panose="02010609060101010101" pitchFamily="2" charset="-122"/>
              </a:rPr>
              <a:t>9</a:t>
            </a:fld>
            <a:endParaRPr lang="zh-CN" altLang="en-US" sz="1200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02CF49C-B651-46A6-9C11-B50D5CC6CB00}" type="slidenum">
              <a:rPr lang="zh-CN" altLang="en-US" sz="1200" smtClean="0">
                <a:ea typeface="黑体" panose="02010609060101010101" pitchFamily="2" charset="-122"/>
              </a:rPr>
              <a:t>13</a:t>
            </a:fld>
            <a:endParaRPr lang="zh-CN" altLang="en-US" sz="1200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036ED59-7A28-4EC0-A7E2-82D609683BAF}" type="slidenum">
              <a:rPr lang="zh-CN" altLang="en-US" sz="1200" smtClean="0">
                <a:ea typeface="黑体" panose="02010609060101010101" pitchFamily="2" charset="-122"/>
              </a:rPr>
              <a:t>14</a:t>
            </a:fld>
            <a:endParaRPr lang="zh-CN" altLang="en-US" sz="1200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E609EC0-1741-4773-BB74-28C0C8E893A0}" type="slidenum">
              <a:rPr lang="zh-CN" altLang="en-US" sz="1200" smtClean="0">
                <a:ea typeface="黑体" panose="02010609060101010101" pitchFamily="2" charset="-122"/>
              </a:rPr>
              <a:t>15</a:t>
            </a:fld>
            <a:endParaRPr lang="zh-CN" altLang="en-US" sz="1200" smtClean="0">
              <a:ea typeface="黑体" panose="0201060906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95DC-218D-44CC-BB1B-066FB1D06B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2D9AE-9223-40E1-BF7B-A9169C3DC190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A6D4-EC6D-49BA-8976-3D7A1B7FE203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www.czsx.com.cn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1A3B2-8259-44EF-A108-437CD730938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 descr="首页绿色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9CC8B-5B02-428D-914B-7220F829C4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绿色带数学符号33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501715" y="49428"/>
            <a:ext cx="1727886" cy="522905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旧知回顾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97655-F72E-4FB1-B4D8-D84BD2DD75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绿色带数学符号33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501715" y="49428"/>
            <a:ext cx="1727886" cy="523220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学习目标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1294A-9DF6-452B-AD77-94989AC0416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绿色带数学符号33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501715" y="49428"/>
            <a:ext cx="1727886" cy="522905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新知探究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06B7D-509A-43C2-8705-DEECD18D86D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绿色带数学符号33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501715" y="49428"/>
            <a:ext cx="1727886" cy="522905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随堂练习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4BBB0-C09D-4441-AA73-5254A16743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绿色带数学符号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501715" y="49428"/>
            <a:ext cx="1727886" cy="522905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课堂小结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BD43F-E36C-4E6A-9442-BDB227A52C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绿色带数学符号33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95DC-218D-44CC-BB1B-066FB1D06B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绿色带数学符号33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圆角矩形 2">
            <a:hlinkClick r:id="" action="ppaction://hlinkshowjump?jump=endshow"/>
          </p:cNvPr>
          <p:cNvSpPr/>
          <p:nvPr/>
        </p:nvSpPr>
        <p:spPr>
          <a:xfrm>
            <a:off x="7658100" y="6096000"/>
            <a:ext cx="9525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结束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6501715" y="49428"/>
            <a:ext cx="1727886" cy="522905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课堂小结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pitchFamily="2" charset="-122"/>
              </a:defRPr>
            </a:lvl1pPr>
          </a:lstStyle>
          <a:p>
            <a:pPr>
              <a:defRPr/>
            </a:pPr>
            <a:fld id="{D9EA6E3C-9B31-4B02-991D-EFFB6F7E2441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黑体" panose="0201060906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黑体" panose="0201060906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黑体" panose="0201060906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黑体" panose="0201060906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黑体" panose="0201060906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黑体" panose="0201060906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黑体" panose="0201060906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黑体" panose="0201060906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黑体" panose="0201060906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68760"/>
            <a:ext cx="9144000" cy="207645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第六章</a:t>
            </a: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二元一次方程组</a:t>
            </a:r>
            <a:b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6.3  </a:t>
            </a:r>
            <a:r>
              <a:rPr lang="zh-CN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二元一次方程组的应用</a:t>
            </a:r>
            <a:endParaRPr lang="zh-CN" alt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8287" y="5517232"/>
            <a:ext cx="9162287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11250" y="2301875"/>
            <a:ext cx="6461125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54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）审题，分析题目中的已知与未知；</a:t>
            </a:r>
          </a:p>
          <a:p>
            <a:pPr eaLnBrk="1" hangingPunct="1">
              <a:lnSpc>
                <a:spcPts val="454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）找出数量关系；</a:t>
            </a:r>
          </a:p>
          <a:p>
            <a:pPr eaLnBrk="1" hangingPunct="1">
              <a:lnSpc>
                <a:spcPts val="454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）设未知数列方程组；</a:t>
            </a:r>
          </a:p>
          <a:p>
            <a:pPr eaLnBrk="1" hangingPunct="1">
              <a:lnSpc>
                <a:spcPts val="454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）求解方程组；</a:t>
            </a:r>
          </a:p>
          <a:p>
            <a:pPr eaLnBrk="1" hangingPunct="1">
              <a:lnSpc>
                <a:spcPts val="454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）检验；</a:t>
            </a:r>
          </a:p>
          <a:p>
            <a:pPr eaLnBrk="1" hangingPunct="1">
              <a:lnSpc>
                <a:spcPts val="454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）写出答案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531" name="矩形 4"/>
          <p:cNvSpPr>
            <a:spLocks noChangeArrowheads="1"/>
          </p:cNvSpPr>
          <p:nvPr/>
        </p:nvSpPr>
        <p:spPr bwMode="auto">
          <a:xfrm>
            <a:off x="608013" y="1128713"/>
            <a:ext cx="8178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用二元一次方程组解决实际问题的一般步骤你能总结出来吗？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6"/>
          <p:cNvSpPr>
            <a:spLocks noChangeArrowheads="1"/>
          </p:cNvSpPr>
          <p:nvPr/>
        </p:nvSpPr>
        <p:spPr bwMode="auto">
          <a:xfrm>
            <a:off x="395288" y="950913"/>
            <a:ext cx="82486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例</a:t>
            </a:r>
            <a:r>
              <a:rPr lang="en-US" altLang="zh-CN" sz="28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  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去年秋季，某校七年级和高一年级招生总人数为</a:t>
            </a: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500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人，计划今年秋季七年级招生人数增加</a:t>
            </a: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20%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，高中人数增加</a:t>
            </a: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15%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，这样，今年秋季七年级和高中一年级招生总人数将比去年增加</a:t>
            </a: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18%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，今年秋季七年级和高中一年级各计划招生多少人？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857250" y="4071938"/>
            <a:ext cx="7358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分析：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去年七年级人数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去年高一年级人数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=500</a:t>
            </a:r>
          </a:p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今年七年级人数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今年高一年级人数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= 500×(1+ 18%)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0"/>
          <p:cNvSpPr>
            <a:spLocks noChangeArrowheads="1"/>
          </p:cNvSpPr>
          <p:nvPr/>
        </p:nvSpPr>
        <p:spPr bwMode="auto">
          <a:xfrm>
            <a:off x="285750" y="5786438"/>
            <a:ext cx="8786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答：今年秋季七年级计划招生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360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名，高中一年级计划招生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230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名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2357438" y="2214563"/>
          <a:ext cx="5240337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2489200" imgH="482600" progId="Equation.DSMT4">
                  <p:embed/>
                </p:oleObj>
              </mc:Choice>
              <mc:Fallback>
                <p:oleObj name="Equation" r:id="rId3" imgW="2489200" imgH="482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2214563"/>
                        <a:ext cx="5240337" cy="1131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349500" y="3643313"/>
          <a:ext cx="150812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596900" imgH="457200" progId="Equation.DSMT4">
                  <p:embed/>
                </p:oleObj>
              </mc:Choice>
              <mc:Fallback>
                <p:oleObj name="Equation" r:id="rId5" imgW="5969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3643313"/>
                        <a:ext cx="1508125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71500" y="1000125"/>
            <a:ext cx="8286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解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: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设去年七年级招生人数为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人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高中一年级招生人数为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人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   根据题意， 得</a:t>
            </a:r>
            <a:endParaRPr lang="en-US" altLang="zh-CN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96988" y="3967163"/>
            <a:ext cx="1060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解得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: </a:t>
            </a:r>
            <a:endParaRPr lang="zh-CN" altLang="en-US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285875" y="5072063"/>
            <a:ext cx="671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所以 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(1+ 20%)×300=360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(1+15%)×200=230 </a:t>
            </a:r>
            <a:endParaRPr lang="zh-CN" altLang="en-US"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0"/>
          <p:cNvSpPr>
            <a:spLocks noChangeArrowheads="1"/>
          </p:cNvSpPr>
          <p:nvPr/>
        </p:nvSpPr>
        <p:spPr bwMode="auto">
          <a:xfrm>
            <a:off x="642938" y="1611313"/>
            <a:ext cx="7643812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 如果将今年秋季两个年级计划招生人数设为未知数，你会列出方程解答问题吗？试一试，看看那种解法比较简单？</a:t>
            </a:r>
            <a:endParaRPr lang="en-US" altLang="zh-CN" sz="260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06413" y="2143125"/>
            <a:ext cx="82804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840"/>
              </a:lnSpc>
            </a:pP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 小明为了测得火车过桥时的速度和火车的长度，在一铁路桥旁进行观察，火车从开始上桥到完全过桥共用</a:t>
            </a: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26s, 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整列火车完全在桥上的时间为</a:t>
            </a: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14s. 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已知桥长</a:t>
            </a: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1000m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，你能根据小明测得的数据求出火车的速度和长度吗</a:t>
            </a: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?</a:t>
            </a:r>
            <a:endParaRPr lang="zh-CN" altLang="en-US" sz="2600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603" name="WordArt 17"/>
          <p:cNvSpPr>
            <a:spLocks noChangeArrowheads="1" noChangeShapeType="1" noTextEdit="1"/>
          </p:cNvSpPr>
          <p:nvPr/>
        </p:nvSpPr>
        <p:spPr bwMode="auto">
          <a:xfrm>
            <a:off x="642938" y="1214438"/>
            <a:ext cx="15716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一起探究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630238" y="1404938"/>
            <a:ext cx="8072437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思考：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⑴ 问题中涉及了哪些量？</a:t>
            </a:r>
            <a:endParaRPr lang="en-US" sz="280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⑵ 画示意图，并寻找等量关系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⑶ 用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分别表示火车的速度（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m/s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)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和长度（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m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）， 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列方程组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⑷ 解答上面的问题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180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1000125" y="1071563"/>
            <a:ext cx="7072313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解：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设火车的速度为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 m/s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，长度为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y m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根据题意得</a:t>
            </a:r>
            <a:endParaRPr lang="en-US" sz="280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3451225" y="2214563"/>
            <a:ext cx="2192338" cy="1162050"/>
            <a:chOff x="37" y="0"/>
            <a:chExt cx="3625" cy="690"/>
          </a:xfrm>
        </p:grpSpPr>
        <p:sp>
          <p:nvSpPr>
            <p:cNvPr id="27658" name="AutoShape 4"/>
            <p:cNvSpPr/>
            <p:nvPr/>
          </p:nvSpPr>
          <p:spPr bwMode="auto">
            <a:xfrm>
              <a:off x="37" y="134"/>
              <a:ext cx="136" cy="544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endPara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659" name="Text Box 5"/>
            <p:cNvSpPr txBox="1">
              <a:spLocks noChangeArrowheads="1"/>
            </p:cNvSpPr>
            <p:nvPr/>
          </p:nvSpPr>
          <p:spPr bwMode="auto">
            <a:xfrm>
              <a:off x="151" y="0"/>
              <a:ext cx="3511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26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x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=1000+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y</a:t>
              </a:r>
              <a:endPara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660" name="Text Box 6"/>
            <p:cNvSpPr txBox="1">
              <a:spLocks noChangeArrowheads="1"/>
            </p:cNvSpPr>
            <p:nvPr/>
          </p:nvSpPr>
          <p:spPr bwMode="auto">
            <a:xfrm>
              <a:off x="181" y="339"/>
              <a:ext cx="3481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14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x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=1000</a:t>
              </a:r>
              <a:r>
                <a:rPr lang="en-US" altLang="zh-CN" sz="2800">
                  <a:latin typeface="黑体" panose="0201060906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-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y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 </a:t>
              </a:r>
              <a:endParaRPr lang="en-US" altLang="zh-CN" sz="32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3444875" y="3844925"/>
            <a:ext cx="1357313" cy="1168400"/>
            <a:chOff x="0" y="0"/>
            <a:chExt cx="723" cy="736"/>
          </a:xfrm>
        </p:grpSpPr>
        <p:sp>
          <p:nvSpPr>
            <p:cNvPr id="27655" name="AutoShape 4"/>
            <p:cNvSpPr/>
            <p:nvPr/>
          </p:nvSpPr>
          <p:spPr bwMode="auto">
            <a:xfrm>
              <a:off x="0" y="101"/>
              <a:ext cx="76" cy="544"/>
            </a:xfrm>
            <a:prstGeom prst="leftBrace">
              <a:avLst>
                <a:gd name="adj1" fmla="val 33337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130000"/>
                </a:lnSpc>
              </a:pPr>
              <a:endPara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656" name="Text Box 5"/>
            <p:cNvSpPr txBox="1">
              <a:spLocks noChangeArrowheads="1"/>
            </p:cNvSpPr>
            <p:nvPr/>
          </p:nvSpPr>
          <p:spPr bwMode="auto">
            <a:xfrm>
              <a:off x="98" y="0"/>
              <a:ext cx="549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x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=50</a:t>
              </a:r>
            </a:p>
          </p:txBody>
        </p:sp>
        <p:sp>
          <p:nvSpPr>
            <p:cNvPr id="27657" name="Text Box 6"/>
            <p:cNvSpPr txBox="1">
              <a:spLocks noChangeArrowheads="1"/>
            </p:cNvSpPr>
            <p:nvPr/>
          </p:nvSpPr>
          <p:spPr bwMode="auto">
            <a:xfrm>
              <a:off x="98" y="360"/>
              <a:ext cx="625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y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</a:rPr>
                <a:t>=300</a:t>
              </a:r>
              <a:endParaRPr lang="en-US" altLang="zh-CN" sz="2800" i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6" name="TextBox 37"/>
          <p:cNvSpPr txBox="1">
            <a:spLocks noChangeArrowheads="1"/>
          </p:cNvSpPr>
          <p:nvPr/>
        </p:nvSpPr>
        <p:spPr bwMode="auto">
          <a:xfrm>
            <a:off x="2357438" y="4084638"/>
            <a:ext cx="1000125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解得</a:t>
            </a:r>
          </a:p>
        </p:txBody>
      </p:sp>
      <p:sp>
        <p:nvSpPr>
          <p:cNvPr id="27" name="TextBox 38"/>
          <p:cNvSpPr txBox="1">
            <a:spLocks noChangeArrowheads="1"/>
          </p:cNvSpPr>
          <p:nvPr/>
        </p:nvSpPr>
        <p:spPr bwMode="auto">
          <a:xfrm>
            <a:off x="1143000" y="5408613"/>
            <a:ext cx="6429375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答：火车的速度为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50 m/s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，长度为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300m.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571500" y="1571625"/>
            <a:ext cx="80010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、小丽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年前的年龄与小华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年后的年龄相等，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年后她们俩人的年龄和等于她们俩人年龄差的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倍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求小华和小丽今年的年龄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60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42938" y="4071938"/>
            <a:ext cx="81438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分析：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小华今年的年龄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+4=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小丽今年的年龄</a:t>
            </a:r>
            <a:r>
              <a:rPr lang="en-US" altLang="zh-CN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4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小华的年龄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+3+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小丽的年龄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+3=3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（小丽的年龄</a:t>
            </a:r>
            <a:r>
              <a:rPr lang="en-US" altLang="zh-CN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-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小华的年龄）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642938" y="1143000"/>
            <a:ext cx="75723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解：设小华今年为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岁，小丽今年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岁，根据题意得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300163" y="3214688"/>
            <a:ext cx="3200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解这个方程组得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143000" y="5080000"/>
            <a:ext cx="5214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答：小华今年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岁，小丽今年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13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岁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60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2786063" y="1714500"/>
          <a:ext cx="3635375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" imgW="1727200" imgH="508000" progId="Equation.DSMT4">
                  <p:embed/>
                </p:oleObj>
              </mc:Choice>
              <mc:Fallback>
                <p:oleObj name="Equation" r:id="rId3" imgW="1727200" imgH="508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1714500"/>
                        <a:ext cx="3635375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786063" y="3857625"/>
          <a:ext cx="125095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5" imgW="495300" imgH="457200" progId="Equation.DSMT4">
                  <p:embed/>
                </p:oleObj>
              </mc:Choice>
              <mc:Fallback>
                <p:oleObj name="Equation" r:id="rId5" imgW="4953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3857625"/>
                        <a:ext cx="1250950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utoUpdateAnimBg="0"/>
      <p:bldP spid="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7188" y="1071563"/>
            <a:ext cx="4724400" cy="384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00"/>
              </a:lnSpc>
              <a:spcBef>
                <a:spcPct val="20000"/>
              </a:spcBef>
            </a:pP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、小明在拼图时发现</a:t>
            </a:r>
            <a:r>
              <a:rPr lang="en-US" altLang="zh-CN" sz="26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个一样大的长方形恰好可以拼成一个大的</a:t>
            </a:r>
            <a:r>
              <a:rPr lang="zh-CN" altLang="en-US" sz="26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长方形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ts val="4000"/>
              </a:lnSpc>
              <a:spcBef>
                <a:spcPct val="20000"/>
              </a:spcBef>
            </a:pP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小红见了，说“我来试一试”结果七拼八凑，拼成了正方形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  </a:t>
            </a:r>
          </a:p>
          <a:p>
            <a:pPr eaLnBrk="1" hangingPunct="1">
              <a:lnSpc>
                <a:spcPts val="4000"/>
              </a:lnSpc>
              <a:spcBef>
                <a:spcPct val="20000"/>
              </a:spcBef>
            </a:pP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咳！怎么中间还留下了一个恰好边长为</a:t>
            </a:r>
            <a:r>
              <a:rPr lang="en-US" altLang="zh-CN" sz="26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mm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的小</a:t>
            </a:r>
            <a:r>
              <a:rPr lang="zh-CN" altLang="en-US" sz="260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正方形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！</a:t>
            </a: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6858000" y="4495800"/>
            <a:ext cx="1371600" cy="1066800"/>
          </a:xfrm>
          <a:prstGeom prst="rect">
            <a:avLst/>
          </a:prstGeom>
          <a:solidFill>
            <a:srgbClr val="FF3300"/>
          </a:solidFill>
          <a:ln w="57150">
            <a:solidFill>
              <a:srgbClr val="003366"/>
            </a:solidFill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 rot="5395036">
            <a:off x="7010400" y="3276600"/>
            <a:ext cx="1371600" cy="1066800"/>
          </a:xfrm>
          <a:prstGeom prst="rect">
            <a:avLst/>
          </a:prstGeom>
          <a:solidFill>
            <a:srgbClr val="FF3300"/>
          </a:solidFill>
          <a:ln w="57150">
            <a:solidFill>
              <a:srgbClr val="003366"/>
            </a:solidFill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5791200" y="3124200"/>
            <a:ext cx="1371600" cy="1066800"/>
          </a:xfrm>
          <a:prstGeom prst="rect">
            <a:avLst/>
          </a:prstGeom>
          <a:solidFill>
            <a:srgbClr val="FF3300"/>
          </a:solidFill>
          <a:ln w="57150">
            <a:solidFill>
              <a:srgbClr val="003366"/>
            </a:solidFill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 rot="5395036">
            <a:off x="5653088" y="4343400"/>
            <a:ext cx="1371600" cy="1066800"/>
          </a:xfrm>
          <a:prstGeom prst="rect">
            <a:avLst/>
          </a:prstGeom>
          <a:solidFill>
            <a:srgbClr val="FF3300"/>
          </a:solidFill>
          <a:ln w="57150">
            <a:solidFill>
              <a:srgbClr val="003366"/>
            </a:solidFill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>
            <a:off x="6477000" y="3124200"/>
            <a:ext cx="0" cy="106680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42" name="Line 9"/>
          <p:cNvSpPr>
            <a:spLocks noChangeShapeType="1"/>
          </p:cNvSpPr>
          <p:nvPr/>
        </p:nvSpPr>
        <p:spPr bwMode="auto">
          <a:xfrm rot="5400000">
            <a:off x="7695406" y="3277394"/>
            <a:ext cx="1588" cy="106680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43" name="Line 10"/>
          <p:cNvSpPr>
            <a:spLocks noChangeShapeType="1"/>
          </p:cNvSpPr>
          <p:nvPr/>
        </p:nvSpPr>
        <p:spPr bwMode="auto">
          <a:xfrm>
            <a:off x="7543800" y="4495800"/>
            <a:ext cx="0" cy="106680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44" name="Line 11"/>
          <p:cNvSpPr>
            <a:spLocks noChangeShapeType="1"/>
          </p:cNvSpPr>
          <p:nvPr/>
        </p:nvSpPr>
        <p:spPr bwMode="auto">
          <a:xfrm rot="5400000">
            <a:off x="6323806" y="4344194"/>
            <a:ext cx="1588" cy="106680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7924800" y="1066800"/>
            <a:ext cx="685800" cy="1066800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7239000" y="1066800"/>
            <a:ext cx="685800" cy="1066800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7" name="Rectangle 14"/>
          <p:cNvSpPr>
            <a:spLocks noChangeArrowheads="1"/>
          </p:cNvSpPr>
          <p:nvPr/>
        </p:nvSpPr>
        <p:spPr bwMode="auto">
          <a:xfrm>
            <a:off x="6553200" y="1066800"/>
            <a:ext cx="685800" cy="1066800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5867400" y="1066800"/>
            <a:ext cx="685800" cy="1066800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5181600" y="1066800"/>
            <a:ext cx="685800" cy="1066800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 rot="-5400000">
            <a:off x="5410200" y="1905000"/>
            <a:ext cx="685800" cy="1143000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1" name="Rectangle 18"/>
          <p:cNvSpPr>
            <a:spLocks noChangeArrowheads="1"/>
          </p:cNvSpPr>
          <p:nvPr/>
        </p:nvSpPr>
        <p:spPr bwMode="auto">
          <a:xfrm rot="-5400000">
            <a:off x="6553200" y="1905000"/>
            <a:ext cx="685800" cy="1143000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2" name="Rectangle 19"/>
          <p:cNvSpPr>
            <a:spLocks noChangeArrowheads="1"/>
          </p:cNvSpPr>
          <p:nvPr/>
        </p:nvSpPr>
        <p:spPr bwMode="auto">
          <a:xfrm rot="-5414286">
            <a:off x="7696200" y="1905000"/>
            <a:ext cx="685800" cy="1143000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928688" y="5929313"/>
            <a:ext cx="5211762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>
                <a:solidFill>
                  <a:srgbClr val="FF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你能帮助他解开其中的奥秘吗？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任意多边形 17"/>
          <p:cNvSpPr/>
          <p:nvPr/>
        </p:nvSpPr>
        <p:spPr bwMode="auto">
          <a:xfrm>
            <a:off x="-1588" y="0"/>
            <a:ext cx="5437188" cy="6858000"/>
          </a:xfrm>
          <a:custGeom>
            <a:avLst/>
            <a:gdLst>
              <a:gd name="T0" fmla="*/ 0 w 5437991"/>
              <a:gd name="T1" fmla="*/ 0 h 6858000"/>
              <a:gd name="T2" fmla="*/ 5425178 w 5437991"/>
              <a:gd name="T3" fmla="*/ 0 h 6858000"/>
              <a:gd name="T4" fmla="*/ 1629283 w 5437991"/>
              <a:gd name="T5" fmla="*/ 6858000 h 6858000"/>
              <a:gd name="T6" fmla="*/ 0 w 5437991"/>
              <a:gd name="T7" fmla="*/ 6858000 h 6858000"/>
              <a:gd name="T8" fmla="*/ 0 w 5437991"/>
              <a:gd name="T9" fmla="*/ 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37991"/>
              <a:gd name="T16" fmla="*/ 0 h 6858000"/>
              <a:gd name="T17" fmla="*/ 5437991 w 5437991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37991" h="6858000">
                <a:moveTo>
                  <a:pt x="0" y="0"/>
                </a:moveTo>
                <a:lnTo>
                  <a:pt x="5437991" y="0"/>
                </a:lnTo>
                <a:lnTo>
                  <a:pt x="163312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A1D7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1" name="Text Box 20"/>
          <p:cNvSpPr txBox="1">
            <a:spLocks noChangeArrowheads="1"/>
          </p:cNvSpPr>
          <p:nvPr/>
        </p:nvSpPr>
        <p:spPr bwMode="auto">
          <a:xfrm>
            <a:off x="1306513" y="1206500"/>
            <a:ext cx="1811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FFFFFF"/>
                </a:solidFill>
                <a:latin typeface="Arial Black" panose="020B0A04020102020204" pitchFamily="34" charset="0"/>
                <a:ea typeface="华文新魏" panose="02010800040101010101" pitchFamily="2" charset="-122"/>
              </a:rPr>
              <a:t>Contents</a:t>
            </a:r>
          </a:p>
        </p:txBody>
      </p:sp>
      <p:sp>
        <p:nvSpPr>
          <p:cNvPr id="17412" name="文本框 20"/>
          <p:cNvSpPr txBox="1">
            <a:spLocks noChangeArrowheads="1"/>
          </p:cNvSpPr>
          <p:nvPr/>
        </p:nvSpPr>
        <p:spPr bwMode="auto">
          <a:xfrm>
            <a:off x="277813" y="828675"/>
            <a:ext cx="134778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cxnSp>
        <p:nvCxnSpPr>
          <p:cNvPr id="17413" name="直接连接符 22"/>
          <p:cNvCxnSpPr>
            <a:cxnSpLocks noChangeShapeType="1"/>
          </p:cNvCxnSpPr>
          <p:nvPr/>
        </p:nvCxnSpPr>
        <p:spPr bwMode="auto">
          <a:xfrm>
            <a:off x="571500" y="1628775"/>
            <a:ext cx="2430463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4" name="直接连接符 24"/>
          <p:cNvCxnSpPr>
            <a:cxnSpLocks noChangeShapeType="1"/>
          </p:cNvCxnSpPr>
          <p:nvPr/>
        </p:nvCxnSpPr>
        <p:spPr bwMode="auto">
          <a:xfrm>
            <a:off x="1320800" y="534988"/>
            <a:ext cx="0" cy="2124075"/>
          </a:xfrm>
          <a:prstGeom prst="line">
            <a:avLst/>
          </a:prstGeom>
          <a:noFill/>
          <a:ln w="9525">
            <a:solidFill>
              <a:srgbClr val="FFFFFF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5" name="椭圆 25"/>
          <p:cNvSpPr>
            <a:spLocks noChangeArrowheads="1"/>
          </p:cNvSpPr>
          <p:nvPr/>
        </p:nvSpPr>
        <p:spPr bwMode="auto">
          <a:xfrm>
            <a:off x="4192588" y="1246188"/>
            <a:ext cx="736600" cy="735012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b="1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416" name="椭圆 28"/>
          <p:cNvSpPr>
            <a:spLocks noChangeArrowheads="1"/>
          </p:cNvSpPr>
          <p:nvPr/>
        </p:nvSpPr>
        <p:spPr bwMode="auto">
          <a:xfrm>
            <a:off x="3709988" y="2103438"/>
            <a:ext cx="736600" cy="7366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 b="1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7417" name="椭圆 31"/>
          <p:cNvSpPr>
            <a:spLocks noChangeArrowheads="1"/>
          </p:cNvSpPr>
          <p:nvPr/>
        </p:nvSpPr>
        <p:spPr bwMode="auto">
          <a:xfrm>
            <a:off x="4246563" y="1298575"/>
            <a:ext cx="628650" cy="630238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FFFF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17418" name="椭圆 32"/>
          <p:cNvSpPr>
            <a:spLocks noChangeArrowheads="1"/>
          </p:cNvSpPr>
          <p:nvPr/>
        </p:nvSpPr>
        <p:spPr bwMode="auto">
          <a:xfrm>
            <a:off x="3762375" y="2157413"/>
            <a:ext cx="630238" cy="628650"/>
          </a:xfrm>
          <a:prstGeom prst="ellipse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FFFFF"/>
                </a:solidFill>
                <a:latin typeface="Arial Black" panose="020B0A04020102020204" pitchFamily="34" charset="0"/>
                <a:ea typeface="微软雅黑" panose="020B0503020204020204" pitchFamily="34" charset="-122"/>
              </a:rPr>
              <a:t>02</a:t>
            </a:r>
          </a:p>
        </p:txBody>
      </p:sp>
      <p:grpSp>
        <p:nvGrpSpPr>
          <p:cNvPr id="17419" name="组合 23"/>
          <p:cNvGrpSpPr/>
          <p:nvPr/>
        </p:nvGrpSpPr>
        <p:grpSpPr bwMode="auto">
          <a:xfrm>
            <a:off x="3246438" y="2955925"/>
            <a:ext cx="735012" cy="736600"/>
            <a:chOff x="2986088" y="3314700"/>
            <a:chExt cx="735012" cy="736600"/>
          </a:xfrm>
        </p:grpSpPr>
        <p:sp>
          <p:nvSpPr>
            <p:cNvPr id="17431" name="椭圆 29"/>
            <p:cNvSpPr>
              <a:spLocks noChangeArrowheads="1"/>
            </p:cNvSpPr>
            <p:nvPr/>
          </p:nvSpPr>
          <p:spPr bwMode="auto">
            <a:xfrm>
              <a:off x="2986088" y="3314700"/>
              <a:ext cx="735012" cy="7366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b="1">
                <a:solidFill>
                  <a:srgbClr val="FFFFFF"/>
                </a:solidFill>
                <a:latin typeface="Arial Narrow" panose="020B0606020202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7432" name="椭圆 33"/>
            <p:cNvSpPr>
              <a:spLocks noChangeArrowheads="1"/>
            </p:cNvSpPr>
            <p:nvPr/>
          </p:nvSpPr>
          <p:spPr bwMode="auto">
            <a:xfrm>
              <a:off x="3038475" y="3367088"/>
              <a:ext cx="630238" cy="63023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FFFFFF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03</a:t>
              </a:r>
            </a:p>
          </p:txBody>
        </p:sp>
      </p:grpSp>
      <p:grpSp>
        <p:nvGrpSpPr>
          <p:cNvPr id="17420" name="组合 18"/>
          <p:cNvGrpSpPr/>
          <p:nvPr/>
        </p:nvGrpSpPr>
        <p:grpSpPr bwMode="auto">
          <a:xfrm>
            <a:off x="2773363" y="3849688"/>
            <a:ext cx="735012" cy="735012"/>
            <a:chOff x="2513013" y="4183063"/>
            <a:chExt cx="735012" cy="735012"/>
          </a:xfrm>
        </p:grpSpPr>
        <p:sp>
          <p:nvSpPr>
            <p:cNvPr id="17429" name="椭圆 30"/>
            <p:cNvSpPr>
              <a:spLocks noChangeArrowheads="1"/>
            </p:cNvSpPr>
            <p:nvPr/>
          </p:nvSpPr>
          <p:spPr bwMode="auto">
            <a:xfrm>
              <a:off x="2513013" y="4183063"/>
              <a:ext cx="735012" cy="7350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b="1">
                <a:solidFill>
                  <a:srgbClr val="FFFFFF"/>
                </a:solidFill>
                <a:latin typeface="Arial Narrow" panose="020B0606020202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7430" name="椭圆 34"/>
            <p:cNvSpPr>
              <a:spLocks noChangeArrowheads="1"/>
            </p:cNvSpPr>
            <p:nvPr/>
          </p:nvSpPr>
          <p:spPr bwMode="auto">
            <a:xfrm>
              <a:off x="2565400" y="4227513"/>
              <a:ext cx="630238" cy="63023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FFFFFF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04</a:t>
              </a:r>
            </a:p>
          </p:txBody>
        </p:sp>
      </p:grpSp>
      <p:sp>
        <p:nvSpPr>
          <p:cNvPr id="17421" name="文本框 35"/>
          <p:cNvSpPr txBox="1">
            <a:spLocks noChangeArrowheads="1"/>
          </p:cNvSpPr>
          <p:nvPr/>
        </p:nvSpPr>
        <p:spPr bwMode="auto">
          <a:xfrm>
            <a:off x="4929188" y="1428750"/>
            <a:ext cx="307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旧知回顾</a:t>
            </a:r>
          </a:p>
        </p:txBody>
      </p:sp>
      <p:sp>
        <p:nvSpPr>
          <p:cNvPr id="17422" name="文本框 36"/>
          <p:cNvSpPr txBox="1">
            <a:spLocks noChangeArrowheads="1"/>
          </p:cNvSpPr>
          <p:nvPr/>
        </p:nvSpPr>
        <p:spPr bwMode="auto">
          <a:xfrm>
            <a:off x="4478338" y="2268538"/>
            <a:ext cx="3074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学习目标</a:t>
            </a:r>
          </a:p>
        </p:txBody>
      </p:sp>
      <p:sp>
        <p:nvSpPr>
          <p:cNvPr id="17423" name="文本框 37"/>
          <p:cNvSpPr txBox="1">
            <a:spLocks noChangeArrowheads="1"/>
          </p:cNvSpPr>
          <p:nvPr/>
        </p:nvSpPr>
        <p:spPr bwMode="auto">
          <a:xfrm>
            <a:off x="3975100" y="3182938"/>
            <a:ext cx="307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新知探究</a:t>
            </a:r>
          </a:p>
        </p:txBody>
      </p:sp>
      <p:sp>
        <p:nvSpPr>
          <p:cNvPr id="17424" name="文本框 38"/>
          <p:cNvSpPr txBox="1">
            <a:spLocks noChangeArrowheads="1"/>
          </p:cNvSpPr>
          <p:nvPr/>
        </p:nvSpPr>
        <p:spPr bwMode="auto">
          <a:xfrm>
            <a:off x="3494088" y="4049713"/>
            <a:ext cx="307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随堂练习</a:t>
            </a:r>
          </a:p>
        </p:txBody>
      </p:sp>
      <p:grpSp>
        <p:nvGrpSpPr>
          <p:cNvPr id="17425" name="组合 19"/>
          <p:cNvGrpSpPr/>
          <p:nvPr/>
        </p:nvGrpSpPr>
        <p:grpSpPr bwMode="auto">
          <a:xfrm>
            <a:off x="2279650" y="4821238"/>
            <a:ext cx="735013" cy="735012"/>
            <a:chOff x="2513013" y="4183063"/>
            <a:chExt cx="735012" cy="735012"/>
          </a:xfrm>
        </p:grpSpPr>
        <p:sp>
          <p:nvSpPr>
            <p:cNvPr id="17427" name="椭圆 30"/>
            <p:cNvSpPr>
              <a:spLocks noChangeArrowheads="1"/>
            </p:cNvSpPr>
            <p:nvPr/>
          </p:nvSpPr>
          <p:spPr bwMode="auto">
            <a:xfrm>
              <a:off x="2513013" y="4183063"/>
              <a:ext cx="735012" cy="7350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b="1">
                <a:solidFill>
                  <a:srgbClr val="FFFFFF"/>
                </a:solidFill>
                <a:latin typeface="Arial Narrow" panose="020B0606020202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7428" name="椭圆 34"/>
            <p:cNvSpPr>
              <a:spLocks noChangeArrowheads="1"/>
            </p:cNvSpPr>
            <p:nvPr/>
          </p:nvSpPr>
          <p:spPr bwMode="auto">
            <a:xfrm>
              <a:off x="2565400" y="4227513"/>
              <a:ext cx="630238" cy="63023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000" b="1">
                  <a:solidFill>
                    <a:srgbClr val="FFFFFF"/>
                  </a:solidFill>
                  <a:latin typeface="Arial Black" panose="020B0A04020102020204" pitchFamily="34" charset="0"/>
                  <a:ea typeface="微软雅黑" panose="020B0503020204020204" pitchFamily="34" charset="-122"/>
                </a:rPr>
                <a:t>05</a:t>
              </a:r>
            </a:p>
          </p:txBody>
        </p:sp>
      </p:grpSp>
      <p:sp>
        <p:nvSpPr>
          <p:cNvPr id="17426" name="文本框 38"/>
          <p:cNvSpPr txBox="1">
            <a:spLocks noChangeArrowheads="1"/>
          </p:cNvSpPr>
          <p:nvPr/>
        </p:nvSpPr>
        <p:spPr bwMode="auto">
          <a:xfrm>
            <a:off x="3000375" y="4983163"/>
            <a:ext cx="307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课堂小结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947988" y="4214813"/>
            <a:ext cx="5503862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P16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组第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题；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P19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组第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题</a:t>
            </a:r>
          </a:p>
        </p:txBody>
      </p:sp>
      <p:pic>
        <p:nvPicPr>
          <p:cNvPr id="15" name="Picture 2" descr="C:\Documents and Settings\Administrator\Local Settings\Temporary Internet Files\Content.IE5\UV41EZ01\MC900234083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88" y="4214813"/>
            <a:ext cx="147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矩形 2"/>
          <p:cNvSpPr>
            <a:spLocks noChangeArrowheads="1"/>
          </p:cNvSpPr>
          <p:nvPr/>
        </p:nvSpPr>
        <p:spPr bwMode="auto">
          <a:xfrm>
            <a:off x="1357313" y="1714500"/>
            <a:ext cx="6442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谈谈你的收获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32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分析解决实际问题的方法及步骤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320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928688" y="1785938"/>
            <a:ext cx="77152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前面所学的解二元一次方程组的基本思路及常见方法是什么呢？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71625" y="3328988"/>
            <a:ext cx="18716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基本思路:</a:t>
            </a:r>
          </a:p>
        </p:txBody>
      </p:sp>
      <p:grpSp>
        <p:nvGrpSpPr>
          <p:cNvPr id="2" name="Group 25"/>
          <p:cNvGrpSpPr/>
          <p:nvPr/>
        </p:nvGrpSpPr>
        <p:grpSpPr bwMode="auto">
          <a:xfrm>
            <a:off x="3432175" y="3355975"/>
            <a:ext cx="4032250" cy="558800"/>
            <a:chOff x="2064" y="777"/>
            <a:chExt cx="2540" cy="352"/>
          </a:xfrm>
        </p:grpSpPr>
        <p:sp>
          <p:nvSpPr>
            <p:cNvPr id="18439" name="Rectangle 26"/>
            <p:cNvSpPr>
              <a:spLocks noChangeArrowheads="1"/>
            </p:cNvSpPr>
            <p:nvPr/>
          </p:nvSpPr>
          <p:spPr bwMode="auto">
            <a:xfrm>
              <a:off x="2064" y="777"/>
              <a:ext cx="247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0000FF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消元: </a:t>
              </a:r>
              <a:r>
                <a:rPr lang="zh-CN" altLang="en-US" sz="2800">
                  <a:latin typeface="黑体" panose="02010609060101010101" pitchFamily="2" charset="-122"/>
                  <a:ea typeface="黑体" panose="02010609060101010101" pitchFamily="2" charset="-122"/>
                </a:rPr>
                <a:t>二元</a:t>
              </a:r>
            </a:p>
          </p:txBody>
        </p:sp>
        <p:sp>
          <p:nvSpPr>
            <p:cNvPr id="18440" name="Line 27"/>
            <p:cNvSpPr>
              <a:spLocks noChangeShapeType="1"/>
            </p:cNvSpPr>
            <p:nvPr/>
          </p:nvSpPr>
          <p:spPr bwMode="auto">
            <a:xfrm>
              <a:off x="3294" y="960"/>
              <a:ext cx="590" cy="0"/>
            </a:xfrm>
            <a:prstGeom prst="line">
              <a:avLst/>
            </a:prstGeom>
            <a:noFill/>
            <a:ln w="857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1" name="Rectangle 28"/>
            <p:cNvSpPr>
              <a:spLocks noChangeArrowheads="1"/>
            </p:cNvSpPr>
            <p:nvPr/>
          </p:nvSpPr>
          <p:spPr bwMode="auto">
            <a:xfrm>
              <a:off x="3878" y="799"/>
              <a:ext cx="72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800">
                  <a:solidFill>
                    <a:srgbClr val="FF33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一元</a:t>
              </a:r>
            </a:p>
          </p:txBody>
        </p:sp>
      </p:grp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214938" y="3886200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代入消元法</a:t>
            </a:r>
            <a:endParaRPr lang="zh-CN" altLang="en-US" sz="200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214938" y="3071813"/>
            <a:ext cx="146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加减消元法</a:t>
            </a:r>
            <a:endParaRPr lang="zh-CN" altLang="en-US" sz="2000">
              <a:latin typeface="黑体" panose="0201060906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utoUpdateAnimBg="0"/>
      <p:bldP spid="14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936625" y="2165350"/>
            <a:ext cx="7831138" cy="1160463"/>
            <a:chOff x="576" y="2928"/>
            <a:chExt cx="4800" cy="731"/>
          </a:xfrm>
        </p:grpSpPr>
        <p:sp>
          <p:nvSpPr>
            <p:cNvPr id="19465" name="Line 3"/>
            <p:cNvSpPr>
              <a:spLocks noChangeShapeType="1"/>
            </p:cNvSpPr>
            <p:nvPr/>
          </p:nvSpPr>
          <p:spPr bwMode="auto">
            <a:xfrm>
              <a:off x="2880" y="3072"/>
              <a:ext cx="528" cy="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6" name="Line 4"/>
            <p:cNvSpPr>
              <a:spLocks noChangeShapeType="1"/>
            </p:cNvSpPr>
            <p:nvPr/>
          </p:nvSpPr>
          <p:spPr bwMode="auto">
            <a:xfrm>
              <a:off x="4464" y="3072"/>
              <a:ext cx="480" cy="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7" name="Line 5"/>
            <p:cNvSpPr>
              <a:spLocks noChangeShapeType="1"/>
            </p:cNvSpPr>
            <p:nvPr/>
          </p:nvSpPr>
          <p:spPr bwMode="auto">
            <a:xfrm>
              <a:off x="3600" y="3504"/>
              <a:ext cx="480" cy="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8" name="Rectangle 6"/>
            <p:cNvSpPr>
              <a:spLocks noChangeArrowheads="1"/>
            </p:cNvSpPr>
            <p:nvPr/>
          </p:nvSpPr>
          <p:spPr bwMode="auto">
            <a:xfrm>
              <a:off x="576" y="2928"/>
              <a:ext cx="4800" cy="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CC"/>
                  </a:solidFill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                       </a:t>
              </a:r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求表示式            代入消元             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                       解一元一次方程             回代求解</a:t>
              </a: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2150" y="2071688"/>
            <a:ext cx="23082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1.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代入法：</a:t>
            </a:r>
          </a:p>
          <a:p>
            <a:pPr eaLnBrk="1" hangingPunct="1">
              <a:spcBef>
                <a:spcPct val="50000"/>
              </a:spcBef>
            </a:pPr>
            <a:endParaRPr lang="zh-CN" altLang="en-US" sz="3600" b="1">
              <a:solidFill>
                <a:srgbClr val="CC0099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2.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加减法 ：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  <a:sym typeface="Wingdings" panose="05000000000000000000" pitchFamily="2" charset="2"/>
            </a:endParaRPr>
          </a:p>
        </p:txBody>
      </p:sp>
      <p:grpSp>
        <p:nvGrpSpPr>
          <p:cNvPr id="3" name="Group 8"/>
          <p:cNvGrpSpPr/>
          <p:nvPr/>
        </p:nvGrpSpPr>
        <p:grpSpPr bwMode="auto">
          <a:xfrm>
            <a:off x="2973388" y="3824288"/>
            <a:ext cx="5951537" cy="1160462"/>
            <a:chOff x="1776" y="1920"/>
            <a:chExt cx="3648" cy="731"/>
          </a:xfrm>
        </p:grpSpPr>
        <p:sp>
          <p:nvSpPr>
            <p:cNvPr id="19461" name="Line 9"/>
            <p:cNvSpPr>
              <a:spLocks noChangeShapeType="1"/>
            </p:cNvSpPr>
            <p:nvPr/>
          </p:nvSpPr>
          <p:spPr bwMode="auto">
            <a:xfrm>
              <a:off x="2832" y="2064"/>
              <a:ext cx="480" cy="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2" name="Line 10"/>
            <p:cNvSpPr>
              <a:spLocks noChangeShapeType="1"/>
            </p:cNvSpPr>
            <p:nvPr/>
          </p:nvSpPr>
          <p:spPr bwMode="auto">
            <a:xfrm>
              <a:off x="3552" y="2496"/>
              <a:ext cx="576" cy="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3" name="Line 11"/>
            <p:cNvSpPr>
              <a:spLocks noChangeShapeType="1"/>
            </p:cNvSpPr>
            <p:nvPr/>
          </p:nvSpPr>
          <p:spPr bwMode="auto">
            <a:xfrm>
              <a:off x="4368" y="2064"/>
              <a:ext cx="480" cy="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4" name="Rectangle 12"/>
            <p:cNvSpPr>
              <a:spLocks noChangeArrowheads="1"/>
            </p:cNvSpPr>
            <p:nvPr/>
          </p:nvSpPr>
          <p:spPr bwMode="auto">
            <a:xfrm>
              <a:off x="1776" y="1920"/>
              <a:ext cx="3648" cy="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变换系数            加减消元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CC"/>
                  </a:solidFill>
                  <a:latin typeface="Times New Roman" panose="02020603050405020304" pitchFamily="18" charset="0"/>
                  <a:ea typeface="楷体_GB2312" pitchFamily="49" charset="-122"/>
                  <a:sym typeface="Wingdings" panose="05000000000000000000" pitchFamily="2" charset="2"/>
                </a:rPr>
                <a:t> 解一元一次方程             回代求解</a:t>
              </a: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592138" y="2084388"/>
            <a:ext cx="7959725" cy="2689225"/>
          </a:xfrm>
          <a:prstGeom prst="roundRect">
            <a:avLst>
              <a:gd name="adj" fmla="val 7597"/>
            </a:avLst>
          </a:prstGeom>
          <a:noFill/>
          <a:ln>
            <a:solidFill>
              <a:schemeClr val="accent1">
                <a:lumMod val="6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、会直接或间接的列二元一次方程组解决实际问题；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、能够由题意找出等量关系，列出二元一次方程组并检验所得结果是否符合实际意义；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、知道过桥问题中的路程的计算方法．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5" name="AutoShape 45"/>
          <p:cNvSpPr>
            <a:spLocks noChangeArrowheads="1"/>
          </p:cNvSpPr>
          <p:nvPr/>
        </p:nvSpPr>
        <p:spPr bwMode="auto">
          <a:xfrm>
            <a:off x="1714500" y="739775"/>
            <a:ext cx="2735263" cy="928688"/>
          </a:xfrm>
          <a:prstGeom prst="cloudCallout">
            <a:avLst>
              <a:gd name="adj1" fmla="val 5889"/>
              <a:gd name="adj2" fmla="val 182352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r>
              <a:rPr lang="zh-CN" alt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累死我了！</a:t>
            </a:r>
          </a:p>
        </p:txBody>
      </p:sp>
      <p:sp>
        <p:nvSpPr>
          <p:cNvPr id="15406" name="AutoShape 46"/>
          <p:cNvSpPr>
            <a:spLocks noChangeArrowheads="1"/>
          </p:cNvSpPr>
          <p:nvPr/>
        </p:nvSpPr>
        <p:spPr bwMode="auto">
          <a:xfrm>
            <a:off x="5181600" y="977900"/>
            <a:ext cx="3962400" cy="1665288"/>
          </a:xfrm>
          <a:prstGeom prst="cloudCallout">
            <a:avLst>
              <a:gd name="adj1" fmla="val -15829"/>
              <a:gd name="adj2" fmla="val 107486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你还累？这么大的个，才比我多驮了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个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6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407" name="AutoShape 47"/>
          <p:cNvSpPr>
            <a:spLocks noChangeArrowheads="1"/>
          </p:cNvSpPr>
          <p:nvPr/>
        </p:nvSpPr>
        <p:spPr bwMode="auto">
          <a:xfrm>
            <a:off x="0" y="1714500"/>
            <a:ext cx="4714875" cy="1857375"/>
          </a:xfrm>
          <a:prstGeom prst="cloudCallout">
            <a:avLst>
              <a:gd name="adj1" fmla="val 9046"/>
              <a:gd name="adj2" fmla="val 7487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哼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!  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我从你背上拿来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个，我的包裹数就是你的</a:t>
            </a:r>
            <a:r>
              <a:rPr lang="en-US" altLang="zh-CN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倍！</a:t>
            </a:r>
          </a:p>
        </p:txBody>
      </p:sp>
      <p:sp>
        <p:nvSpPr>
          <p:cNvPr id="15408" name="AutoShape 48"/>
          <p:cNvSpPr>
            <a:spLocks noChangeArrowheads="1"/>
          </p:cNvSpPr>
          <p:nvPr/>
        </p:nvSpPr>
        <p:spPr bwMode="auto">
          <a:xfrm>
            <a:off x="6453188" y="3111500"/>
            <a:ext cx="2690812" cy="611188"/>
          </a:xfrm>
          <a:prstGeom prst="cloudCallout">
            <a:avLst>
              <a:gd name="adj1" fmla="val -17375"/>
              <a:gd name="adj2" fmla="val 11312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r"/>
            <a:r>
              <a:rPr lang="zh-CN" altLang="en-US" sz="26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真的吗？</a:t>
            </a:r>
          </a:p>
        </p:txBody>
      </p:sp>
      <p:sp>
        <p:nvSpPr>
          <p:cNvPr id="15414" name="AutoShape 54"/>
          <p:cNvSpPr>
            <a:spLocks noChangeArrowheads="1"/>
          </p:cNvSpPr>
          <p:nvPr/>
        </p:nvSpPr>
        <p:spPr bwMode="auto">
          <a:xfrm>
            <a:off x="3786188" y="5346700"/>
            <a:ext cx="3929062" cy="1082675"/>
          </a:xfrm>
          <a:prstGeom prst="cloudCallout">
            <a:avLst>
              <a:gd name="adj1" fmla="val -19676"/>
              <a:gd name="adj2" fmla="val -87241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r>
              <a:rPr lang="zh-CN" altLang="en-US" sz="26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它们各驮了多少包裹呢？</a:t>
            </a:r>
          </a:p>
        </p:txBody>
      </p:sp>
      <p:pic>
        <p:nvPicPr>
          <p:cNvPr id="21511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3714750"/>
            <a:ext cx="2928937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3286125"/>
            <a:ext cx="300037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5" grpId="0" animBg="1" autoUpdateAnimBg="0"/>
      <p:bldP spid="15406" grpId="0" animBg="1" autoUpdateAnimBg="0"/>
      <p:bldP spid="15407" grpId="0" animBg="1" autoUpdateAnimBg="0"/>
      <p:bldP spid="15408" grpId="0" animBg="1" autoUpdateAnimBg="0"/>
      <p:bldP spid="1541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71500" y="785813"/>
            <a:ext cx="77152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800"/>
              </a:lnSpc>
            </a:pP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（</a:t>
            </a: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）大马的两句话，说出了两个等量关系，这两个等量关系是什么？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11200" y="3286125"/>
            <a:ext cx="77898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解：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大马驮物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包，小马驮物</a:t>
            </a:r>
            <a:r>
              <a:rPr lang="en-US" altLang="zh-CN" sz="26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包，根据题意，得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43250" y="3773488"/>
          <a:ext cx="22113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990600" imgH="457200" progId="Equation.DSMT4">
                  <p:embed/>
                </p:oleObj>
              </mc:Choice>
              <mc:Fallback>
                <p:oleObj name="Equation" r:id="rId3" imgW="9906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3773488"/>
                        <a:ext cx="2211388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428750" y="5214938"/>
            <a:ext cx="2935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解这个方程组，得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235450" y="4987925"/>
          <a:ext cx="12858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431800" imgH="457200" progId="Equation.DSMT4">
                  <p:embed/>
                </p:oleObj>
              </mc:Choice>
              <mc:Fallback>
                <p:oleObj name="Equation" r:id="rId5" imgW="4318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0" y="4987925"/>
                        <a:ext cx="128587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71500" y="1903413"/>
            <a:ext cx="7786688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（</a:t>
            </a: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）如果大马驮物</a:t>
            </a:r>
            <a:r>
              <a:rPr lang="en-US" altLang="zh-CN" sz="2600" i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包，小马驮物</a:t>
            </a:r>
            <a:r>
              <a:rPr lang="en-US" altLang="zh-CN" sz="2600" i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包，列出的二元一次方程组是怎么样的？ 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428750" y="6097588"/>
            <a:ext cx="4570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因此大马驮物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包，小马驮物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包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endParaRPr lang="zh-CN" altLang="en-US"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8625" y="1428750"/>
            <a:ext cx="835818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en-US" sz="2500" dirty="0">
                <a:solidFill>
                  <a:srgbClr val="FF0000"/>
                </a:solidFill>
                <a:latin typeface="Adobe 楷体 Std R" pitchFamily="18" charset="-122"/>
                <a:ea typeface="Adobe 楷体 Std R" pitchFamily="18" charset="-122"/>
                <a:cs typeface="Times New Roman" panose="02020603050405020304" pitchFamily="18" charset="0"/>
              </a:rPr>
              <a:t> 例</a:t>
            </a:r>
            <a:r>
              <a:rPr lang="en-US" altLang="zh-CN" sz="2500" dirty="0">
                <a:solidFill>
                  <a:srgbClr val="FF0000"/>
                </a:solidFill>
                <a:latin typeface="Adobe 楷体 Std R" pitchFamily="18" charset="-122"/>
                <a:ea typeface="Adobe 楷体 Std R" pitchFamily="18" charset="-122"/>
                <a:cs typeface="Times New Roman" panose="02020603050405020304" pitchFamily="18" charset="0"/>
              </a:rPr>
              <a:t>1  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化肥厂往某地区发运了两批化肥，第一批装满了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节火车车厢和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25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辆卡车，共运走了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640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吨；第二批装满了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节火车车厢和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辆卡车，共运走了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760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吨</a:t>
            </a:r>
            <a:r>
              <a:rPr lang="en-US" altLang="zh-CN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  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平均每届火车车厢和每辆卡车分别装运化肥多少吨？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063" y="3740150"/>
            <a:ext cx="79295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5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解：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设平均每节火车车厢装运化肥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吨，每辆卡车装运化肥</a:t>
            </a:r>
            <a:r>
              <a:rPr lang="en-US" altLang="zh-CN" sz="25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y</a:t>
            </a:r>
            <a:r>
              <a:rPr lang="zh-CN" altLang="en-US" sz="25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吨，根据题意，得 </a:t>
            </a: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2895600" y="5000625"/>
          <a:ext cx="22447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1066800" imgH="457200" progId="Equation.DSMT4">
                  <p:embed/>
                </p:oleObj>
              </mc:Choice>
              <mc:Fallback>
                <p:oleObj name="Equation" r:id="rId3" imgW="10668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000625"/>
                        <a:ext cx="2244725" cy="1071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357188" y="714375"/>
            <a:ext cx="2224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例题学习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714750" y="2024063"/>
          <a:ext cx="1511300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508000" imgH="457200" progId="Equation.DSMT4">
                  <p:embed/>
                </p:oleObj>
              </mc:Choice>
              <mc:Fallback>
                <p:oleObj name="Equation" r:id="rId4" imgW="5080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2024063"/>
                        <a:ext cx="1511300" cy="1262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11188" y="1374775"/>
            <a:ext cx="2865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解这个方程组，得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71500" y="3679825"/>
            <a:ext cx="764381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答：平均每节火车车厢装运化肥</a:t>
            </a: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60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吨，每辆卡车装运化肥</a:t>
            </a: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吨</a:t>
            </a: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600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《垂线》新授课课件yanshi</Template>
  <TotalTime>0</TotalTime>
  <Words>1050</Words>
  <Application>Microsoft Office PowerPoint</Application>
  <PresentationFormat>全屏显示(4:3)</PresentationFormat>
  <Paragraphs>102</Paragraphs>
  <Slides>20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6" baseType="lpstr">
      <vt:lpstr>Adobe 楷体 Std R</vt:lpstr>
      <vt:lpstr>黑体</vt:lpstr>
      <vt:lpstr>华文楷体</vt:lpstr>
      <vt:lpstr>华文新魏</vt:lpstr>
      <vt:lpstr>楷体_GB2312</vt:lpstr>
      <vt:lpstr>宋体</vt:lpstr>
      <vt:lpstr>微软雅黑</vt:lpstr>
      <vt:lpstr>Arial</vt:lpstr>
      <vt:lpstr>Arial Black</vt:lpstr>
      <vt:lpstr>Arial Narrow</vt:lpstr>
      <vt:lpstr>Calibri</vt:lpstr>
      <vt:lpstr>Tahoma</vt:lpstr>
      <vt:lpstr>Times New Roman</vt:lpstr>
      <vt:lpstr>Wingdings</vt:lpstr>
      <vt:lpstr>WWW.2PPT.COM
</vt:lpstr>
      <vt:lpstr>Equation</vt:lpstr>
      <vt:lpstr> 第六章  二元一次方程组  6.3  二元一次方程组的应用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2014-01-14T08:15:00Z</dcterms:created>
  <dcterms:modified xsi:type="dcterms:W3CDTF">2023-01-16T23:17:09Z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D55253A971674123B0A88D390718F012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