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8" r:id="rId2"/>
    <p:sldId id="269" r:id="rId3"/>
    <p:sldId id="276" r:id="rId4"/>
    <p:sldId id="272" r:id="rId5"/>
    <p:sldId id="292" r:id="rId6"/>
    <p:sldId id="271" r:id="rId7"/>
    <p:sldId id="278" r:id="rId8"/>
    <p:sldId id="279" r:id="rId9"/>
    <p:sldId id="293" r:id="rId10"/>
    <p:sldId id="294" r:id="rId11"/>
    <p:sldId id="295" r:id="rId12"/>
    <p:sldId id="296" r:id="rId13"/>
    <p:sldId id="297" r:id="rId14"/>
    <p:sldId id="298" r:id="rId15"/>
    <p:sldId id="287" r:id="rId16"/>
    <p:sldId id="290" r:id="rId17"/>
    <p:sldId id="289" r:id="rId18"/>
    <p:sldId id="288" r:id="rId19"/>
    <p:sldId id="291" r:id="rId2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32" autoAdjust="0"/>
  </p:normalViewPr>
  <p:slideViewPr>
    <p:cSldViewPr snapToGrid="0">
      <p:cViewPr varScale="1">
        <p:scale>
          <a:sx n="106" d="100"/>
          <a:sy n="106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3860800"/>
            <a:ext cx="7772400" cy="9667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" y="4941888"/>
            <a:ext cx="6400800" cy="7191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095133"/>
            <a:ext cx="9144000" cy="156966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4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306632" y="582757"/>
            <a:ext cx="56835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6  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Movies and Theatre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51678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378868" y="1560738"/>
            <a:ext cx="8357089" cy="1688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是合成词，由“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构成，意为“无论什么；不管什么；任何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每样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事物”，相当于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378868" y="3592063"/>
            <a:ext cx="9290557" cy="5808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类似的单词还有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whenever(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无论何时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wherever(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无论何地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6260889" y="2592212"/>
            <a:ext cx="21972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90775" y="1061860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hope to make decisions by myself.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—OK. But remember ________ you do, you should think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 results.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     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183017" y="2005359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91304" y="3916796"/>
            <a:ext cx="8684034" cy="1880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whenever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意为“无论什么时候”；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however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意为“无论怎样”；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whatever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意为“无论什么”；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wherever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意为“无论哪里”。句意：“我希望自己做决定。”“好吧。但是记住无论你做什么，你都应该考虑后果。”故选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9832" y="1621419"/>
            <a:ext cx="806663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marry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结婚；嫁；娶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6183" y="2399045"/>
            <a:ext cx="7652881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married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mother in 1983.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年，我爸爸娶了我妈妈。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504779" y="3748475"/>
            <a:ext cx="8357089" cy="5808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词，意为“结婚；嫁；娶”。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2872832" y="3929692"/>
            <a:ext cx="49244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647983" y="2272191"/>
            <a:ext cx="7878797" cy="27968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married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为形容词，意为“已婚的”。其常用结构为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be/get married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，意为“结婚”。其中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married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表示状态，可以和表示一段时间的单词或短语连用；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married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表示动作，不能和表示一段时间的单词或短语连用。表示“与某人结婚”用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marry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married to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8411" y="2413898"/>
            <a:ext cx="7856848" cy="13075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 startAt="3"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鄂州  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Sandy's grand­parents_______________(marry) for 50 years.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341640" y="3248338"/>
            <a:ext cx="27991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been married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20734" y="1221882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1429" y="134126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6502" y="1790660"/>
            <a:ext cx="843186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asked me to let it go. 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它请求我放它走。</a:t>
            </a:r>
            <a:endParaRPr lang="zh-CN" altLang="en-US" sz="3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274321" y="2395488"/>
            <a:ext cx="8663939" cy="1688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本句中动词不定式作宾语补足语。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sb.________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意为“请求某人做某事”，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sb. ________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意为“让某人做某事”。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20041" y="4084348"/>
            <a:ext cx="8618219" cy="2242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在英语中，有些动词后接不带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的不定式作宾语补足语，现归纳如下：一“感”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(feel)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，二“听”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(hear, listen to)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，三“让”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(let, make, have)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，四“看”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(observe, see, watch, notice)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，半“帮助”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(help)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6707168" y="2763491"/>
            <a:ext cx="1576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4334165" y="3448154"/>
            <a:ext cx="74450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6" grpId="0"/>
      <p:bldP spid="9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139578"/>
            <a:ext cx="8066630" cy="2242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广东 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than once, our head teacher asks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us________ the habit of keeping a diary.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548316" y="3077390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9362" y="1287738"/>
            <a:ext cx="8431860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Why didn't you ask it for a new house?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你为什么不向它要一栋新房子呢？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0061" y="3183142"/>
            <a:ext cx="8663939" cy="27968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don't/didn't you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？”是提出建议的一种表达方式，其同义句型为“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？”，注意有主语时必须加上助动词。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don't you come earlier?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not come earlier?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你为什么不早点儿来呢？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4720889" y="3747341"/>
            <a:ext cx="244040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not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80061" y="2144568"/>
            <a:ext cx="866393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其他提建议的句型：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How/What about doing…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怎么样？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 we do…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？我们做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好吗？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sb.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让某人做某事。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You'd better (not)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们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最好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做某事。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6962" y="1408058"/>
            <a:ext cx="8289632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眉山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—Bob, I'm not good at English. What should I do?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—Why not________ an English club to practice________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join; speaking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join; to speak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join; to speak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join; speaking 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771326" y="234928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72407" y="1766018"/>
          <a:ext cx="7727650" cy="4601612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16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妻子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________→(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复数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．无论什么；不管什么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．灰色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．结婚；嫁；娶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我们的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名词性物主代词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goldfish 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net________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5078389" y="2049898"/>
            <a:ext cx="9797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998522" y="2042340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wife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14760" y="2733647"/>
            <a:ext cx="13981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9"/>
          <p:cNvSpPr>
            <a:spLocks noChangeArrowheads="1"/>
          </p:cNvSpPr>
          <p:nvPr/>
        </p:nvSpPr>
        <p:spPr bwMode="auto">
          <a:xfrm>
            <a:off x="3458515" y="3423447"/>
            <a:ext cx="7593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088298" y="3786712"/>
            <a:ext cx="10664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39"/>
          <p:cNvSpPr>
            <a:spLocks noChangeArrowheads="1"/>
          </p:cNvSpPr>
          <p:nvPr/>
        </p:nvSpPr>
        <p:spPr bwMode="auto">
          <a:xfrm>
            <a:off x="5534970" y="4394045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26"/>
          <p:cNvSpPr>
            <a:spLocks noChangeArrowheads="1"/>
          </p:cNvSpPr>
          <p:nvPr/>
        </p:nvSpPr>
        <p:spPr bwMode="auto">
          <a:xfrm>
            <a:off x="3420066" y="4849647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金鱼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26"/>
          <p:cNvSpPr>
            <a:spLocks noChangeArrowheads="1"/>
          </p:cNvSpPr>
          <p:nvPr/>
        </p:nvSpPr>
        <p:spPr bwMode="auto">
          <a:xfrm>
            <a:off x="2601748" y="5535992"/>
            <a:ext cx="14927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网； 网络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583837" y="1284571"/>
          <a:ext cx="7727650" cy="4949127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过着贫穷的生活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拉出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．打开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jump out of________________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ask for 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wish for 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 the sea________________ 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out fishing ________________</a:t>
                      </a:r>
                      <a:endParaRPr lang="en-US" altLang="zh-CN" sz="18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386673" y="1962820"/>
            <a:ext cx="12025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 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565033" y="1287342"/>
            <a:ext cx="21347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a poor life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317095" y="2638353"/>
            <a:ext cx="12378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up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3869087" y="3248568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跳出来</a:t>
            </a: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3442078" y="3808845"/>
            <a:ext cx="18004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请求； 要求</a:t>
            </a:r>
          </a:p>
        </p:txBody>
      </p:sp>
      <p:sp>
        <p:nvSpPr>
          <p:cNvPr id="17" name="矩形 27"/>
          <p:cNvSpPr>
            <a:spLocks noChangeArrowheads="1"/>
          </p:cNvSpPr>
          <p:nvPr/>
        </p:nvSpPr>
        <p:spPr bwMode="auto">
          <a:xfrm>
            <a:off x="3751705" y="4557470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希望得到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134575" y="5186713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在海上</a:t>
            </a:r>
          </a:p>
        </p:txBody>
      </p:sp>
      <p:sp>
        <p:nvSpPr>
          <p:cNvPr id="19" name="矩形 27"/>
          <p:cNvSpPr>
            <a:spLocks noChangeArrowheads="1"/>
          </p:cNvSpPr>
          <p:nvPr/>
        </p:nvSpPr>
        <p:spPr bwMode="auto">
          <a:xfrm>
            <a:off x="4484640" y="5874315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出去打鱼</a:t>
            </a:r>
          </a:p>
        </p:txBody>
      </p:sp>
      <p:sp>
        <p:nvSpPr>
          <p:cNvPr id="14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97646" y="1737820"/>
          <a:ext cx="8006275" cy="3889375"/>
        </p:xfrm>
        <a:graphic>
          <a:graphicData uri="http://schemas.openxmlformats.org/drawingml/2006/table">
            <a:tbl>
              <a:tblPr/>
              <a:tblGrid>
                <a:gridCol w="649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7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我和我的妻子过着贫穷的生活。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 wife and I ________ a poor life.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．它请求我放它走。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________ me ________ let it go.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．它说它能够给我所希望得到的一切。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said it could give me ________ I ________ ________.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3276981" y="2673037"/>
            <a:ext cx="9419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1684189" y="3669261"/>
            <a:ext cx="11767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4050630" y="4839959"/>
            <a:ext cx="14750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3514830" y="3682509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5552042" y="4823631"/>
            <a:ext cx="10919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7019164" y="4814086"/>
            <a:ext cx="5774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/>
      <p:bldP spid="25" grpId="0" autoUpdateAnimBg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97646" y="1746611"/>
          <a:ext cx="8006275" cy="3126605"/>
        </p:xfrm>
        <a:graphic>
          <a:graphicData uri="http://schemas.openxmlformats.org/drawingml/2006/table">
            <a:tbl>
              <a:tblPr/>
              <a:tblGrid>
                <a:gridCol w="649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7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66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今天我钓到了一条会说话的金鱼。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________ a________ ________ today.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．你为什么不向它要一栋新房子呢？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________ ________ ask it for a new house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？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2964313" y="2805122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1551393" y="2809573"/>
            <a:ext cx="107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caught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4099839" y="2791474"/>
            <a:ext cx="12282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goldfish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1446620" y="3888789"/>
            <a:ext cx="8947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6"/>
          <p:cNvSpPr>
            <a:spLocks noChangeArrowheads="1"/>
          </p:cNvSpPr>
          <p:nvPr/>
        </p:nvSpPr>
        <p:spPr bwMode="auto">
          <a:xfrm>
            <a:off x="2702307" y="3932090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didn't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36"/>
          <p:cNvSpPr>
            <a:spLocks noChangeArrowheads="1"/>
          </p:cNvSpPr>
          <p:nvPr/>
        </p:nvSpPr>
        <p:spPr bwMode="auto">
          <a:xfrm>
            <a:off x="3954986" y="3897350"/>
            <a:ext cx="6639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utoUpdateAnimBg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6195" y="261679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wife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妻子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3530398"/>
            <a:ext cx="8576259" cy="2242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wife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 lead a poor life.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我和我的妻子过着贫穷的生活。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two men went fishing while their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wives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prepared the dinner.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那两个男人去钓鱼，他们的妻子准备晚饭。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451894" y="1756496"/>
            <a:ext cx="50914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wife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的复数形式为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63324" y="2531827"/>
            <a:ext cx="8792792" cy="1688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结尾的名词变为复数时，把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变为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，再加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thief—thieves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wife—wives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leaf—leaves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knife—knives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shelf—shelves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scarf—scarves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half—halves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009007" y="1827938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486184" y="4580936"/>
            <a:ext cx="8111541" cy="11348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记忆口诀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小偷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(thief)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的妻子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(wife)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拿树叶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(leaf)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当刀子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(knife)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，将书架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(shelf)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和围巾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(scarf)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一劈两半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(half)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80248"/>
            <a:ext cx="8066630" cy="11348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．那座架子上有两把刀。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There are two ________ on the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987985" y="3076027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knives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5065857" y="3076026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9832" y="1621419"/>
            <a:ext cx="8066630" cy="13086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pron.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无论什么；不管什么；任何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每样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事物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960" y="164502"/>
            <a:ext cx="849072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Fisherman and the Goldfish (Ⅰ)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9832" y="3016063"/>
            <a:ext cx="8066630" cy="2242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give you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 want.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不管你要什么，我都将给你。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did was right.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她所做的事情都是对的。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人与人的关系纽带PPT模板 14">
      <a:dk1>
        <a:srgbClr val="4D4D4D"/>
      </a:dk1>
      <a:lt1>
        <a:srgbClr val="FFFFFF"/>
      </a:lt1>
      <a:dk2>
        <a:srgbClr val="000000"/>
      </a:dk2>
      <a:lt2>
        <a:srgbClr val="C25800"/>
      </a:lt2>
      <a:accent1>
        <a:srgbClr val="F2BC04"/>
      </a:accent1>
      <a:accent2>
        <a:srgbClr val="FE0000"/>
      </a:accent2>
      <a:accent3>
        <a:srgbClr val="FFFFFF"/>
      </a:accent3>
      <a:accent4>
        <a:srgbClr val="404040"/>
      </a:accent4>
      <a:accent5>
        <a:srgbClr val="F7DAAA"/>
      </a:accent5>
      <a:accent6>
        <a:srgbClr val="E60000"/>
      </a:accent6>
      <a:hlink>
        <a:srgbClr val="777777"/>
      </a:hlink>
      <a:folHlink>
        <a:srgbClr val="C0C0C0"/>
      </a:folHlink>
    </a:clrScheme>
    <a:fontScheme name="人与人的关系纽带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人与人的关系纽带PPT模板 1">
        <a:dk1>
          <a:srgbClr val="4D4D4D"/>
        </a:dk1>
        <a:lt1>
          <a:srgbClr val="FFFFFF"/>
        </a:lt1>
        <a:dk2>
          <a:srgbClr val="000000"/>
        </a:dk2>
        <a:lt2>
          <a:srgbClr val="CC4E00"/>
        </a:lt2>
        <a:accent1>
          <a:srgbClr val="FF9933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730000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2">
        <a:dk1>
          <a:srgbClr val="4D4D4D"/>
        </a:dk1>
        <a:lt1>
          <a:srgbClr val="FFFFFF"/>
        </a:lt1>
        <a:dk2>
          <a:srgbClr val="000000"/>
        </a:dk2>
        <a:lt2>
          <a:srgbClr val="CFDDF1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3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CA4814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E1B1AA"/>
        </a:accent5>
        <a:accent6>
          <a:srgbClr val="E79B1D"/>
        </a:accent6>
        <a:hlink>
          <a:srgbClr val="BD966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4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F9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5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D061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6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E26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7">
        <a:dk1>
          <a:srgbClr val="4D4D4D"/>
        </a:dk1>
        <a:lt1>
          <a:srgbClr val="FFFFFF"/>
        </a:lt1>
        <a:dk2>
          <a:srgbClr val="000000"/>
        </a:dk2>
        <a:lt2>
          <a:srgbClr val="CD2B00"/>
        </a:lt2>
        <a:accent1>
          <a:srgbClr val="F98305"/>
        </a:accent1>
        <a:accent2>
          <a:srgbClr val="FAA407"/>
        </a:accent2>
        <a:accent3>
          <a:srgbClr val="FFFFFF"/>
        </a:accent3>
        <a:accent4>
          <a:srgbClr val="404040"/>
        </a:accent4>
        <a:accent5>
          <a:srgbClr val="FBC1AA"/>
        </a:accent5>
        <a:accent6>
          <a:srgbClr val="E39406"/>
        </a:accent6>
        <a:hlink>
          <a:srgbClr val="F56B0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8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E2AE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9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F9D32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0">
        <a:dk1>
          <a:srgbClr val="4D4D4D"/>
        </a:dk1>
        <a:lt1>
          <a:srgbClr val="FFFFFF"/>
        </a:lt1>
        <a:dk2>
          <a:srgbClr val="000000"/>
        </a:dk2>
        <a:lt2>
          <a:srgbClr val="C55500"/>
        </a:lt2>
        <a:accent1>
          <a:srgbClr val="E08100"/>
        </a:accent1>
        <a:accent2>
          <a:srgbClr val="FBD811"/>
        </a:accent2>
        <a:accent3>
          <a:srgbClr val="FFFFFF"/>
        </a:accent3>
        <a:accent4>
          <a:srgbClr val="404040"/>
        </a:accent4>
        <a:accent5>
          <a:srgbClr val="EDC1AA"/>
        </a:accent5>
        <a:accent6>
          <a:srgbClr val="E3C40E"/>
        </a:accent6>
        <a:hlink>
          <a:srgbClr val="D5A64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1">
        <a:dk1>
          <a:srgbClr val="4D4D4D"/>
        </a:dk1>
        <a:lt1>
          <a:srgbClr val="FFFFFF"/>
        </a:lt1>
        <a:dk2>
          <a:srgbClr val="000000"/>
        </a:dk2>
        <a:lt2>
          <a:srgbClr val="C22F00"/>
        </a:lt2>
        <a:accent1>
          <a:srgbClr val="E16F00"/>
        </a:accent1>
        <a:accent2>
          <a:srgbClr val="FE9E04"/>
        </a:accent2>
        <a:accent3>
          <a:srgbClr val="FFFFFF"/>
        </a:accent3>
        <a:accent4>
          <a:srgbClr val="404040"/>
        </a:accent4>
        <a:accent5>
          <a:srgbClr val="EEBBAA"/>
        </a:accent5>
        <a:accent6>
          <a:srgbClr val="E68F03"/>
        </a:accent6>
        <a:hlink>
          <a:srgbClr val="EE4A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2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3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4">
        <a:dk1>
          <a:srgbClr val="4D4D4D"/>
        </a:dk1>
        <a:lt1>
          <a:srgbClr val="FFFFFF"/>
        </a:lt1>
        <a:dk2>
          <a:srgbClr val="000000"/>
        </a:dk2>
        <a:lt2>
          <a:srgbClr val="C25800"/>
        </a:lt2>
        <a:accent1>
          <a:srgbClr val="F2BC04"/>
        </a:accent1>
        <a:accent2>
          <a:srgbClr val="FE0000"/>
        </a:accent2>
        <a:accent3>
          <a:srgbClr val="FFFFFF"/>
        </a:accent3>
        <a:accent4>
          <a:srgbClr val="404040"/>
        </a:accent4>
        <a:accent5>
          <a:srgbClr val="F7DAAA"/>
        </a:accent5>
        <a:accent6>
          <a:srgbClr val="E60000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1133</Words>
  <Application>Microsoft Office PowerPoint</Application>
  <PresentationFormat>全屏显示(4:3)</PresentationFormat>
  <Paragraphs>168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41BEA4B85F524CFB86C68FA0A016A6B9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