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6" r:id="rId2"/>
    <p:sldId id="293" r:id="rId3"/>
    <p:sldId id="283" r:id="rId4"/>
    <p:sldId id="295" r:id="rId5"/>
    <p:sldId id="296" r:id="rId6"/>
    <p:sldId id="298" r:id="rId7"/>
    <p:sldId id="268" r:id="rId8"/>
    <p:sldId id="289" r:id="rId9"/>
    <p:sldId id="275" r:id="rId10"/>
    <p:sldId id="297" r:id="rId11"/>
    <p:sldId id="302" r:id="rId12"/>
    <p:sldId id="290" r:id="rId13"/>
    <p:sldId id="291" r:id="rId14"/>
    <p:sldId id="292" r:id="rId15"/>
    <p:sldId id="294" r:id="rId16"/>
    <p:sldId id="304" r:id="rId17"/>
    <p:sldId id="300" r:id="rId18"/>
    <p:sldId id="303" r:id="rId19"/>
    <p:sldId id="301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83DA"/>
    <a:srgbClr val="0000CC"/>
    <a:srgbClr val="FF0066"/>
    <a:srgbClr val="003300"/>
    <a:srgbClr val="203854"/>
    <a:srgbClr val="000066"/>
    <a:srgbClr val="000099"/>
    <a:srgbClr val="90A6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67" autoAdjust="0"/>
    <p:restoredTop sz="94660"/>
  </p:normalViewPr>
  <p:slideViewPr>
    <p:cSldViewPr>
      <p:cViewPr>
        <p:scale>
          <a:sx n="100" d="100"/>
          <a:sy n="100" d="100"/>
        </p:scale>
        <p:origin x="-19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14-5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10160"/>
  <ax:ocxPr ax:name="_cy" ax:value="1693"/>
</ax:ocx>
</file>

<file path=ppt/activeX/activeX2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13-1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8467"/>
  <ax:ocxPr ax:name="_cy" ax:value="169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C91EAF4-08F6-4915-86B9-F3385F45CC1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91EAF4-08F6-4915-86B9-F3385F45CC19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848F0-DCFF-464B-BD31-202EB71D72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DE9CA-86C0-4DF2-A944-DAAC30D0CB7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BFD36-8C13-4EAE-B239-DAFF042C4A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73629-1376-4080-9FFF-743DB710432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E99A0-D144-4E42-BE38-BA828D06AF6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FCA3E-0FE9-4E48-889C-B3ADF5AF403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B5A64-8B6B-46DC-9FBB-0839A2CE2C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E5F96-1E94-43EE-8663-2DE5775BC2E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5E85E-43F2-4506-84A0-64B3222D65C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AD7E8-24B2-4667-AD40-E0207890623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C28BC-4F06-479C-AEFE-96108CBCA94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B2F59-470D-4887-8667-8C3771159F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5E1F2-97BE-42CA-B91F-97B2614DC36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195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A6FD528-A76F-421A-8854-4CE6453D732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9.png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7"/>
          <p:cNvSpPr>
            <a:spLocks noChangeArrowheads="1" noChangeShapeType="1" noTextEdit="1"/>
          </p:cNvSpPr>
          <p:nvPr/>
        </p:nvSpPr>
        <p:spPr bwMode="auto">
          <a:xfrm>
            <a:off x="3638550" y="3695700"/>
            <a:ext cx="18669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noFill/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ngsana New"/>
                <a:cs typeface="Angsana New"/>
              </a:rPr>
              <a:t>Section C</a:t>
            </a:r>
            <a:endParaRPr lang="zh-CN" altLang="en-US" sz="3600" b="1" kern="10" dirty="0">
              <a:ln w="12700">
                <a:noFill/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ngsana New"/>
              <a:cs typeface="Angsana New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1371599"/>
            <a:ext cx="91440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altLang="zh-CN" sz="4000" b="1" kern="10" dirty="0" smtClean="0">
                <a:solidFill>
                  <a:srgbClr val="FF0000"/>
                </a:solidFill>
                <a:latin typeface="Times New Roman" panose="02020603050405020304" pitchFamily="18" charset="0"/>
                <a:ea typeface="DFKai-SB"/>
                <a:cs typeface="Times New Roman" panose="02020603050405020304" pitchFamily="18" charset="0"/>
              </a:rPr>
              <a:t>Unit 5 Topic 2</a:t>
            </a:r>
          </a:p>
          <a:p>
            <a:pPr algn="ctr">
              <a:spcBef>
                <a:spcPts val="1200"/>
              </a:spcBef>
            </a:pPr>
            <a:r>
              <a:rPr lang="en-US" altLang="zh-CN" sz="5400" b="1" kern="10" dirty="0" smtClean="0">
                <a:solidFill>
                  <a:srgbClr val="FF0000"/>
                </a:solidFill>
                <a:latin typeface="Times New Roman" panose="02020603050405020304" pitchFamily="18" charset="0"/>
                <a:ea typeface="DFKai-SB"/>
                <a:cs typeface="Times New Roman" panose="02020603050405020304" pitchFamily="18" charset="0"/>
              </a:rPr>
              <a:t>I’m feeling better now</a:t>
            </a:r>
            <a:endParaRPr lang="zh-CN" alt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24754" y="54864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4" name="AutoShape 6"/>
          <p:cNvSpPr>
            <a:spLocks noChangeArrowheads="1"/>
          </p:cNvSpPr>
          <p:nvPr/>
        </p:nvSpPr>
        <p:spPr bwMode="auto">
          <a:xfrm>
            <a:off x="533400" y="1524000"/>
            <a:ext cx="7924800" cy="4419600"/>
          </a:xfrm>
          <a:prstGeom prst="roundRect">
            <a:avLst>
              <a:gd name="adj" fmla="val 7542"/>
            </a:avLst>
          </a:prstGeom>
          <a:gradFill rotWithShape="1">
            <a:gsLst>
              <a:gs pos="0">
                <a:srgbClr val="F6BABA"/>
              </a:gs>
              <a:gs pos="100000">
                <a:srgbClr val="FFFFFF"/>
              </a:gs>
            </a:gsLst>
            <a:lin ang="5400000" scaled="1"/>
          </a:gradFill>
          <a:ln w="38100" algn="ctr">
            <a:solidFill>
              <a:srgbClr val="800000"/>
            </a:solidFill>
            <a:round/>
          </a:ln>
        </p:spPr>
        <p:txBody>
          <a:bodyPr tIns="180000"/>
          <a:lstStyle/>
          <a:p>
            <a:pPr marL="342900" indent="-342900">
              <a:buFontTx/>
              <a:buAutoNum type="arabicPeriod"/>
            </a:pPr>
            <a:r>
              <a:rPr kumimoji="1" lang="en-US" altLang="zh-CN" sz="2800" dirty="0">
                <a:ea typeface="DFKai-SB" pitchFamily="65" charset="-120"/>
              </a:rPr>
              <a:t> How time flies! </a:t>
            </a:r>
            <a:r>
              <a:rPr kumimoji="1" lang="zh-CN" altLang="en-US" sz="2800" dirty="0">
                <a:ea typeface="DFKai-SB" pitchFamily="65" charset="-120"/>
              </a:rPr>
              <a:t>光阴似箭！</a:t>
            </a:r>
          </a:p>
          <a:p>
            <a:pPr marL="342900" indent="-342900">
              <a:buFontTx/>
              <a:buAutoNum type="arabicPeriod" startAt="2"/>
            </a:pPr>
            <a:r>
              <a:rPr kumimoji="1" lang="zh-CN" altLang="en-US" sz="2800" dirty="0">
                <a:ea typeface="DFKai-SB" pitchFamily="65" charset="-120"/>
              </a:rPr>
              <a:t> </a:t>
            </a:r>
            <a:r>
              <a:rPr kumimoji="1" lang="en-US" altLang="zh-CN" sz="2800" dirty="0">
                <a:ea typeface="DFKai-SB" pitchFamily="65" charset="-120"/>
              </a:rPr>
              <a:t>I was not used to everything here. </a:t>
            </a:r>
          </a:p>
          <a:p>
            <a:pPr marL="342900" indent="-342900"/>
            <a:r>
              <a:rPr kumimoji="1" lang="en-US" altLang="zh-CN" sz="2800" dirty="0">
                <a:ea typeface="DFKai-SB" pitchFamily="65" charset="-120"/>
              </a:rPr>
              <a:t>	</a:t>
            </a:r>
            <a:r>
              <a:rPr kumimoji="1" lang="zh-CN" altLang="en-US" sz="2800" dirty="0">
                <a:ea typeface="DFKai-SB" pitchFamily="65" charset="-120"/>
              </a:rPr>
              <a:t>我不习惯这儿的一切。</a:t>
            </a:r>
          </a:p>
          <a:p>
            <a:pPr marL="800100" lvl="1" indent="-342900"/>
            <a:r>
              <a:rPr kumimoji="1" lang="en-US" altLang="zh-CN" sz="2800" dirty="0">
                <a:ea typeface="DFKai-SB" pitchFamily="65" charset="-120"/>
              </a:rPr>
              <a:t>be/get used to (doing) </a:t>
            </a:r>
            <a:r>
              <a:rPr kumimoji="1" lang="en-US" altLang="zh-CN" sz="2800" dirty="0" err="1">
                <a:ea typeface="DFKai-SB" pitchFamily="65" charset="-120"/>
              </a:rPr>
              <a:t>sth</a:t>
            </a:r>
            <a:r>
              <a:rPr kumimoji="1" lang="en-US" altLang="zh-CN" sz="2800" dirty="0">
                <a:ea typeface="DFKai-SB" pitchFamily="65" charset="-120"/>
              </a:rPr>
              <a:t>. </a:t>
            </a:r>
            <a:r>
              <a:rPr kumimoji="1" lang="zh-CN" altLang="en-US" sz="2800" dirty="0">
                <a:ea typeface="DFKai-SB" pitchFamily="65" charset="-120"/>
              </a:rPr>
              <a:t>习惯于</a:t>
            </a:r>
            <a:r>
              <a:rPr kumimoji="1" lang="en-US" altLang="zh-CN" sz="2800" dirty="0">
                <a:ea typeface="DFKai-SB" pitchFamily="65" charset="-120"/>
              </a:rPr>
              <a:t>……</a:t>
            </a:r>
          </a:p>
          <a:p>
            <a:pPr marL="800100" lvl="1" indent="-342900"/>
            <a:r>
              <a:rPr kumimoji="1" lang="en-US" altLang="zh-CN" sz="2800" dirty="0">
                <a:ea typeface="DFKai-SB" pitchFamily="65" charset="-120"/>
              </a:rPr>
              <a:t>Make more sentences with this structure. </a:t>
            </a:r>
          </a:p>
          <a:p>
            <a:pPr marL="342900" indent="-342900"/>
            <a:r>
              <a:rPr kumimoji="1" lang="en-US" altLang="zh-CN" sz="2800" dirty="0">
                <a:ea typeface="DFKai-SB" pitchFamily="65" charset="-120"/>
              </a:rPr>
              <a:t>3. The food was not as delicious as ours, </a:t>
            </a:r>
            <a:r>
              <a:rPr kumimoji="1" lang="en-US" altLang="zh-CN" sz="2800" dirty="0">
                <a:solidFill>
                  <a:srgbClr val="FF3300"/>
                </a:solidFill>
                <a:ea typeface="DFKai-SB" pitchFamily="65" charset="-120"/>
              </a:rPr>
              <a:t>either</a:t>
            </a:r>
            <a:r>
              <a:rPr kumimoji="1" lang="en-US" altLang="zh-CN" sz="2800" dirty="0">
                <a:ea typeface="DFKai-SB" pitchFamily="65" charset="-120"/>
              </a:rPr>
              <a:t>.</a:t>
            </a:r>
          </a:p>
          <a:p>
            <a:pPr marL="342900" indent="-342900"/>
            <a:r>
              <a:rPr kumimoji="1" lang="en-US" altLang="zh-CN" sz="2800" dirty="0">
                <a:ea typeface="DFKai-SB" pitchFamily="65" charset="-120"/>
              </a:rPr>
              <a:t>	 either,</a:t>
            </a:r>
            <a:r>
              <a:rPr kumimoji="1" lang="zh-CN" altLang="en-US" sz="2800" dirty="0">
                <a:ea typeface="DFKai-SB" pitchFamily="65" charset="-120"/>
              </a:rPr>
              <a:t>用于否定句中</a:t>
            </a:r>
            <a:r>
              <a:rPr kumimoji="1" lang="en-US" altLang="zh-CN" sz="2800" dirty="0">
                <a:ea typeface="DFKai-SB" pitchFamily="65" charset="-120"/>
              </a:rPr>
              <a:t>,</a:t>
            </a:r>
            <a:r>
              <a:rPr kumimoji="1" lang="zh-CN" altLang="en-US" sz="2800" dirty="0">
                <a:ea typeface="DFKai-SB" pitchFamily="65" charset="-120"/>
              </a:rPr>
              <a:t>表示“也</a:t>
            </a:r>
            <a:r>
              <a:rPr kumimoji="1" lang="en-US" altLang="zh-CN" sz="2800" dirty="0">
                <a:ea typeface="DFKai-SB" pitchFamily="65" charset="-120"/>
              </a:rPr>
              <a:t>(</a:t>
            </a:r>
            <a:r>
              <a:rPr kumimoji="1" lang="zh-CN" altLang="en-US" sz="2800" dirty="0">
                <a:ea typeface="DFKai-SB" pitchFamily="65" charset="-120"/>
              </a:rPr>
              <a:t>不</a:t>
            </a:r>
            <a:r>
              <a:rPr kumimoji="1" lang="en-US" altLang="zh-CN" sz="2800" dirty="0">
                <a:ea typeface="DFKai-SB" pitchFamily="65" charset="-120"/>
              </a:rPr>
              <a:t>)</a:t>
            </a:r>
            <a:r>
              <a:rPr kumimoji="1" lang="zh-CN" altLang="en-US" sz="2800" dirty="0">
                <a:ea typeface="DFKai-SB" pitchFamily="65" charset="-120"/>
              </a:rPr>
              <a:t>”。</a:t>
            </a:r>
          </a:p>
          <a:p>
            <a:pPr marL="342900" indent="-342900"/>
            <a:r>
              <a:rPr kumimoji="1" lang="en-US" altLang="zh-CN" sz="2800" dirty="0">
                <a:ea typeface="DFKai-SB" pitchFamily="65" charset="-120"/>
                <a:hlinkClick r:id="rId2" action="ppaction://hlinksldjump"/>
              </a:rPr>
              <a:t>4.	 Find out and learn the sentences with the structure “as… as….” and “not as/so… as…” </a:t>
            </a:r>
            <a:endParaRPr kumimoji="1" lang="en-US" altLang="zh-CN" sz="2800" dirty="0">
              <a:ea typeface="DFKai-SB" pitchFamily="65" charset="-120"/>
            </a:endParaRPr>
          </a:p>
          <a:p>
            <a:pPr marL="342900" indent="-342900"/>
            <a:endParaRPr kumimoji="1" lang="en-US" altLang="zh-CN" sz="2800" dirty="0">
              <a:ea typeface="DFKai-SB" pitchFamily="65" charset="-120"/>
            </a:endParaRPr>
          </a:p>
        </p:txBody>
      </p:sp>
      <p:sp>
        <p:nvSpPr>
          <p:cNvPr id="19459" name="AutoShape 7"/>
          <p:cNvSpPr>
            <a:spLocks noChangeArrowheads="1"/>
          </p:cNvSpPr>
          <p:nvPr/>
        </p:nvSpPr>
        <p:spPr bwMode="auto">
          <a:xfrm>
            <a:off x="457200" y="228600"/>
            <a:ext cx="8458200" cy="976313"/>
          </a:xfrm>
          <a:prstGeom prst="roundRect">
            <a:avLst>
              <a:gd name="adj" fmla="val 50000"/>
            </a:avLst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/>
            <a:r>
              <a:rPr kumimoji="1" lang="en-US" altLang="zh-CN" sz="3200" dirty="0">
                <a:solidFill>
                  <a:schemeClr val="bg1"/>
                </a:solidFill>
                <a:ea typeface="DFKai-SB" pitchFamily="65" charset="-120"/>
              </a:rPr>
              <a:t>Find out and learn the key points of 1a. </a:t>
            </a:r>
            <a:endParaRPr kumimoji="1" lang="en-US" altLang="ja-JP" sz="3200" dirty="0">
              <a:solidFill>
                <a:schemeClr val="bg1"/>
              </a:solidFill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4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4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4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42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42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42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42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42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42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686800" cy="946150"/>
          </a:xfrm>
          <a:prstGeom prst="rect">
            <a:avLst/>
          </a:prstGeom>
          <a:gradFill rotWithShape="1">
            <a:gsLst>
              <a:gs pos="0">
                <a:srgbClr val="2C4D76"/>
              </a:gs>
              <a:gs pos="100000">
                <a:srgbClr val="14243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chemeClr val="bg1"/>
                </a:solidFill>
              </a:rPr>
              <a:t>Find out and learn the sentences with “as… as…” and “not as/so … as…” in 1a. </a:t>
            </a:r>
          </a:p>
        </p:txBody>
      </p:sp>
      <p:sp>
        <p:nvSpPr>
          <p:cNvPr id="104476" name="Rectangle 28"/>
          <p:cNvSpPr/>
          <p:nvPr/>
        </p:nvSpPr>
        <p:spPr bwMode="auto">
          <a:xfrm>
            <a:off x="228600" y="1600200"/>
            <a:ext cx="8686800" cy="3886200"/>
          </a:xfrm>
          <a:prstGeom prst="rect">
            <a:avLst/>
          </a:prstGeom>
          <a:gradFill rotWithShape="1">
            <a:gsLst>
              <a:gs pos="0">
                <a:srgbClr val="203854"/>
              </a:gs>
              <a:gs pos="100000">
                <a:srgbClr val="0033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3600" dirty="0">
                <a:solidFill>
                  <a:schemeClr val="bg1"/>
                </a:solidFill>
                <a:latin typeface="Calibri" panose="020F0502020204030204" pitchFamily="34" charset="0"/>
              </a:rPr>
              <a:t>I couldn</a:t>
            </a:r>
            <a:r>
              <a:rPr lang="en-US" altLang="zh-CN" sz="3600" dirty="0">
                <a:solidFill>
                  <a:schemeClr val="bg1"/>
                </a:solidFill>
              </a:rPr>
              <a:t>’</a:t>
            </a:r>
            <a:r>
              <a:rPr lang="en-US" altLang="zh-CN" sz="3600" dirty="0">
                <a:solidFill>
                  <a:schemeClr val="bg1"/>
                </a:solidFill>
                <a:latin typeface="Calibri" panose="020F0502020204030204" pitchFamily="34" charset="0"/>
              </a:rPr>
              <a:t>t sleep as well as usual.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3600" dirty="0">
                <a:solidFill>
                  <a:schemeClr val="bg1"/>
                </a:solidFill>
                <a:latin typeface="Calibri" panose="020F0502020204030204" pitchFamily="34" charset="0"/>
              </a:rPr>
              <a:t>The roads here were not so clean as those in our hometown.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3600" dirty="0">
                <a:solidFill>
                  <a:schemeClr val="bg1"/>
                </a:solidFill>
                <a:latin typeface="Calibri" panose="020F0502020204030204" pitchFamily="34" charset="0"/>
              </a:rPr>
              <a:t>The food was not as delicious as ours.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3600" dirty="0">
                <a:solidFill>
                  <a:schemeClr val="bg1"/>
                </a:solidFill>
                <a:latin typeface="Calibri" panose="020F0502020204030204" pitchFamily="34" charset="0"/>
              </a:rPr>
              <a:t>The people here were not so friendly as you.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3600" dirty="0">
                <a:solidFill>
                  <a:schemeClr val="bg1"/>
                </a:solidFill>
                <a:latin typeface="Calibri" panose="020F0502020204030204" pitchFamily="34" charset="0"/>
              </a:rPr>
              <a:t>I live as happily as before.</a:t>
            </a:r>
          </a:p>
        </p:txBody>
      </p:sp>
      <p:grpSp>
        <p:nvGrpSpPr>
          <p:cNvPr id="2" name="Group 32"/>
          <p:cNvGrpSpPr/>
          <p:nvPr/>
        </p:nvGrpSpPr>
        <p:grpSpPr bwMode="auto">
          <a:xfrm>
            <a:off x="1752600" y="5715000"/>
            <a:ext cx="7010400" cy="820738"/>
            <a:chOff x="1104" y="3696"/>
            <a:chExt cx="4416" cy="362"/>
          </a:xfrm>
        </p:grpSpPr>
        <p:sp>
          <p:nvSpPr>
            <p:cNvPr id="20485" name="AutoShape 29"/>
            <p:cNvSpPr>
              <a:spLocks noChangeArrowheads="1"/>
            </p:cNvSpPr>
            <p:nvPr/>
          </p:nvSpPr>
          <p:spPr bwMode="auto">
            <a:xfrm>
              <a:off x="1104" y="3696"/>
              <a:ext cx="4416" cy="336"/>
            </a:xfrm>
            <a:prstGeom prst="wedgeRoundRectCallout">
              <a:avLst>
                <a:gd name="adj1" fmla="val -41144"/>
                <a:gd name="adj2" fmla="val -116667"/>
                <a:gd name="adj3" fmla="val 16667"/>
              </a:avLst>
            </a:prstGeom>
            <a:solidFill>
              <a:srgbClr val="1C3E1A"/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20486" name="Text Box 30"/>
            <p:cNvSpPr txBox="1">
              <a:spLocks noChangeArrowheads="1"/>
            </p:cNvSpPr>
            <p:nvPr/>
          </p:nvSpPr>
          <p:spPr bwMode="auto">
            <a:xfrm>
              <a:off x="1104" y="3696"/>
              <a:ext cx="4416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1">
                  <a:solidFill>
                    <a:schemeClr val="bg1"/>
                  </a:solidFill>
                  <a:ea typeface="楷体" panose="02010609060101010101" pitchFamily="49" charset="-122"/>
                </a:rPr>
                <a:t>同级比较结构</a:t>
              </a:r>
              <a:r>
                <a:rPr lang="zh-CN" altLang="en-US" sz="2400" b="1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“</a:t>
              </a:r>
              <a:r>
                <a:rPr lang="zh-CN" altLang="en-US" sz="2400" b="1">
                  <a:solidFill>
                    <a:schemeClr val="bg1"/>
                  </a:solidFill>
                  <a:ea typeface="楷体" panose="02010609060101010101" pitchFamily="49" charset="-122"/>
                </a:rPr>
                <a:t>和</a:t>
              </a:r>
              <a:r>
                <a:rPr lang="en-US" altLang="zh-CN" sz="2400" b="1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……</a:t>
              </a:r>
              <a:r>
                <a:rPr lang="zh-CN" altLang="en-US" sz="2400" b="1">
                  <a:solidFill>
                    <a:schemeClr val="bg1"/>
                  </a:solidFill>
                  <a:ea typeface="楷体" panose="02010609060101010101" pitchFamily="49" charset="-122"/>
                </a:rPr>
                <a:t>一样</a:t>
              </a:r>
              <a:r>
                <a:rPr lang="zh-CN" altLang="en-US" sz="2400" b="1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”</a:t>
              </a:r>
              <a:r>
                <a:rPr lang="en-US" altLang="zh-CN" sz="2400" b="1">
                  <a:solidFill>
                    <a:schemeClr val="bg1"/>
                  </a:solidFill>
                  <a:ea typeface="楷体" panose="02010609060101010101" pitchFamily="49" charset="-122"/>
                </a:rPr>
                <a:t>, </a:t>
              </a:r>
              <a:r>
                <a:rPr lang="zh-CN" altLang="en-US" sz="2400" b="1">
                  <a:solidFill>
                    <a:schemeClr val="bg1"/>
                  </a:solidFill>
                  <a:ea typeface="楷体" panose="02010609060101010101" pitchFamily="49" charset="-122"/>
                </a:rPr>
                <a:t>否定式表示</a:t>
              </a:r>
              <a:r>
                <a:rPr lang="zh-CN" altLang="en-US" sz="2400" b="1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“</a:t>
              </a:r>
              <a:r>
                <a:rPr lang="zh-CN" altLang="en-US" sz="2400" b="1">
                  <a:solidFill>
                    <a:schemeClr val="bg1"/>
                  </a:solidFill>
                  <a:ea typeface="楷体" panose="02010609060101010101" pitchFamily="49" charset="-122"/>
                </a:rPr>
                <a:t>不如</a:t>
              </a:r>
              <a:r>
                <a:rPr lang="zh-CN" altLang="en-US" sz="2400" b="1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”</a:t>
              </a:r>
              <a:endParaRPr lang="zh-CN" altLang="en-US" sz="2400" b="1">
                <a:solidFill>
                  <a:schemeClr val="bg1"/>
                </a:solidFill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4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4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4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4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4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44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4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44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044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76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620000" cy="685800"/>
          </a:xfrm>
        </p:spPr>
        <p:txBody>
          <a:bodyPr/>
          <a:lstStyle/>
          <a:p>
            <a:pPr algn="l" eaLnBrk="1" hangingPunct="1"/>
            <a:r>
              <a:rPr lang="en-US" altLang="zh-CN" sz="2800" smtClean="0"/>
              <a:t>Complete the sentences with the words in the box.</a:t>
            </a: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xfrm>
            <a:off x="228600" y="1524000"/>
            <a:ext cx="8305800" cy="4876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zh-CN" sz="2800" smtClean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smtClean="0"/>
              <a:t>     1.My father was very _______ because my mother was ill last night.  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smtClean="0"/>
              <a:t>     2.The children jumped and cheered because they were _________. 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smtClean="0"/>
              <a:t>     3.Mike is making faces. He looks</a:t>
            </a:r>
            <a:r>
              <a:rPr lang="en-US" altLang="zh-CN" sz="2800" smtClean="0">
                <a:solidFill>
                  <a:srgbClr val="FF0000"/>
                </a:solidFill>
              </a:rPr>
              <a:t> as</a:t>
            </a:r>
            <a:r>
              <a:rPr lang="en-US" altLang="zh-CN" sz="2800" smtClean="0"/>
              <a:t> _______ </a:t>
            </a:r>
            <a:r>
              <a:rPr lang="en-US" altLang="zh-CN" sz="2800" smtClean="0">
                <a:solidFill>
                  <a:srgbClr val="FF0000"/>
                </a:solidFill>
              </a:rPr>
              <a:t>as</a:t>
            </a:r>
            <a:r>
              <a:rPr lang="en-US" altLang="zh-CN" sz="2800" smtClean="0"/>
              <a:t> Zhao Benshan.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smtClean="0"/>
              <a:t>     4.With our help, the people in Wenchuan will live </a:t>
            </a:r>
            <a:r>
              <a:rPr lang="en-US" altLang="zh-CN" sz="2800" smtClean="0">
                <a:solidFill>
                  <a:srgbClr val="FF0000"/>
                </a:solidFill>
              </a:rPr>
              <a:t>as </a:t>
            </a:r>
            <a:r>
              <a:rPr lang="en-US" altLang="zh-CN" sz="2800" smtClean="0"/>
              <a:t>________ </a:t>
            </a:r>
            <a:r>
              <a:rPr lang="en-US" altLang="zh-CN" sz="2800" smtClean="0">
                <a:solidFill>
                  <a:srgbClr val="FF0000"/>
                </a:solidFill>
              </a:rPr>
              <a:t>as </a:t>
            </a:r>
            <a:r>
              <a:rPr lang="en-US" altLang="zh-CN" sz="2800" smtClean="0"/>
              <a:t>before.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smtClean="0"/>
              <a:t>     5.Kangkang </a:t>
            </a:r>
            <a:r>
              <a:rPr lang="en-US" altLang="zh-CN" sz="2800" smtClean="0">
                <a:solidFill>
                  <a:srgbClr val="FF0000"/>
                </a:solidFill>
              </a:rPr>
              <a:t>can</a:t>
            </a:r>
            <a:r>
              <a:rPr lang="en-US" altLang="zh-CN" sz="2800" smtClean="0">
                <a:solidFill>
                  <a:srgbClr val="FF0000"/>
                </a:solidFill>
                <a:latin typeface="Arial" panose="020B0604020202020204" pitchFamily="34" charset="0"/>
              </a:rPr>
              <a:t>’</a:t>
            </a:r>
            <a:r>
              <a:rPr lang="en-US" altLang="zh-CN" sz="2800" smtClean="0">
                <a:solidFill>
                  <a:srgbClr val="FF0000"/>
                </a:solidFill>
              </a:rPr>
              <a:t>t</a:t>
            </a:r>
            <a:r>
              <a:rPr lang="en-US" altLang="zh-CN" sz="2800" smtClean="0"/>
              <a:t> speak English </a:t>
            </a:r>
            <a:r>
              <a:rPr lang="en-US" altLang="zh-CN" sz="2800" smtClean="0">
                <a:solidFill>
                  <a:srgbClr val="FF0000"/>
                </a:solidFill>
              </a:rPr>
              <a:t>as</a:t>
            </a:r>
            <a:r>
              <a:rPr lang="en-US" altLang="zh-CN" sz="2800" smtClean="0"/>
              <a:t> _______ </a:t>
            </a:r>
            <a:r>
              <a:rPr lang="en-US" altLang="zh-CN" sz="2800" smtClean="0">
                <a:solidFill>
                  <a:srgbClr val="FF0000"/>
                </a:solidFill>
              </a:rPr>
              <a:t>as</a:t>
            </a:r>
            <a:r>
              <a:rPr lang="en-US" altLang="zh-CN" sz="2800" smtClean="0"/>
              <a:t>  Michael. </a:t>
            </a:r>
          </a:p>
        </p:txBody>
      </p:sp>
      <p:grpSp>
        <p:nvGrpSpPr>
          <p:cNvPr id="21508" name="Group 6"/>
          <p:cNvGrpSpPr/>
          <p:nvPr/>
        </p:nvGrpSpPr>
        <p:grpSpPr bwMode="auto">
          <a:xfrm>
            <a:off x="381000" y="457200"/>
            <a:ext cx="762000" cy="565150"/>
            <a:chOff x="144" y="2284"/>
            <a:chExt cx="480" cy="356"/>
          </a:xfrm>
        </p:grpSpPr>
        <p:sp>
          <p:nvSpPr>
            <p:cNvPr id="21515" name="Oval 5"/>
            <p:cNvSpPr>
              <a:spLocks noChangeArrowheads="1"/>
            </p:cNvSpPr>
            <p:nvPr/>
          </p:nvSpPr>
          <p:spPr bwMode="auto">
            <a:xfrm>
              <a:off x="144" y="2304"/>
              <a:ext cx="432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1516" name="Rectangle 4"/>
            <p:cNvSpPr>
              <a:spLocks noChangeArrowheads="1"/>
            </p:cNvSpPr>
            <p:nvPr/>
          </p:nvSpPr>
          <p:spPr bwMode="auto">
            <a:xfrm>
              <a:off x="240" y="2284"/>
              <a:ext cx="3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1509" name="Rectangle 7"/>
          <p:cNvSpPr/>
          <p:nvPr/>
        </p:nvSpPr>
        <p:spPr bwMode="auto">
          <a:xfrm>
            <a:off x="990600" y="1143000"/>
            <a:ext cx="7620000" cy="533400"/>
          </a:xfrm>
          <a:prstGeom prst="rect">
            <a:avLst/>
          </a:prstGeom>
          <a:noFill/>
          <a:ln w="28575">
            <a:pattFill prst="solidDmnd">
              <a:fgClr>
                <a:srgbClr val="0066CC"/>
              </a:fgClr>
              <a:bgClr>
                <a:srgbClr val="FFFFFF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r>
              <a:rPr lang="en-US" altLang="zh-CN" sz="2800">
                <a:latin typeface="Calibri" panose="020F0502020204030204" pitchFamily="34" charset="0"/>
              </a:rPr>
              <a:t>funny		happily	excited	well	upset	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3922713" y="1981200"/>
            <a:ext cx="1055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</a:rPr>
              <a:t>upset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1789113" y="3200400"/>
            <a:ext cx="13128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</a:rPr>
              <a:t>excited</a:t>
            </a: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5827713" y="3657600"/>
            <a:ext cx="10556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</a:rPr>
              <a:t>funny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914400" y="4876800"/>
            <a:ext cx="1314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</a:rPr>
              <a:t>happily</a:t>
            </a: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5791200" y="5334000"/>
            <a:ext cx="7985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</a:rPr>
              <a:t>well</a:t>
            </a: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5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0" grpId="0"/>
      <p:bldP spid="85002" grpId="0"/>
      <p:bldP spid="85003" grpId="0"/>
      <p:bldP spid="85004" grpId="0"/>
      <p:bldP spid="8500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>
          <a:xfrm>
            <a:off x="1371600" y="6096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zh-CN" sz="2400" b="1" smtClean="0"/>
              <a:t>Look at the table and make sentences with </a:t>
            </a:r>
            <a:r>
              <a:rPr lang="en-US" altLang="zh-CN" sz="2400" b="1" i="1" smtClean="0"/>
              <a:t>as... as ...</a:t>
            </a:r>
            <a:r>
              <a:rPr lang="en-US" altLang="zh-CN" sz="2400" b="1" smtClean="0"/>
              <a:t>  or </a:t>
            </a:r>
            <a:r>
              <a:rPr lang="en-US" altLang="zh-CN" sz="2400" b="1" i="1" smtClean="0"/>
              <a:t>not as/so</a:t>
            </a:r>
            <a:r>
              <a:rPr lang="en-US" altLang="zh-CN" sz="2400" b="1" i="1" smtClean="0">
                <a:latin typeface="Arial" panose="020B0604020202020204" pitchFamily="34" charset="0"/>
              </a:rPr>
              <a:t>…</a:t>
            </a:r>
            <a:r>
              <a:rPr lang="en-US" altLang="zh-CN" sz="2400" b="1" i="1" smtClean="0"/>
              <a:t> as</a:t>
            </a:r>
            <a:r>
              <a:rPr lang="en-US" altLang="zh-CN" sz="2400" b="1" i="1" smtClean="0">
                <a:latin typeface="Arial" panose="020B0604020202020204" pitchFamily="34" charset="0"/>
              </a:rPr>
              <a:t>…</a:t>
            </a:r>
            <a:r>
              <a:rPr lang="en-US" altLang="zh-CN" sz="2400" b="1" smtClean="0"/>
              <a:t> Then talk with your partner about the people around you.</a:t>
            </a:r>
            <a:r>
              <a:rPr lang="en-US" altLang="zh-CN" sz="2400" smtClean="0"/>
              <a:t>    </a:t>
            </a:r>
          </a:p>
        </p:txBody>
      </p:sp>
      <p:grpSp>
        <p:nvGrpSpPr>
          <p:cNvPr id="22531" name="Group 7"/>
          <p:cNvGrpSpPr/>
          <p:nvPr/>
        </p:nvGrpSpPr>
        <p:grpSpPr bwMode="auto">
          <a:xfrm>
            <a:off x="152400" y="762000"/>
            <a:ext cx="685800" cy="457200"/>
            <a:chOff x="0" y="2448"/>
            <a:chExt cx="432" cy="288"/>
          </a:xfrm>
        </p:grpSpPr>
        <p:sp>
          <p:nvSpPr>
            <p:cNvPr id="22578" name="Oval 6"/>
            <p:cNvSpPr>
              <a:spLocks noChangeArrowheads="1"/>
            </p:cNvSpPr>
            <p:nvPr/>
          </p:nvSpPr>
          <p:spPr bwMode="auto">
            <a:xfrm>
              <a:off x="0" y="2448"/>
              <a:ext cx="432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79" name="Rectangle 5"/>
            <p:cNvSpPr>
              <a:spLocks noChangeArrowheads="1"/>
            </p:cNvSpPr>
            <p:nvPr/>
          </p:nvSpPr>
          <p:spPr bwMode="auto">
            <a:xfrm>
              <a:off x="96" y="2448"/>
              <a:ext cx="2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400">
                  <a:solidFill>
                    <a:schemeClr val="bg1"/>
                  </a:solidFill>
                </a:rPr>
                <a:t>3</a:t>
              </a:r>
            </a:p>
          </p:txBody>
        </p:sp>
      </p:grpSp>
      <p:graphicFrame>
        <p:nvGraphicFramePr>
          <p:cNvPr id="86068" name="Group 52"/>
          <p:cNvGraphicFramePr>
            <a:graphicFrameLocks noGrp="1"/>
          </p:cNvGraphicFramePr>
          <p:nvPr/>
        </p:nvGraphicFramePr>
        <p:xfrm>
          <a:off x="228600" y="2057400"/>
          <a:ext cx="8458200" cy="3200400"/>
        </p:xfrm>
        <a:graphic>
          <a:graphicData uri="http://schemas.openxmlformats.org/drawingml/2006/table">
            <a:tbl>
              <a:tblPr/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Helen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☆ ☆ ☆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☆ ☆ ☆ ☆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☆ ☆ ☆ ☆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☆ ☆ ☆ ☆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☆ ☆ ☆ ☆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Maria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☆ ☆ ☆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☆ ☆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☆ ☆ ☆ ☆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☆ ☆ ☆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☆ ☆ ☆ ☆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6070" name="Text Box 54"/>
          <p:cNvSpPr txBox="1">
            <a:spLocks noChangeArrowheads="1"/>
          </p:cNvSpPr>
          <p:nvPr/>
        </p:nvSpPr>
        <p:spPr bwMode="auto">
          <a:xfrm>
            <a:off x="381000" y="5486400"/>
            <a:ext cx="762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/>
              <a:t>e.g.</a:t>
            </a:r>
          </a:p>
        </p:txBody>
      </p:sp>
      <p:sp>
        <p:nvSpPr>
          <p:cNvPr id="86071" name="Text Box 55"/>
          <p:cNvSpPr txBox="1">
            <a:spLocks noChangeArrowheads="1"/>
          </p:cNvSpPr>
          <p:nvPr/>
        </p:nvSpPr>
        <p:spPr bwMode="auto">
          <a:xfrm>
            <a:off x="1524000" y="5486400"/>
            <a:ext cx="6988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/>
              <a:t>Helen is as lovely as Maria. And …. But … </a:t>
            </a:r>
          </a:p>
        </p:txBody>
      </p:sp>
      <p:sp>
        <p:nvSpPr>
          <p:cNvPr id="22564" name="Line 39"/>
          <p:cNvSpPr>
            <a:spLocks noChangeShapeType="1"/>
          </p:cNvSpPr>
          <p:nvPr/>
        </p:nvSpPr>
        <p:spPr bwMode="auto">
          <a:xfrm>
            <a:off x="228600" y="2057400"/>
            <a:ext cx="1371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65" name="Text Box 40"/>
          <p:cNvSpPr txBox="1">
            <a:spLocks noChangeArrowheads="1"/>
          </p:cNvSpPr>
          <p:nvPr/>
        </p:nvSpPr>
        <p:spPr bwMode="auto">
          <a:xfrm>
            <a:off x="304800" y="329088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Name</a:t>
            </a:r>
          </a:p>
        </p:txBody>
      </p:sp>
      <p:sp>
        <p:nvSpPr>
          <p:cNvPr id="22566" name="Text Box 41"/>
          <p:cNvSpPr txBox="1">
            <a:spLocks noChangeArrowheads="1"/>
          </p:cNvSpPr>
          <p:nvPr/>
        </p:nvSpPr>
        <p:spPr bwMode="auto">
          <a:xfrm>
            <a:off x="609600" y="22098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Picture</a:t>
            </a:r>
          </a:p>
        </p:txBody>
      </p:sp>
      <p:grpSp>
        <p:nvGrpSpPr>
          <p:cNvPr id="22567" name="Group 63"/>
          <p:cNvGrpSpPr/>
          <p:nvPr/>
        </p:nvGrpSpPr>
        <p:grpSpPr bwMode="auto">
          <a:xfrm>
            <a:off x="1676400" y="2114550"/>
            <a:ext cx="5562600" cy="1238250"/>
            <a:chOff x="2640" y="1008"/>
            <a:chExt cx="3504" cy="780"/>
          </a:xfrm>
        </p:grpSpPr>
        <p:pic>
          <p:nvPicPr>
            <p:cNvPr id="22574" name="Picture 44" descr="p13-2-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552" y="1008"/>
              <a:ext cx="804" cy="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75" name="Picture 45" descr="13-1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328" y="1008"/>
              <a:ext cx="816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76" name="Picture 46" descr="4-5-2-4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40" y="1008"/>
              <a:ext cx="816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77" name="Picture 47" descr="4-5-2-7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464" y="1008"/>
              <a:ext cx="773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568" name="Text Box 57"/>
          <p:cNvSpPr txBox="1">
            <a:spLocks noChangeArrowheads="1"/>
          </p:cNvSpPr>
          <p:nvPr/>
        </p:nvSpPr>
        <p:spPr bwMode="auto">
          <a:xfrm>
            <a:off x="1828800" y="3352800"/>
            <a:ext cx="944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lovely</a:t>
            </a:r>
          </a:p>
        </p:txBody>
      </p:sp>
      <p:sp>
        <p:nvSpPr>
          <p:cNvPr id="22569" name="Text Box 58"/>
          <p:cNvSpPr txBox="1">
            <a:spLocks noChangeArrowheads="1"/>
          </p:cNvSpPr>
          <p:nvPr/>
        </p:nvSpPr>
        <p:spPr bwMode="auto">
          <a:xfrm>
            <a:off x="3330575" y="3352800"/>
            <a:ext cx="86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brave</a:t>
            </a:r>
          </a:p>
        </p:txBody>
      </p:sp>
      <p:sp>
        <p:nvSpPr>
          <p:cNvPr id="22570" name="Text Box 59"/>
          <p:cNvSpPr txBox="1">
            <a:spLocks noChangeArrowheads="1"/>
          </p:cNvSpPr>
          <p:nvPr/>
        </p:nvSpPr>
        <p:spPr bwMode="auto">
          <a:xfrm>
            <a:off x="4549775" y="3352800"/>
            <a:ext cx="1046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helpful</a:t>
            </a:r>
          </a:p>
        </p:txBody>
      </p:sp>
      <p:sp>
        <p:nvSpPr>
          <p:cNvPr id="22571" name="Text Box 60"/>
          <p:cNvSpPr txBox="1">
            <a:spLocks noChangeArrowheads="1"/>
          </p:cNvSpPr>
          <p:nvPr/>
        </p:nvSpPr>
        <p:spPr bwMode="auto">
          <a:xfrm>
            <a:off x="5921375" y="3352800"/>
            <a:ext cx="1265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carefully</a:t>
            </a:r>
          </a:p>
        </p:txBody>
      </p:sp>
      <p:sp>
        <p:nvSpPr>
          <p:cNvPr id="22572" name="Text Box 61"/>
          <p:cNvSpPr txBox="1">
            <a:spLocks noChangeArrowheads="1"/>
          </p:cNvSpPr>
          <p:nvPr/>
        </p:nvSpPr>
        <p:spPr bwMode="auto">
          <a:xfrm>
            <a:off x="7521575" y="3352800"/>
            <a:ext cx="62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</a:rPr>
              <a:t>fast</a:t>
            </a:r>
          </a:p>
        </p:txBody>
      </p:sp>
      <p:pic>
        <p:nvPicPr>
          <p:cNvPr id="22580" name="Picture 5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315200" y="2286000"/>
            <a:ext cx="1295400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70" grpId="0"/>
      <p:bldP spid="860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2743200" y="228600"/>
            <a:ext cx="5105400" cy="1143000"/>
          </a:xfrm>
        </p:spPr>
        <p:txBody>
          <a:bodyPr/>
          <a:lstStyle/>
          <a:p>
            <a:pPr algn="l" eaLnBrk="1" hangingPunct="1"/>
            <a:r>
              <a:rPr lang="en-US" altLang="zh-CN" sz="2800" smtClean="0"/>
              <a:t>Make a similar table to compare one of your friends with you. Then write a passage. 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696200" cy="39624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smtClean="0">
                <a:solidFill>
                  <a:srgbClr val="000099"/>
                </a:solidFill>
              </a:rPr>
              <a:t>	You may begin like this: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smtClean="0">
                <a:solidFill>
                  <a:srgbClr val="000099"/>
                </a:solidFill>
              </a:rPr>
              <a:t>		Qiqi and I are good friends. We both study  at Beijing International School. Qiqi is as lovely as I, but I am not as brave as Qiqi</a:t>
            </a:r>
            <a:r>
              <a:rPr lang="en-US" altLang="zh-CN" sz="4000" smtClean="0">
                <a:solidFill>
                  <a:srgbClr val="000099"/>
                </a:solidFill>
                <a:latin typeface="Arial" panose="020B0604020202020204" pitchFamily="34" charset="0"/>
              </a:rPr>
              <a:t>…</a:t>
            </a:r>
            <a:endParaRPr lang="en-US" altLang="zh-CN" sz="4000" smtClean="0">
              <a:solidFill>
                <a:srgbClr val="000099"/>
              </a:solidFill>
            </a:endParaRPr>
          </a:p>
        </p:txBody>
      </p:sp>
      <p:grpSp>
        <p:nvGrpSpPr>
          <p:cNvPr id="23556" name="Group 240"/>
          <p:cNvGrpSpPr/>
          <p:nvPr/>
        </p:nvGrpSpPr>
        <p:grpSpPr bwMode="auto">
          <a:xfrm>
            <a:off x="381000" y="228600"/>
            <a:ext cx="2438400" cy="1143000"/>
            <a:chOff x="1584" y="3168"/>
            <a:chExt cx="1536" cy="720"/>
          </a:xfrm>
        </p:grpSpPr>
        <p:pic>
          <p:nvPicPr>
            <p:cNvPr id="23557" name="Picture 237" descr="2010112102571092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84" y="3168"/>
              <a:ext cx="1536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8" name="Text Box 238"/>
            <p:cNvSpPr txBox="1">
              <a:spLocks noChangeArrowheads="1"/>
            </p:cNvSpPr>
            <p:nvPr/>
          </p:nvSpPr>
          <p:spPr bwMode="auto">
            <a:xfrm>
              <a:off x="1920" y="3283"/>
              <a:ext cx="100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>
                  <a:solidFill>
                    <a:schemeClr val="bg1"/>
                  </a:solidFill>
                </a:rPr>
                <a:t>project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hlink"/>
                </a:solidFill>
              </a:rPr>
              <a:t>Summary ①</a:t>
            </a:r>
          </a:p>
        </p:txBody>
      </p:sp>
      <p:sp>
        <p:nvSpPr>
          <p:cNvPr id="91139" name="Rectangle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We learn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	1. New words and phrases: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		usual, be/get used to (doing) </a:t>
            </a:r>
            <a:r>
              <a:rPr lang="en-US" altLang="zh-CN" dirty="0" err="1" smtClean="0">
                <a:solidFill>
                  <a:srgbClr val="0000FF"/>
                </a:solidFill>
              </a:rPr>
              <a:t>sth</a:t>
            </a:r>
            <a:r>
              <a:rPr lang="en-US" altLang="zh-CN" dirty="0" smtClean="0">
                <a:solidFill>
                  <a:srgbClr val="0000FF"/>
                </a:solidFill>
              </a:rPr>
              <a:t>., as ... as…, not as / so </a:t>
            </a:r>
            <a:r>
              <a:rPr lang="en-US" altLang="zh-CN" dirty="0" smtClean="0">
                <a:solidFill>
                  <a:srgbClr val="0000FF"/>
                </a:solidFill>
                <a:latin typeface="Arial" panose="020B0604020202020204" pitchFamily="34" charset="0"/>
              </a:rPr>
              <a:t>…</a:t>
            </a:r>
            <a:r>
              <a:rPr lang="en-US" altLang="zh-CN" dirty="0" smtClean="0">
                <a:solidFill>
                  <a:srgbClr val="0000FF"/>
                </a:solidFill>
              </a:rPr>
              <a:t> as</a:t>
            </a:r>
            <a:r>
              <a:rPr lang="en-US" altLang="zh-CN" dirty="0" smtClean="0">
                <a:solidFill>
                  <a:srgbClr val="0000FF"/>
                </a:solidFill>
                <a:latin typeface="Arial" panose="020B0604020202020204" pitchFamily="34" charset="0"/>
              </a:rPr>
              <a:t>…</a:t>
            </a:r>
            <a:r>
              <a:rPr lang="en-US" altLang="zh-CN" dirty="0" smtClean="0">
                <a:solidFill>
                  <a:srgbClr val="0000FF"/>
                </a:solidFill>
              </a:rPr>
              <a:t>, either, accept, lovely, helpful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	2. Equal comparison(</a:t>
            </a:r>
            <a:r>
              <a:rPr lang="zh-CN" altLang="en-US" dirty="0" smtClean="0">
                <a:solidFill>
                  <a:srgbClr val="0000FF"/>
                </a:solidFill>
              </a:rPr>
              <a:t>同级比较</a:t>
            </a:r>
            <a:r>
              <a:rPr lang="en-US" altLang="zh-CN" dirty="0" smtClean="0">
                <a:solidFill>
                  <a:srgbClr val="0000FF"/>
                </a:solidFill>
              </a:rPr>
              <a:t>):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		I live </a:t>
            </a:r>
            <a:r>
              <a:rPr lang="en-US" altLang="zh-CN" dirty="0" smtClean="0">
                <a:solidFill>
                  <a:srgbClr val="FF0000"/>
                </a:solidFill>
              </a:rPr>
              <a:t>as</a:t>
            </a:r>
            <a:r>
              <a:rPr lang="en-US" altLang="zh-CN" dirty="0" smtClean="0">
                <a:solidFill>
                  <a:srgbClr val="0000FF"/>
                </a:solidFill>
              </a:rPr>
              <a:t> happily </a:t>
            </a:r>
            <a:r>
              <a:rPr lang="en-US" altLang="zh-CN" dirty="0" smtClean="0">
                <a:solidFill>
                  <a:srgbClr val="FF0000"/>
                </a:solidFill>
              </a:rPr>
              <a:t>as</a:t>
            </a:r>
            <a:r>
              <a:rPr lang="en-US" altLang="zh-CN" dirty="0" smtClean="0">
                <a:solidFill>
                  <a:srgbClr val="0000FF"/>
                </a:solidFill>
              </a:rPr>
              <a:t> before.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		I could</a:t>
            </a:r>
            <a:r>
              <a:rPr lang="en-US" altLang="zh-CN" dirty="0" smtClean="0">
                <a:solidFill>
                  <a:srgbClr val="FF0000"/>
                </a:solidFill>
              </a:rPr>
              <a:t>n</a:t>
            </a:r>
            <a:r>
              <a:rPr lang="en-US" altLang="zh-CN" dirty="0" smtClean="0">
                <a:solidFill>
                  <a:srgbClr val="FF0000"/>
                </a:solidFill>
                <a:latin typeface="Arial" panose="020B0604020202020204" pitchFamily="34" charset="0"/>
              </a:rPr>
              <a:t>’</a:t>
            </a:r>
            <a:r>
              <a:rPr lang="en-US" altLang="zh-CN" dirty="0" smtClean="0">
                <a:solidFill>
                  <a:srgbClr val="FF0000"/>
                </a:solidFill>
              </a:rPr>
              <a:t>t</a:t>
            </a:r>
            <a:r>
              <a:rPr lang="en-US" altLang="zh-CN" dirty="0" smtClean="0">
                <a:solidFill>
                  <a:srgbClr val="0000FF"/>
                </a:solidFill>
              </a:rPr>
              <a:t> sleep </a:t>
            </a:r>
            <a:r>
              <a:rPr lang="en-US" altLang="zh-CN" dirty="0" smtClean="0">
                <a:solidFill>
                  <a:srgbClr val="FF0000"/>
                </a:solidFill>
              </a:rPr>
              <a:t>so/as</a:t>
            </a:r>
            <a:r>
              <a:rPr lang="en-US" altLang="zh-CN" dirty="0" smtClean="0">
                <a:solidFill>
                  <a:srgbClr val="0000FF"/>
                </a:solidFill>
              </a:rPr>
              <a:t> well </a:t>
            </a:r>
            <a:r>
              <a:rPr lang="en-US" altLang="zh-CN" dirty="0" smtClean="0">
                <a:solidFill>
                  <a:srgbClr val="FF0000"/>
                </a:solidFill>
              </a:rPr>
              <a:t>as</a:t>
            </a:r>
            <a:r>
              <a:rPr lang="en-US" altLang="zh-CN" dirty="0" smtClean="0">
                <a:solidFill>
                  <a:srgbClr val="0000FF"/>
                </a:solidFill>
              </a:rPr>
              <a:t> usual.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		Helen is </a:t>
            </a:r>
            <a:r>
              <a:rPr lang="en-US" altLang="zh-CN" dirty="0" smtClean="0">
                <a:solidFill>
                  <a:srgbClr val="FF0000"/>
                </a:solidFill>
              </a:rPr>
              <a:t>as</a:t>
            </a:r>
            <a:r>
              <a:rPr lang="en-US" altLang="zh-CN" dirty="0" smtClean="0">
                <a:solidFill>
                  <a:srgbClr val="0000FF"/>
                </a:solidFill>
              </a:rPr>
              <a:t> lovely </a:t>
            </a:r>
            <a:r>
              <a:rPr lang="en-US" altLang="zh-CN" dirty="0" smtClean="0">
                <a:solidFill>
                  <a:srgbClr val="FF0000"/>
                </a:solidFill>
              </a:rPr>
              <a:t>as</a:t>
            </a:r>
            <a:r>
              <a:rPr lang="en-US" altLang="zh-CN" dirty="0" smtClean="0">
                <a:solidFill>
                  <a:srgbClr val="0000FF"/>
                </a:solidFill>
              </a:rPr>
              <a:t> Maria.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		Maria is </a:t>
            </a:r>
            <a:r>
              <a:rPr lang="en-US" altLang="zh-CN" dirty="0" smtClean="0">
                <a:solidFill>
                  <a:srgbClr val="FF0000"/>
                </a:solidFill>
              </a:rPr>
              <a:t>not as/so</a:t>
            </a:r>
            <a:r>
              <a:rPr lang="en-US" altLang="zh-CN" dirty="0" smtClean="0">
                <a:solidFill>
                  <a:srgbClr val="0000FF"/>
                </a:solidFill>
              </a:rPr>
              <a:t> brave </a:t>
            </a:r>
            <a:r>
              <a:rPr lang="en-US" altLang="zh-CN" dirty="0" smtClean="0">
                <a:solidFill>
                  <a:srgbClr val="FF0000"/>
                </a:solidFill>
              </a:rPr>
              <a:t>as</a:t>
            </a:r>
            <a:r>
              <a:rPr lang="en-US" altLang="zh-CN" dirty="0" smtClean="0">
                <a:solidFill>
                  <a:srgbClr val="0000FF"/>
                </a:solidFill>
              </a:rPr>
              <a:t> Helen.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/>
          <p:nvPr/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4400">
                <a:solidFill>
                  <a:srgbClr val="0000CC"/>
                </a:solidFill>
                <a:latin typeface="Calibri" panose="020F0502020204030204" pitchFamily="34" charset="0"/>
              </a:rPr>
              <a:t>Summary ②</a:t>
            </a:r>
          </a:p>
        </p:txBody>
      </p:sp>
      <p:sp>
        <p:nvSpPr>
          <p:cNvPr id="114695" name="Rectangle 7"/>
          <p:cNvSpPr/>
          <p:nvPr/>
        </p:nvSpPr>
        <p:spPr bwMode="auto">
          <a:xfrm>
            <a:off x="457200" y="1295400"/>
            <a:ext cx="82296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4000" dirty="0">
                <a:solidFill>
                  <a:srgbClr val="0000CC"/>
                </a:solidFill>
                <a:latin typeface="Calibri" panose="020F0502020204030204" pitchFamily="34" charset="0"/>
              </a:rPr>
              <a:t>We can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4000" dirty="0">
                <a:solidFill>
                  <a:srgbClr val="0000CC"/>
                </a:solidFill>
                <a:latin typeface="Calibri" panose="020F0502020204030204" pitchFamily="34" charset="0"/>
              </a:rPr>
              <a:t>	1. Share our feelings with friends and deal with bad feelings in the right ways.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4000" dirty="0">
                <a:solidFill>
                  <a:srgbClr val="0000CC"/>
                </a:solidFill>
                <a:latin typeface="Calibri" panose="020F0502020204030204" pitchFamily="34" charset="0"/>
              </a:rPr>
              <a:t>	2. Make comparison using the structure of equal comparison.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4000" dirty="0">
                <a:solidFill>
                  <a:srgbClr val="0000CC"/>
                </a:solidFill>
                <a:latin typeface="Calibri" panose="020F0502020204030204" pitchFamily="34" charset="0"/>
              </a:rPr>
              <a:t>		</a:t>
            </a:r>
            <a:r>
              <a:rPr lang="en-US" altLang="zh-CN" sz="4000" dirty="0" err="1">
                <a:solidFill>
                  <a:srgbClr val="0000CC"/>
                </a:solidFill>
                <a:latin typeface="Calibri" panose="020F0502020204030204" pitchFamily="34" charset="0"/>
              </a:rPr>
              <a:t>Qiqi</a:t>
            </a:r>
            <a:r>
              <a:rPr lang="en-US" altLang="zh-CN" sz="4000" dirty="0">
                <a:solidFill>
                  <a:srgbClr val="0000CC"/>
                </a:solidFill>
                <a:latin typeface="Calibri" panose="020F0502020204030204" pitchFamily="34" charset="0"/>
              </a:rPr>
              <a:t> is as lovely as I, but I am not as</a:t>
            </a:r>
            <a:r>
              <a:rPr lang="en-US" altLang="zh-CN" sz="4000" dirty="0">
                <a:solidFill>
                  <a:srgbClr val="0000CC"/>
                </a:solidFill>
              </a:rPr>
              <a:t>…</a:t>
            </a:r>
            <a:endParaRPr lang="en-US" altLang="zh-CN" sz="4000" dirty="0">
              <a:solidFill>
                <a:srgbClr val="0000CC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146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1371600" y="533400"/>
            <a:ext cx="6553200" cy="503238"/>
          </a:xfrm>
        </p:spPr>
        <p:txBody>
          <a:bodyPr/>
          <a:lstStyle/>
          <a:p>
            <a:pPr eaLnBrk="1" hangingPunct="1"/>
            <a:r>
              <a:rPr lang="en-US" altLang="zh-CN" sz="4000" dirty="0" smtClean="0"/>
              <a:t>Complete the sentences.</a:t>
            </a:r>
          </a:p>
        </p:txBody>
      </p:sp>
      <p:sp>
        <p:nvSpPr>
          <p:cNvPr id="102403" name="Rectangle 3"/>
          <p:cNvSpPr>
            <a:spLocks noGrp="1"/>
          </p:cNvSpPr>
          <p:nvPr>
            <p:ph idx="1"/>
          </p:nvPr>
        </p:nvSpPr>
        <p:spPr>
          <a:xfrm>
            <a:off x="381000" y="1493838"/>
            <a:ext cx="8229600" cy="4525962"/>
          </a:xfrm>
          <a:solidFill>
            <a:srgbClr val="FFFF99">
              <a:alpha val="70195"/>
            </a:srgbClr>
          </a:solidFill>
        </p:spPr>
        <p:txBody>
          <a:bodyPr/>
          <a:lstStyle/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2800" dirty="0" smtClean="0"/>
              <a:t>1. 	</a:t>
            </a:r>
            <a:r>
              <a:rPr lang="zh-CN" altLang="en-US" sz="2800" dirty="0" smtClean="0"/>
              <a:t>时光飞逝</a:t>
            </a:r>
            <a:r>
              <a:rPr lang="en-US" altLang="zh-CN" sz="2800" dirty="0" smtClean="0"/>
              <a:t>! ______ _____ _____!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2800" dirty="0" smtClean="0"/>
              <a:t>2. 	</a:t>
            </a:r>
            <a:r>
              <a:rPr lang="zh-CN" altLang="en-US" sz="2800" dirty="0" smtClean="0"/>
              <a:t>我多么想去北京旅游啊！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zh-CN" altLang="en-US" sz="2800" dirty="0" smtClean="0"/>
              <a:t>	</a:t>
            </a:r>
            <a:r>
              <a:rPr lang="en-US" altLang="zh-CN" sz="2800" dirty="0" smtClean="0"/>
              <a:t>_____ _____ _____ to go on a trip to Beijing!</a:t>
            </a:r>
          </a:p>
          <a:p>
            <a:pPr marL="609600" indent="-609600" eaLnBrk="1" hangingPunct="1">
              <a:buFont typeface="Arial" panose="020B0604020202020204" pitchFamily="34" charset="0"/>
              <a:buAutoNum type="arabicPeriod" startAt="3"/>
            </a:pPr>
            <a:r>
              <a:rPr lang="zh-CN" altLang="en-US" sz="2800" dirty="0" smtClean="0"/>
              <a:t>我觉得不舒服因为我对这儿的一切都不习惯。 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zh-CN" altLang="en-US" sz="2800" dirty="0" smtClean="0"/>
              <a:t>	</a:t>
            </a:r>
            <a:r>
              <a:rPr lang="en-US" altLang="zh-CN" sz="2800" dirty="0" smtClean="0"/>
              <a:t>I  don</a:t>
            </a:r>
            <a:r>
              <a:rPr lang="en-US" altLang="zh-CN" sz="2800" dirty="0" smtClean="0">
                <a:latin typeface="Arial" panose="020B0604020202020204" pitchFamily="34" charset="0"/>
              </a:rPr>
              <a:t>’</a:t>
            </a:r>
            <a:r>
              <a:rPr lang="en-US" altLang="zh-CN" sz="2800" dirty="0" smtClean="0"/>
              <a:t>t _____ _____ because I can</a:t>
            </a:r>
            <a:r>
              <a:rPr lang="en-US" altLang="zh-CN" sz="2800" dirty="0" smtClean="0">
                <a:latin typeface="Arial" panose="020B0604020202020204" pitchFamily="34" charset="0"/>
              </a:rPr>
              <a:t>’</a:t>
            </a:r>
            <a:r>
              <a:rPr lang="en-US" altLang="zh-CN" sz="2800" dirty="0" smtClean="0"/>
              <a:t>t _____ _____ ______ everything here. 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sz="2800" dirty="0" smtClean="0"/>
              <a:t>4. 	My grandpa got up early and took a walk in the park ______ ______(</a:t>
            </a:r>
            <a:r>
              <a:rPr lang="zh-CN" altLang="en-US" sz="2800" dirty="0" smtClean="0"/>
              <a:t>和往常一样</a:t>
            </a:r>
            <a:r>
              <a:rPr lang="en-US" altLang="zh-CN" sz="2800" dirty="0" smtClean="0"/>
              <a:t>) this morning. 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endParaRPr lang="en-US" altLang="zh-CN" sz="2800" dirty="0" smtClean="0"/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2895600" y="1524000"/>
            <a:ext cx="274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How 	time 	flies!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2133600" y="35052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feel 	well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6248400" y="3505200"/>
            <a:ext cx="1828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get	used</a:t>
            </a:r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1143000" y="2528888"/>
            <a:ext cx="23733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How 	  I   wish</a:t>
            </a:r>
          </a:p>
        </p:txBody>
      </p:sp>
      <p:sp>
        <p:nvSpPr>
          <p:cNvPr id="102411" name="Text Box 11"/>
          <p:cNvSpPr txBox="1">
            <a:spLocks noChangeArrowheads="1"/>
          </p:cNvSpPr>
          <p:nvPr/>
        </p:nvSpPr>
        <p:spPr bwMode="auto">
          <a:xfrm>
            <a:off x="1143000" y="3962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to</a:t>
            </a:r>
          </a:p>
        </p:txBody>
      </p:sp>
      <p:sp>
        <p:nvSpPr>
          <p:cNvPr id="102412" name="Text Box 12"/>
          <p:cNvSpPr txBox="1">
            <a:spLocks noChangeArrowheads="1"/>
          </p:cNvSpPr>
          <p:nvPr/>
        </p:nvSpPr>
        <p:spPr bwMode="auto">
          <a:xfrm>
            <a:off x="1981200" y="4953000"/>
            <a:ext cx="1981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as	usual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2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nimBg="1"/>
      <p:bldP spid="102407" grpId="0"/>
      <p:bldP spid="102408" grpId="0"/>
      <p:bldP spid="102409" grpId="0"/>
      <p:bldP spid="102410" grpId="0"/>
      <p:bldP spid="102411" grpId="0"/>
      <p:bldP spid="1024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1905000" y="457200"/>
            <a:ext cx="5867400" cy="503238"/>
          </a:xfrm>
        </p:spPr>
        <p:txBody>
          <a:bodyPr/>
          <a:lstStyle/>
          <a:p>
            <a:pPr eaLnBrk="1" hangingPunct="1"/>
            <a:r>
              <a:rPr lang="en-US" altLang="zh-CN" sz="4000" smtClean="0"/>
              <a:t>Complete the sentences.</a:t>
            </a:r>
          </a:p>
        </p:txBody>
      </p:sp>
      <p:sp>
        <p:nvSpPr>
          <p:cNvPr id="111619" name="Rectangle 3"/>
          <p:cNvSpPr>
            <a:spLocks noGrp="1"/>
          </p:cNvSpPr>
          <p:nvPr>
            <p:ph type="body" idx="1"/>
          </p:nvPr>
        </p:nvSpPr>
        <p:spPr>
          <a:xfrm>
            <a:off x="304800" y="1219200"/>
            <a:ext cx="8229600" cy="5029200"/>
          </a:xfrm>
          <a:solidFill>
            <a:srgbClr val="FFFF99">
              <a:alpha val="70195"/>
            </a:srgbClr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dirty="0" smtClean="0">
                <a:latin typeface="Arial Narrow" panose="020B0606020202030204" pitchFamily="34" charset="0"/>
              </a:rPr>
              <a:t>5. 	Alice</a:t>
            </a:r>
            <a:r>
              <a:rPr lang="zh-CN" altLang="en-US" sz="2800" dirty="0" smtClean="0">
                <a:latin typeface="Arial Narrow" panose="020B0606020202030204" pitchFamily="34" charset="0"/>
              </a:rPr>
              <a:t>对我很生气。我向她道歉了，但她似乎不接受。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sz="2800" dirty="0" smtClean="0">
                <a:latin typeface="Arial Narrow" panose="020B0606020202030204" pitchFamily="34" charset="0"/>
              </a:rPr>
              <a:t>	</a:t>
            </a:r>
            <a:r>
              <a:rPr lang="en-US" altLang="zh-CN" sz="2800" dirty="0" smtClean="0">
                <a:latin typeface="Arial Narrow" panose="020B0606020202030204" pitchFamily="34" charset="0"/>
              </a:rPr>
              <a:t>Alice  was very _____ _____ me. I ____ ____ ____ her, but it ______ ______ she didn’t _______ it. 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dirty="0" smtClean="0">
                <a:latin typeface="Arial Narrow" panose="020B0606020202030204" pitchFamily="34" charset="0"/>
              </a:rPr>
              <a:t>6. 	Mike </a:t>
            </a:r>
            <a:r>
              <a:rPr lang="zh-CN" altLang="en-US" sz="2800" dirty="0" smtClean="0">
                <a:latin typeface="Arial Narrow" panose="020B0606020202030204" pitchFamily="34" charset="0"/>
              </a:rPr>
              <a:t>字写得不如他哥哥好。而且他学习也不如他弟弟认真。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sz="2800" dirty="0" smtClean="0">
                <a:latin typeface="Arial Narrow" panose="020B0606020202030204" pitchFamily="34" charset="0"/>
              </a:rPr>
              <a:t>	</a:t>
            </a:r>
            <a:r>
              <a:rPr lang="en-US" altLang="zh-CN" sz="2800" dirty="0" smtClean="0">
                <a:latin typeface="Arial Narrow" panose="020B0606020202030204" pitchFamily="34" charset="0"/>
              </a:rPr>
              <a:t>Mike doesn’t write _____ _____ _____ his elder brother. ______ _____, he doesn’t study ______ _______ _____ his younger brother, _______.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800" dirty="0" smtClean="0">
                <a:latin typeface="Arial Narrow" panose="020B0606020202030204" pitchFamily="34" charset="0"/>
              </a:rPr>
              <a:t> 7. 	Helen is _____ ______ ______ (</a:t>
            </a:r>
            <a:r>
              <a:rPr lang="zh-CN" altLang="en-US" sz="2800" dirty="0" smtClean="0">
                <a:latin typeface="Arial Narrow" panose="020B0606020202030204" pitchFamily="34" charset="0"/>
              </a:rPr>
              <a:t>一样乐于助人的</a:t>
            </a:r>
            <a:r>
              <a:rPr lang="en-US" altLang="zh-CN" sz="2800" dirty="0" smtClean="0">
                <a:latin typeface="Arial Narrow" panose="020B0606020202030204" pitchFamily="34" charset="0"/>
              </a:rPr>
              <a:t>)  Maria. They are both _________(</a:t>
            </a:r>
            <a:r>
              <a:rPr lang="zh-CN" altLang="en-US" sz="2800" dirty="0" smtClean="0">
                <a:latin typeface="Arial Narrow" panose="020B0606020202030204" pitchFamily="34" charset="0"/>
              </a:rPr>
              <a:t>可爱的</a:t>
            </a:r>
            <a:r>
              <a:rPr lang="en-US" altLang="zh-CN" sz="2800" dirty="0" smtClean="0">
                <a:latin typeface="Arial Narrow" panose="020B0606020202030204" pitchFamily="34" charset="0"/>
              </a:rPr>
              <a:t>)girls. 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2895600" y="1995488"/>
            <a:ext cx="1981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angry with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5410200" y="2057400"/>
            <a:ext cx="2457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said  sorry  to</a:t>
            </a:r>
            <a:endParaRPr lang="zh-CN" altLang="en-US" sz="2800" b="1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1600200" y="2438400"/>
            <a:ext cx="2409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seemed that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5105400" y="24384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accept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3276600" y="3748088"/>
            <a:ext cx="2819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as/so    well      as</a:t>
            </a: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762000" y="4114800"/>
            <a:ext cx="23479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What’s   more</a:t>
            </a: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5181600" y="4114800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as /so  carefully   as</a:t>
            </a:r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3581400" y="4495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either</a:t>
            </a:r>
          </a:p>
        </p:txBody>
      </p:sp>
      <p:sp>
        <p:nvSpPr>
          <p:cNvPr id="111628" name="Text Box 12"/>
          <p:cNvSpPr txBox="1">
            <a:spLocks noChangeArrowheads="1"/>
          </p:cNvSpPr>
          <p:nvPr/>
        </p:nvSpPr>
        <p:spPr bwMode="auto">
          <a:xfrm>
            <a:off x="2057400" y="49530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as     helpful        as </a:t>
            </a:r>
          </a:p>
        </p:txBody>
      </p:sp>
      <p:sp>
        <p:nvSpPr>
          <p:cNvPr id="111629" name="Text Box 13"/>
          <p:cNvSpPr txBox="1">
            <a:spLocks noChangeArrowheads="1"/>
          </p:cNvSpPr>
          <p:nvPr/>
        </p:nvSpPr>
        <p:spPr bwMode="auto">
          <a:xfrm>
            <a:off x="3962400" y="53340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lovely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nimBg="1"/>
      <p:bldP spid="111620" grpId="0"/>
      <p:bldP spid="111621" grpId="0"/>
      <p:bldP spid="111622" grpId="0"/>
      <p:bldP spid="111623" grpId="0"/>
      <p:bldP spid="111624" grpId="0"/>
      <p:bldP spid="111625" grpId="0"/>
      <p:bldP spid="111626" grpId="0"/>
      <p:bldP spid="111627" grpId="0"/>
      <p:bldP spid="111628" grpId="0"/>
      <p:bldP spid="1116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/>
          </p:cNvSpPr>
          <p:nvPr>
            <p:ph idx="1"/>
          </p:nvPr>
        </p:nvSpPr>
        <p:spPr>
          <a:xfrm>
            <a:off x="0" y="1981200"/>
            <a:ext cx="8991600" cy="4267200"/>
          </a:xfrm>
          <a:solidFill>
            <a:srgbClr val="FFCC99">
              <a:alpha val="67842"/>
            </a:srgbClr>
          </a:solidFill>
        </p:spPr>
        <p:txBody>
          <a:bodyPr/>
          <a:lstStyle/>
          <a:p>
            <a:pPr eaLnBrk="1" hangingPunct="1"/>
            <a:r>
              <a:rPr lang="en-US" altLang="zh-CN" sz="4000" dirty="0" smtClean="0">
                <a:solidFill>
                  <a:srgbClr val="000066"/>
                </a:solidFill>
              </a:rPr>
              <a:t>Review the key words and phrases in this section. Make sentences with them. </a:t>
            </a:r>
          </a:p>
          <a:p>
            <a:pPr eaLnBrk="1" hangingPunct="1"/>
            <a:r>
              <a:rPr lang="en-US" altLang="zh-CN" sz="4000" dirty="0" smtClean="0">
                <a:solidFill>
                  <a:srgbClr val="000066"/>
                </a:solidFill>
              </a:rPr>
              <a:t>Write a passage with </a:t>
            </a:r>
            <a:r>
              <a:rPr lang="en-US" altLang="zh-CN" sz="4000" dirty="0" smtClean="0">
                <a:solidFill>
                  <a:srgbClr val="000066"/>
                </a:solidFill>
                <a:latin typeface="Arial" panose="020B0604020202020204" pitchFamily="34" charset="0"/>
              </a:rPr>
              <a:t>“</a:t>
            </a:r>
            <a:r>
              <a:rPr lang="en-US" altLang="zh-CN" sz="4000" dirty="0" smtClean="0">
                <a:solidFill>
                  <a:srgbClr val="000066"/>
                </a:solidFill>
              </a:rPr>
              <a:t>as </a:t>
            </a:r>
            <a:r>
              <a:rPr lang="en-US" altLang="zh-CN" sz="4000" dirty="0" smtClean="0">
                <a:solidFill>
                  <a:srgbClr val="000066"/>
                </a:solidFill>
                <a:latin typeface="Arial" panose="020B0604020202020204" pitchFamily="34" charset="0"/>
              </a:rPr>
              <a:t>…</a:t>
            </a:r>
            <a:r>
              <a:rPr lang="en-US" altLang="zh-CN" sz="4000" dirty="0" smtClean="0">
                <a:solidFill>
                  <a:srgbClr val="000066"/>
                </a:solidFill>
              </a:rPr>
              <a:t> as </a:t>
            </a:r>
            <a:r>
              <a:rPr lang="en-US" altLang="zh-CN" sz="4000" dirty="0" smtClean="0">
                <a:solidFill>
                  <a:srgbClr val="000066"/>
                </a:solidFill>
                <a:latin typeface="Arial" panose="020B0604020202020204" pitchFamily="34" charset="0"/>
              </a:rPr>
              <a:t>…”</a:t>
            </a:r>
            <a:r>
              <a:rPr lang="en-US" altLang="zh-CN" sz="4000" dirty="0" smtClean="0">
                <a:solidFill>
                  <a:srgbClr val="000066"/>
                </a:solidFill>
              </a:rPr>
              <a:t> and </a:t>
            </a:r>
            <a:r>
              <a:rPr lang="en-US" altLang="zh-CN" sz="4000" dirty="0" smtClean="0">
                <a:solidFill>
                  <a:srgbClr val="000066"/>
                </a:solidFill>
                <a:latin typeface="Arial" panose="020B0604020202020204" pitchFamily="34" charset="0"/>
              </a:rPr>
              <a:t>“</a:t>
            </a:r>
            <a:r>
              <a:rPr lang="en-US" altLang="zh-CN" sz="4000" dirty="0" smtClean="0">
                <a:solidFill>
                  <a:srgbClr val="000066"/>
                </a:solidFill>
              </a:rPr>
              <a:t> not as / so </a:t>
            </a:r>
            <a:r>
              <a:rPr lang="en-US" altLang="zh-CN" sz="4000" dirty="0" smtClean="0">
                <a:solidFill>
                  <a:srgbClr val="000066"/>
                </a:solidFill>
                <a:latin typeface="Arial" panose="020B0604020202020204" pitchFamily="34" charset="0"/>
              </a:rPr>
              <a:t>…</a:t>
            </a:r>
            <a:r>
              <a:rPr lang="en-US" altLang="zh-CN" sz="4000" dirty="0" smtClean="0">
                <a:solidFill>
                  <a:srgbClr val="000066"/>
                </a:solidFill>
              </a:rPr>
              <a:t> as</a:t>
            </a:r>
            <a:r>
              <a:rPr lang="en-US" altLang="zh-CN" sz="4000" dirty="0" smtClean="0">
                <a:solidFill>
                  <a:srgbClr val="000066"/>
                </a:solidFill>
                <a:latin typeface="Arial" panose="020B0604020202020204" pitchFamily="34" charset="0"/>
              </a:rPr>
              <a:t>…”</a:t>
            </a:r>
            <a:endParaRPr lang="en-US" altLang="zh-CN" sz="4000" dirty="0" smtClean="0">
              <a:solidFill>
                <a:srgbClr val="000066"/>
              </a:solidFill>
            </a:endParaRPr>
          </a:p>
          <a:p>
            <a:pPr eaLnBrk="1" hangingPunct="1"/>
            <a:r>
              <a:rPr lang="en-US" altLang="zh-CN" sz="4000" dirty="0" smtClean="0">
                <a:solidFill>
                  <a:srgbClr val="000066"/>
                </a:solidFill>
              </a:rPr>
              <a:t>Preview Section D.  </a:t>
            </a:r>
          </a:p>
        </p:txBody>
      </p:sp>
      <p:sp>
        <p:nvSpPr>
          <p:cNvPr id="28675" name="WordArt 4"/>
          <p:cNvSpPr>
            <a:spLocks noChangeArrowheads="1" noChangeShapeType="1" noTextEdit="1"/>
          </p:cNvSpPr>
          <p:nvPr/>
        </p:nvSpPr>
        <p:spPr bwMode="auto">
          <a:xfrm>
            <a:off x="2667000" y="304800"/>
            <a:ext cx="4038600" cy="1371600"/>
          </a:xfrm>
          <a:prstGeom prst="rect">
            <a:avLst/>
          </a:prstGeom>
        </p:spPr>
        <p:txBody>
          <a:bodyPr wrap="none" fromWordArt="1">
            <a:prstTxWarp prst="textDeflateTop">
              <a:avLst>
                <a:gd name="adj" fmla="val 46875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altLang="zh-CN" sz="3600" kern="10" dirty="0">
                <a:ln w="9525">
                  <a:round/>
                </a:ln>
                <a:gradFill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3600" kern="10" dirty="0">
              <a:ln w="9525">
                <a:round/>
              </a:ln>
              <a:gradFill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5" descr="TIP7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1066800"/>
            <a:ext cx="35052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WordArt 6"/>
          <p:cNvSpPr>
            <a:spLocks noChangeArrowheads="1" noChangeShapeType="1" noTextEdit="1"/>
          </p:cNvSpPr>
          <p:nvPr/>
        </p:nvSpPr>
        <p:spPr bwMode="auto">
          <a:xfrm>
            <a:off x="5715000" y="152400"/>
            <a:ext cx="2743200" cy="990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993366"/>
                  </a:solidFill>
                  <a:round/>
                </a:ln>
                <a:solidFill>
                  <a:srgbClr val="9933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Sing this song. </a:t>
            </a:r>
            <a:endParaRPr lang="zh-CN" altLang="en-US" sz="3600" kern="10" dirty="0">
              <a:ln w="9525">
                <a:solidFill>
                  <a:srgbClr val="993366"/>
                </a:solidFill>
                <a:round/>
              </a:ln>
              <a:solidFill>
                <a:srgbClr val="993366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>
          <a:xfrm>
            <a:off x="5791200" y="2438400"/>
            <a:ext cx="2895600" cy="838200"/>
          </a:xfrm>
        </p:spPr>
        <p:txBody>
          <a:bodyPr/>
          <a:lstStyle/>
          <a:p>
            <a:pPr algn="l" eaLnBrk="1" hangingPunct="1"/>
            <a:r>
              <a:rPr lang="en-US" altLang="zh-CN" sz="1800" smtClean="0"/>
              <a:t>Singing English songs can improve your listening and pronunciation.</a:t>
            </a:r>
            <a:r>
              <a:rPr lang="en-US" altLang="zh-CN" sz="2000" smtClean="0"/>
              <a:t>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419100"/>
            <a:ext cx="5257800" cy="6248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CC0099"/>
                </a:solidFill>
                <a:latin typeface="Arial Narrow" panose="020B0606020202030204" pitchFamily="34" charset="0"/>
              </a:rPr>
              <a:t>It’s a Small World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dirty="0" smtClean="0">
                <a:solidFill>
                  <a:srgbClr val="CC0099"/>
                </a:solidFill>
                <a:latin typeface="Arial Narrow" panose="020B0606020202030204" pitchFamily="34" charset="0"/>
              </a:rPr>
              <a:t>		There’s a world of laughter, a world of tears. It’s a world of fun and a world of fears.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dirty="0" smtClean="0">
                <a:solidFill>
                  <a:srgbClr val="CC0099"/>
                </a:solidFill>
                <a:latin typeface="Arial Narrow" panose="020B0606020202030204" pitchFamily="34" charset="0"/>
              </a:rPr>
              <a:t>		There’s so much that we share and it’s time we’re aware.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2800" dirty="0" smtClean="0">
                <a:solidFill>
                  <a:srgbClr val="CC0099"/>
                </a:solidFill>
                <a:latin typeface="Arial Narrow" panose="020B0606020202030204" pitchFamily="34" charset="0"/>
              </a:rPr>
              <a:t>		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3886200"/>
            <a:ext cx="8077200" cy="267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2800" dirty="0">
                <a:solidFill>
                  <a:srgbClr val="CC0099"/>
                </a:solidFill>
                <a:latin typeface="Arial Narrow" panose="020B0606020202030204" pitchFamily="34" charset="0"/>
              </a:rPr>
              <a:t>     It’s a small world after all. It’s a small  world after all. It’s a small world after all. It’s a small world after all. It’s a small, small world.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>
                <a:solidFill>
                  <a:srgbClr val="CC0099"/>
                </a:solidFill>
                <a:latin typeface="Arial Narrow" panose="020B0606020202030204" pitchFamily="34" charset="0"/>
              </a:rPr>
              <a:t>    There is just one moon and one golden sun and a smile means friendship to everyone. Though the mountains divide and the oceans are wide, it’s a small world after all. </a:t>
            </a:r>
          </a:p>
          <a:p>
            <a:pPr eaLnBrk="1" hangingPunct="1"/>
            <a:endParaRPr lang="zh-CN" alt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1" name="WindowsMediaPlayer1" r:id="rId2" imgW="3657600" imgH="609480"/>
        </mc:Choice>
        <mc:Fallback>
          <p:control name="WindowsMediaPlayer1" r:id="rId2" imgW="3657600" imgH="60948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562600" y="1143000"/>
                  <a:ext cx="2743200" cy="609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75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775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75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3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304800" y="1447800"/>
            <a:ext cx="8001000" cy="2057400"/>
          </a:xfrm>
        </p:spPr>
        <p:txBody>
          <a:bodyPr/>
          <a:lstStyle/>
          <a:p>
            <a:pPr algn="l" eaLnBrk="1" hangingPunct="1"/>
            <a:r>
              <a:rPr lang="en-US" altLang="zh-CN" sz="3600" dirty="0" smtClean="0">
                <a:latin typeface="Arial Narrow" panose="020B0606020202030204" pitchFamily="34" charset="0"/>
              </a:rPr>
              <a:t>	Retell the story about Li Hong according to Section A &amp; B. </a:t>
            </a:r>
            <a:br>
              <a:rPr lang="en-US" altLang="zh-CN" sz="3600" dirty="0" smtClean="0">
                <a:latin typeface="Arial Narrow" panose="020B0606020202030204" pitchFamily="34" charset="0"/>
              </a:rPr>
            </a:br>
            <a:r>
              <a:rPr lang="en-US" altLang="zh-CN" sz="3600" dirty="0" smtClean="0">
                <a:latin typeface="Arial Narrow" panose="020B0606020202030204" pitchFamily="34" charset="0"/>
              </a:rPr>
              <a:t>	The following words may help you.                              </a:t>
            </a:r>
          </a:p>
        </p:txBody>
      </p:sp>
      <p:sp>
        <p:nvSpPr>
          <p:cNvPr id="13315" name="WordArt 14"/>
          <p:cNvSpPr>
            <a:spLocks noChangeArrowheads="1" noChangeShapeType="1" noTextEdit="1"/>
          </p:cNvSpPr>
          <p:nvPr/>
        </p:nvSpPr>
        <p:spPr bwMode="auto">
          <a:xfrm>
            <a:off x="457200" y="228600"/>
            <a:ext cx="2743200" cy="990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993366"/>
                  </a:solidFill>
                  <a:round/>
                </a:ln>
                <a:solidFill>
                  <a:srgbClr val="9933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Review</a:t>
            </a:r>
            <a:endParaRPr lang="zh-CN" altLang="en-US" sz="3600" kern="10" dirty="0">
              <a:ln w="9525">
                <a:solidFill>
                  <a:srgbClr val="993366"/>
                </a:solidFill>
                <a:round/>
              </a:ln>
              <a:solidFill>
                <a:srgbClr val="993366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3316" name="Rectangle 15"/>
          <p:cNvSpPr/>
          <p:nvPr/>
        </p:nvSpPr>
        <p:spPr bwMode="auto">
          <a:xfrm>
            <a:off x="304800" y="3505200"/>
            <a:ext cx="8077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4000" dirty="0">
                <a:solidFill>
                  <a:srgbClr val="0000CC"/>
                </a:solidFill>
                <a:latin typeface="Times New Roman" panose="02020603050405020304" pitchFamily="18" charset="0"/>
              </a:rPr>
              <a:t>	unhappy, sad, did badly in, cried, strict, new, quiet and shy, lonely, because, no friends, have a talk, at her age, make friends with, jokes, better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4"/>
          <p:cNvSpPr>
            <a:spLocks noChangeArrowheads="1" noChangeShapeType="1" noTextEdit="1"/>
          </p:cNvSpPr>
          <p:nvPr/>
        </p:nvSpPr>
        <p:spPr bwMode="auto">
          <a:xfrm>
            <a:off x="152400" y="457200"/>
            <a:ext cx="2057400" cy="914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993366"/>
                  </a:solidFill>
                  <a:round/>
                </a:ln>
                <a:solidFill>
                  <a:srgbClr val="9933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Review</a:t>
            </a:r>
            <a:endParaRPr lang="zh-CN" altLang="en-US" sz="3600" kern="10">
              <a:ln w="9525">
                <a:solidFill>
                  <a:srgbClr val="993366"/>
                </a:solidFill>
                <a:round/>
              </a:ln>
              <a:solidFill>
                <a:srgbClr val="993366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2133600" y="1981200"/>
            <a:ext cx="64770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solidFill>
                  <a:srgbClr val="0066CC"/>
                </a:solidFill>
              </a:rPr>
              <a:t> Act out your conversations and talk about your friends’ bad feelings, the reasons and give your advice.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CN" smtClean="0">
                <a:latin typeface="Times New Roman" panose="02020603050405020304" pitchFamily="18" charset="0"/>
              </a:rPr>
              <a:t>What kind of bad feelings do you have sometimes?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mtClean="0">
                <a:latin typeface="Times New Roman" panose="02020603050405020304" pitchFamily="18" charset="0"/>
              </a:rPr>
              <a:t>How do you solve them?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mtClean="0">
                <a:latin typeface="Times New Roman" panose="02020603050405020304" pitchFamily="18" charset="0"/>
              </a:rPr>
              <a:t>Is it good or bad to keep bad feelings in your mind? </a:t>
            </a:r>
          </a:p>
        </p:txBody>
      </p:sp>
      <p:sp>
        <p:nvSpPr>
          <p:cNvPr id="15363" name="WordArt 4"/>
          <p:cNvSpPr>
            <a:spLocks noChangeArrowheads="1" noChangeShapeType="1" noTextEdit="1"/>
          </p:cNvSpPr>
          <p:nvPr/>
        </p:nvSpPr>
        <p:spPr bwMode="auto">
          <a:xfrm>
            <a:off x="457200" y="228600"/>
            <a:ext cx="2743200" cy="990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993366"/>
                  </a:solidFill>
                  <a:round/>
                </a:ln>
                <a:solidFill>
                  <a:srgbClr val="993366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Talk </a:t>
            </a:r>
            <a:endParaRPr lang="zh-CN" altLang="en-US" sz="3600" kern="10">
              <a:ln w="9525">
                <a:solidFill>
                  <a:srgbClr val="993366"/>
                </a:solidFill>
                <a:round/>
              </a:ln>
              <a:solidFill>
                <a:srgbClr val="993366"/>
              </a:soli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7543800" cy="1143000"/>
          </a:xfrm>
        </p:spPr>
        <p:txBody>
          <a:bodyPr/>
          <a:lstStyle/>
          <a:p>
            <a:pPr algn="l" eaLnBrk="1" hangingPunct="1"/>
            <a:r>
              <a:rPr lang="en-US" altLang="zh-CN" sz="3200" b="1" smtClean="0">
                <a:solidFill>
                  <a:schemeClr val="hlink"/>
                </a:solidFill>
              </a:rPr>
              <a:t>Read the following words and guess what the letter is about. 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64770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4400" smtClean="0">
                <a:solidFill>
                  <a:srgbClr val="0000FF"/>
                </a:solidFill>
              </a:rPr>
              <a:t>		a few months ago, 	upset, 	lonely, 	changed, live, 	happily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/>
          </p:cNvSpPr>
          <p:nvPr>
            <p:ph type="title" idx="4294967295"/>
          </p:nvPr>
        </p:nvSpPr>
        <p:spPr>
          <a:xfrm>
            <a:off x="0" y="762000"/>
            <a:ext cx="4343400" cy="685800"/>
          </a:xfrm>
        </p:spPr>
        <p:txBody>
          <a:bodyPr/>
          <a:lstStyle/>
          <a:p>
            <a:pPr eaLnBrk="1" hangingPunct="1"/>
            <a:r>
              <a:rPr lang="en-US" altLang="zh-CN" sz="3200" b="1" smtClean="0"/>
              <a:t>Read and understand. </a:t>
            </a:r>
          </a:p>
        </p:txBody>
      </p:sp>
      <p:grpSp>
        <p:nvGrpSpPr>
          <p:cNvPr id="2053" name="Group 6"/>
          <p:cNvGrpSpPr/>
          <p:nvPr/>
        </p:nvGrpSpPr>
        <p:grpSpPr bwMode="auto">
          <a:xfrm>
            <a:off x="1219200" y="914400"/>
            <a:ext cx="838200" cy="457200"/>
            <a:chOff x="240" y="288"/>
            <a:chExt cx="528" cy="288"/>
          </a:xfrm>
        </p:grpSpPr>
        <p:sp>
          <p:nvSpPr>
            <p:cNvPr id="2068" name="Oval 5"/>
            <p:cNvSpPr>
              <a:spLocks noChangeArrowheads="1"/>
            </p:cNvSpPr>
            <p:nvPr/>
          </p:nvSpPr>
          <p:spPr bwMode="auto">
            <a:xfrm>
              <a:off x="240" y="288"/>
              <a:ext cx="52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69" name="Rectangle 4"/>
            <p:cNvSpPr>
              <a:spLocks noChangeArrowheads="1"/>
            </p:cNvSpPr>
            <p:nvPr/>
          </p:nvSpPr>
          <p:spPr bwMode="auto">
            <a:xfrm>
              <a:off x="336" y="288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003300"/>
                  </a:solidFill>
                </a:rPr>
                <a:t>1a</a:t>
              </a:r>
            </a:p>
          </p:txBody>
        </p:sp>
      </p:grpSp>
      <p:sp>
        <p:nvSpPr>
          <p:cNvPr id="2054" name="Rectangle 216"/>
          <p:cNvSpPr/>
          <p:nvPr/>
        </p:nvSpPr>
        <p:spPr bwMode="auto">
          <a:xfrm>
            <a:off x="838200" y="1524000"/>
            <a:ext cx="8305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200">
                <a:latin typeface="Times New Roman" panose="02020603050405020304" pitchFamily="18" charset="0"/>
              </a:rPr>
              <a:t>	Dear Xiao Fang,                                                              March 1st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200">
                <a:latin typeface="Times New Roman" panose="02020603050405020304" pitchFamily="18" charset="0"/>
              </a:rPr>
              <a:t>		How time flies! I miss you very much. How I wish to visit you! 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200">
                <a:latin typeface="Times New Roman" panose="02020603050405020304" pitchFamily="18" charset="0"/>
              </a:rPr>
              <a:t>		</a:t>
            </a:r>
            <a:r>
              <a:rPr lang="en-US" altLang="zh-CN" sz="2200" u="sng">
                <a:latin typeface="Times New Roman" panose="02020603050405020304" pitchFamily="18" charset="0"/>
              </a:rPr>
              <a:t>A few months ago</a:t>
            </a:r>
            <a:r>
              <a:rPr lang="en-US" altLang="zh-CN" sz="2200">
                <a:latin typeface="Times New Roman" panose="02020603050405020304" pitchFamily="18" charset="0"/>
              </a:rPr>
              <a:t>, I was new here, you know. At that time, I was really </a:t>
            </a:r>
            <a:r>
              <a:rPr lang="en-US" altLang="zh-CN" sz="2200" u="sng">
                <a:latin typeface="Times New Roman" panose="02020603050405020304" pitchFamily="18" charset="0"/>
              </a:rPr>
              <a:t>upset</a:t>
            </a:r>
            <a:r>
              <a:rPr lang="en-US" altLang="zh-CN" sz="2200">
                <a:latin typeface="Times New Roman" panose="02020603050405020304" pitchFamily="18" charset="0"/>
              </a:rPr>
              <a:t> and </a:t>
            </a:r>
            <a:r>
              <a:rPr lang="en-US" altLang="zh-CN" sz="2200" u="sng">
                <a:latin typeface="Times New Roman" panose="02020603050405020304" pitchFamily="18" charset="0"/>
              </a:rPr>
              <a:t>lonely</a:t>
            </a:r>
            <a:r>
              <a:rPr lang="en-US" altLang="zh-CN" sz="2200">
                <a:latin typeface="Times New Roman" panose="02020603050405020304" pitchFamily="18" charset="0"/>
              </a:rPr>
              <a:t>. What’s more, I couldn’t sleep as well as </a:t>
            </a:r>
            <a:r>
              <a:rPr lang="en-US" altLang="zh-CN" sz="2200" b="1" i="1">
                <a:latin typeface="Times New Roman" panose="02020603050405020304" pitchFamily="18" charset="0"/>
              </a:rPr>
              <a:t>usual</a:t>
            </a:r>
            <a:r>
              <a:rPr lang="en-US" altLang="zh-CN" sz="2200">
                <a:latin typeface="Times New Roman" panose="02020603050405020304" pitchFamily="18" charset="0"/>
              </a:rPr>
              <a:t>. I was not used to anything here. I thought the roads here were not so clean as those in our hometown. The food was not as delicious as ours, </a:t>
            </a:r>
            <a:r>
              <a:rPr lang="en-US" altLang="zh-CN" sz="2200" b="1" i="1">
                <a:latin typeface="Times New Roman" panose="02020603050405020304" pitchFamily="18" charset="0"/>
              </a:rPr>
              <a:t>either</a:t>
            </a:r>
            <a:r>
              <a:rPr lang="en-US" altLang="zh-CN" sz="2200">
                <a:latin typeface="Times New Roman" panose="02020603050405020304" pitchFamily="18" charset="0"/>
              </a:rPr>
              <a:t>. It also seemed that the people here were not so friendly as you. But now, everything has </a:t>
            </a:r>
            <a:r>
              <a:rPr lang="en-US" altLang="zh-CN" sz="2200" u="sng">
                <a:latin typeface="Times New Roman" panose="02020603050405020304" pitchFamily="18" charset="0"/>
              </a:rPr>
              <a:t>changed</a:t>
            </a:r>
            <a:r>
              <a:rPr lang="en-US" altLang="zh-CN" sz="2200">
                <a:latin typeface="Times New Roman" panose="02020603050405020304" pitchFamily="18" charset="0"/>
              </a:rPr>
              <a:t>. With the help of my teachers and classmates, I’m getting used to the life here. I’m not afraid to talk with others now. My classmates all </a:t>
            </a:r>
            <a:r>
              <a:rPr lang="en-US" altLang="zh-CN" sz="2200" b="1" i="1">
                <a:latin typeface="Times New Roman" panose="02020603050405020304" pitchFamily="18" charset="0"/>
              </a:rPr>
              <a:t>accept</a:t>
            </a:r>
            <a:r>
              <a:rPr lang="en-US" altLang="zh-CN" sz="2200">
                <a:latin typeface="Times New Roman" panose="02020603050405020304" pitchFamily="18" charset="0"/>
              </a:rPr>
              <a:t> me. I </a:t>
            </a:r>
            <a:r>
              <a:rPr lang="en-US" altLang="zh-CN" sz="2200" u="sng">
                <a:latin typeface="Times New Roman" panose="02020603050405020304" pitchFamily="18" charset="0"/>
              </a:rPr>
              <a:t>live</a:t>
            </a:r>
            <a:r>
              <a:rPr lang="en-US" altLang="zh-CN" sz="2200">
                <a:latin typeface="Times New Roman" panose="02020603050405020304" pitchFamily="18" charset="0"/>
              </a:rPr>
              <a:t> as </a:t>
            </a:r>
            <a:r>
              <a:rPr lang="en-US" altLang="zh-CN" sz="2200" u="sng">
                <a:latin typeface="Times New Roman" panose="02020603050405020304" pitchFamily="18" charset="0"/>
              </a:rPr>
              <a:t>happily</a:t>
            </a:r>
            <a:r>
              <a:rPr lang="en-US" altLang="zh-CN" sz="2200">
                <a:latin typeface="Times New Roman" panose="02020603050405020304" pitchFamily="18" charset="0"/>
              </a:rPr>
              <a:t> as before.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200">
                <a:latin typeface="Times New Roman" panose="02020603050405020304" pitchFamily="18" charset="0"/>
              </a:rPr>
              <a:t>		Please give my best wishes to your parents.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200">
                <a:latin typeface="Times New Roman" panose="02020603050405020304" pitchFamily="18" charset="0"/>
              </a:rPr>
              <a:t>								Yours,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200">
                <a:latin typeface="Times New Roman" panose="02020603050405020304" pitchFamily="18" charset="0"/>
              </a:rPr>
              <a:t>								Li Hong</a:t>
            </a:r>
          </a:p>
        </p:txBody>
      </p:sp>
      <p:grpSp>
        <p:nvGrpSpPr>
          <p:cNvPr id="3" name="Group 254"/>
          <p:cNvGrpSpPr/>
          <p:nvPr/>
        </p:nvGrpSpPr>
        <p:grpSpPr bwMode="auto">
          <a:xfrm>
            <a:off x="1143000" y="1981200"/>
            <a:ext cx="3352800" cy="685800"/>
            <a:chOff x="720" y="1248"/>
            <a:chExt cx="2112" cy="432"/>
          </a:xfrm>
        </p:grpSpPr>
        <p:sp>
          <p:nvSpPr>
            <p:cNvPr id="2065" name="AutoShape 238"/>
            <p:cNvSpPr>
              <a:spLocks noChangeArrowheads="1"/>
            </p:cNvSpPr>
            <p:nvPr/>
          </p:nvSpPr>
          <p:spPr bwMode="auto">
            <a:xfrm>
              <a:off x="720" y="1248"/>
              <a:ext cx="2112" cy="432"/>
            </a:xfrm>
            <a:prstGeom prst="wedgeRoundRectCallout">
              <a:avLst>
                <a:gd name="adj1" fmla="val -40343"/>
                <a:gd name="adj2" fmla="val 116435"/>
                <a:gd name="adj3" fmla="val 16667"/>
              </a:avLst>
            </a:prstGeom>
            <a:solidFill>
              <a:schemeClr val="bg1">
                <a:alpha val="89803"/>
              </a:schemeClr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2066" name="Text Box 239"/>
            <p:cNvSpPr txBox="1">
              <a:spLocks noChangeArrowheads="1"/>
            </p:cNvSpPr>
            <p:nvPr/>
          </p:nvSpPr>
          <p:spPr bwMode="auto">
            <a:xfrm>
              <a:off x="1680" y="1344"/>
              <a:ext cx="11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solidFill>
                    <a:srgbClr val="FF0066"/>
                  </a:solidFill>
                  <a:ea typeface="楷体" panose="02010609060101010101" pitchFamily="49" charset="-122"/>
                </a:rPr>
                <a:t>adj.</a:t>
              </a:r>
              <a:r>
                <a:rPr lang="en-US" altLang="zh-CN" sz="2400">
                  <a:solidFill>
                    <a:srgbClr val="FF0066"/>
                  </a:solidFill>
                  <a:ea typeface="楷体" panose="02010609060101010101" pitchFamily="49" charset="-122"/>
                </a:rPr>
                <a:t> </a:t>
              </a:r>
              <a:r>
                <a:rPr lang="zh-CN" altLang="en-US" sz="2400">
                  <a:solidFill>
                    <a:srgbClr val="FF0066"/>
                  </a:solidFill>
                  <a:ea typeface="楷体" panose="02010609060101010101" pitchFamily="49" charset="-122"/>
                </a:rPr>
                <a:t>通常的</a:t>
              </a:r>
            </a:p>
          </p:txBody>
        </p:sp>
        <p:pic>
          <p:nvPicPr>
            <p:cNvPr id="2067" name="Picture 240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4011" t="27083" r="36755" b="57292"/>
            <a:stretch>
              <a:fillRect/>
            </a:stretch>
          </p:blipFill>
          <p:spPr bwMode="auto">
            <a:xfrm>
              <a:off x="768" y="1344"/>
              <a:ext cx="10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257"/>
          <p:cNvGrpSpPr/>
          <p:nvPr/>
        </p:nvGrpSpPr>
        <p:grpSpPr bwMode="auto">
          <a:xfrm>
            <a:off x="3048000" y="2819400"/>
            <a:ext cx="3581400" cy="609600"/>
            <a:chOff x="1920" y="1776"/>
            <a:chExt cx="2256" cy="384"/>
          </a:xfrm>
        </p:grpSpPr>
        <p:sp>
          <p:nvSpPr>
            <p:cNvPr id="2062" name="AutoShape 234"/>
            <p:cNvSpPr>
              <a:spLocks noChangeArrowheads="1"/>
            </p:cNvSpPr>
            <p:nvPr/>
          </p:nvSpPr>
          <p:spPr bwMode="auto">
            <a:xfrm>
              <a:off x="1920" y="1776"/>
              <a:ext cx="2256" cy="384"/>
            </a:xfrm>
            <a:prstGeom prst="wedgeRoundRectCallout">
              <a:avLst>
                <a:gd name="adj1" fmla="val -62898"/>
                <a:gd name="adj2" fmla="val 106773"/>
                <a:gd name="adj3" fmla="val 16667"/>
              </a:avLst>
            </a:prstGeom>
            <a:solidFill>
              <a:srgbClr val="CCFFCC">
                <a:alpha val="85097"/>
              </a:srgbClr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2063" name="Text Box 236"/>
            <p:cNvSpPr txBox="1">
              <a:spLocks noChangeArrowheads="1"/>
            </p:cNvSpPr>
            <p:nvPr/>
          </p:nvSpPr>
          <p:spPr bwMode="auto">
            <a:xfrm>
              <a:off x="3264" y="1824"/>
              <a:ext cx="62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solidFill>
                    <a:srgbClr val="FF0066"/>
                  </a:solidFill>
                  <a:ea typeface="楷体" panose="02010609060101010101" pitchFamily="49" charset="-122"/>
                </a:rPr>
                <a:t>adv.</a:t>
              </a:r>
              <a:r>
                <a:rPr lang="en-US" altLang="zh-CN" sz="2400">
                  <a:solidFill>
                    <a:srgbClr val="FF0066"/>
                  </a:solidFill>
                  <a:ea typeface="楷体" panose="02010609060101010101" pitchFamily="49" charset="-122"/>
                </a:rPr>
                <a:t> </a:t>
              </a:r>
              <a:r>
                <a:rPr lang="zh-CN" altLang="en-US" sz="2400">
                  <a:solidFill>
                    <a:srgbClr val="FF0066"/>
                  </a:solidFill>
                  <a:ea typeface="楷体" panose="02010609060101010101" pitchFamily="49" charset="-122"/>
                </a:rPr>
                <a:t>也</a:t>
              </a:r>
            </a:p>
          </p:txBody>
        </p:sp>
        <p:pic>
          <p:nvPicPr>
            <p:cNvPr id="2064" name="Picture 242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427" t="22917" r="18594" b="63541"/>
            <a:stretch>
              <a:fillRect/>
            </a:stretch>
          </p:blipFill>
          <p:spPr bwMode="auto">
            <a:xfrm>
              <a:off x="1968" y="1776"/>
              <a:ext cx="134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256"/>
          <p:cNvGrpSpPr/>
          <p:nvPr/>
        </p:nvGrpSpPr>
        <p:grpSpPr bwMode="auto">
          <a:xfrm>
            <a:off x="4038600" y="5029200"/>
            <a:ext cx="2590800" cy="533400"/>
            <a:chOff x="2544" y="3168"/>
            <a:chExt cx="1632" cy="336"/>
          </a:xfrm>
        </p:grpSpPr>
        <p:sp>
          <p:nvSpPr>
            <p:cNvPr id="2059" name="AutoShape 247"/>
            <p:cNvSpPr>
              <a:spLocks noChangeArrowheads="1"/>
            </p:cNvSpPr>
            <p:nvPr/>
          </p:nvSpPr>
          <p:spPr bwMode="auto">
            <a:xfrm>
              <a:off x="2544" y="3168"/>
              <a:ext cx="1632" cy="336"/>
            </a:xfrm>
            <a:prstGeom prst="wedgeRoundRectCallout">
              <a:avLst>
                <a:gd name="adj1" fmla="val 67829"/>
                <a:gd name="adj2" fmla="val -53870"/>
                <a:gd name="adj3" fmla="val 16667"/>
              </a:avLst>
            </a:prstGeom>
            <a:solidFill>
              <a:srgbClr val="90A6E4">
                <a:alpha val="85097"/>
              </a:srgbClr>
            </a:solidFill>
            <a:ln w="9525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2060" name="Text Box 248"/>
            <p:cNvSpPr txBox="1">
              <a:spLocks noChangeArrowheads="1"/>
            </p:cNvSpPr>
            <p:nvPr/>
          </p:nvSpPr>
          <p:spPr bwMode="auto">
            <a:xfrm>
              <a:off x="3408" y="3168"/>
              <a:ext cx="7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olidFill>
                    <a:srgbClr val="FF0066"/>
                  </a:solidFill>
                  <a:ea typeface="楷体" panose="02010609060101010101" pitchFamily="49" charset="-122"/>
                </a:rPr>
                <a:t>v. </a:t>
              </a:r>
              <a:r>
                <a:rPr lang="zh-CN" altLang="en-US" sz="2400">
                  <a:solidFill>
                    <a:srgbClr val="FF0066"/>
                  </a:solidFill>
                  <a:ea typeface="楷体" panose="02010609060101010101" pitchFamily="49" charset="-122"/>
                </a:rPr>
                <a:t>接受</a:t>
              </a:r>
            </a:p>
          </p:txBody>
        </p:sp>
        <p:pic>
          <p:nvPicPr>
            <p:cNvPr id="2061" name="Picture 245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2841" t="23958" r="17422" b="44792"/>
            <a:stretch>
              <a:fillRect/>
            </a:stretch>
          </p:blipFill>
          <p:spPr bwMode="auto">
            <a:xfrm>
              <a:off x="2544" y="3216"/>
              <a:ext cx="816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8" name="Picture 252" descr="2284169436007779589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467600" y="304800"/>
            <a:ext cx="1371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2055" name="WindowsMediaPlayer1" r:id="rId2" imgW="3048120" imgH="609480"/>
        </mc:Choice>
        <mc:Fallback>
          <p:control name="WindowsMediaPlayer1" r:id="rId2" imgW="3048120" imgH="60948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>
                  <a:off x="1143000" y="228600"/>
                  <a:ext cx="3048000" cy="609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3200" y="304800"/>
            <a:ext cx="6400800" cy="563563"/>
          </a:xfrm>
        </p:spPr>
        <p:txBody>
          <a:bodyPr/>
          <a:lstStyle/>
          <a:p>
            <a:pPr algn="l" eaLnBrk="1" hangingPunct="1"/>
            <a:r>
              <a:rPr lang="en-US" altLang="zh-CN" sz="3200" smtClean="0"/>
              <a:t>Read 1a and complete the table</a:t>
            </a:r>
          </a:p>
        </p:txBody>
      </p:sp>
      <p:grpSp>
        <p:nvGrpSpPr>
          <p:cNvPr id="17411" name="Group 6"/>
          <p:cNvGrpSpPr/>
          <p:nvPr/>
        </p:nvGrpSpPr>
        <p:grpSpPr bwMode="auto">
          <a:xfrm>
            <a:off x="457200" y="228600"/>
            <a:ext cx="685800" cy="609600"/>
            <a:chOff x="288" y="144"/>
            <a:chExt cx="432" cy="384"/>
          </a:xfrm>
        </p:grpSpPr>
        <p:sp>
          <p:nvSpPr>
            <p:cNvPr id="17441" name="Oval 5"/>
            <p:cNvSpPr>
              <a:spLocks noChangeArrowheads="1"/>
            </p:cNvSpPr>
            <p:nvPr/>
          </p:nvSpPr>
          <p:spPr bwMode="auto">
            <a:xfrm>
              <a:off x="288" y="192"/>
              <a:ext cx="432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42" name="Rectangle 4"/>
            <p:cNvSpPr>
              <a:spLocks noChangeArrowheads="1"/>
            </p:cNvSpPr>
            <p:nvPr/>
          </p:nvSpPr>
          <p:spPr bwMode="auto">
            <a:xfrm>
              <a:off x="288" y="144"/>
              <a:ext cx="4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200">
                  <a:solidFill>
                    <a:schemeClr val="tx2"/>
                  </a:solidFill>
                </a:rPr>
                <a:t>1b</a:t>
              </a:r>
            </a:p>
          </p:txBody>
        </p:sp>
      </p:grpSp>
      <p:graphicFrame>
        <p:nvGraphicFramePr>
          <p:cNvPr id="84163" name="Group 195"/>
          <p:cNvGraphicFramePr>
            <a:graphicFrameLocks noGrp="1"/>
          </p:cNvGraphicFramePr>
          <p:nvPr/>
        </p:nvGraphicFramePr>
        <p:xfrm>
          <a:off x="0" y="1066800"/>
          <a:ext cx="9144000" cy="497681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6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58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Time</a:t>
                      </a:r>
                    </a:p>
                  </a:txBody>
                  <a:tcPr marL="90000" marR="90000" marT="46795" marB="4679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Feeling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Condition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7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 few months ago</a:t>
                      </a:r>
                    </a:p>
                  </a:txBody>
                  <a:tcPr marL="90000" marR="90000" marT="46795" marB="4679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 was ______ and ________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 I was _____here.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 I couldn’t sleep as _____ as usual.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 The roads here were not so  ________.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 The food was not as _______ as ours.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5. The people were not so_______ as you. 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38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Now </a:t>
                      </a:r>
                    </a:p>
                  </a:txBody>
                  <a:tcPr marL="90000" marR="90000" marT="46795" marB="4679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 live as_____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as before.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I’m getting used to the _____ here.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My classmates all ______ me.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</a:pP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My teachers are ________________ to me. </a:t>
                      </a:r>
                    </a:p>
                  </a:txBody>
                  <a:tcPr marL="90000" marR="90000" marT="46795" marB="4679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4067" name="Text Box 99"/>
          <p:cNvSpPr txBox="1">
            <a:spLocks noChangeArrowheads="1"/>
          </p:cNvSpPr>
          <p:nvPr/>
        </p:nvSpPr>
        <p:spPr bwMode="auto">
          <a:xfrm>
            <a:off x="2514600" y="2362200"/>
            <a:ext cx="879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upset</a:t>
            </a:r>
          </a:p>
        </p:txBody>
      </p:sp>
      <p:sp>
        <p:nvSpPr>
          <p:cNvPr id="84068" name="Text Box 100"/>
          <p:cNvSpPr txBox="1">
            <a:spLocks noChangeArrowheads="1"/>
          </p:cNvSpPr>
          <p:nvPr/>
        </p:nvSpPr>
        <p:spPr bwMode="auto">
          <a:xfrm>
            <a:off x="2438400" y="2819400"/>
            <a:ext cx="96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lonely</a:t>
            </a:r>
          </a:p>
        </p:txBody>
      </p:sp>
      <p:sp>
        <p:nvSpPr>
          <p:cNvPr id="84070" name="Text Box 102"/>
          <p:cNvSpPr txBox="1">
            <a:spLocks noChangeArrowheads="1"/>
          </p:cNvSpPr>
          <p:nvPr/>
        </p:nvSpPr>
        <p:spPr bwMode="auto">
          <a:xfrm>
            <a:off x="4648200" y="1752600"/>
            <a:ext cx="709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new</a:t>
            </a:r>
          </a:p>
        </p:txBody>
      </p:sp>
      <p:sp>
        <p:nvSpPr>
          <p:cNvPr id="84071" name="Text Box 103"/>
          <p:cNvSpPr txBox="1">
            <a:spLocks noChangeArrowheads="1"/>
          </p:cNvSpPr>
          <p:nvPr/>
        </p:nvSpPr>
        <p:spPr bwMode="auto">
          <a:xfrm>
            <a:off x="6302375" y="2209800"/>
            <a:ext cx="70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well</a:t>
            </a:r>
          </a:p>
        </p:txBody>
      </p:sp>
      <p:sp>
        <p:nvSpPr>
          <p:cNvPr id="84072" name="Text Box 104"/>
          <p:cNvSpPr txBox="1">
            <a:spLocks noChangeArrowheads="1"/>
          </p:cNvSpPr>
          <p:nvPr/>
        </p:nvSpPr>
        <p:spPr bwMode="auto">
          <a:xfrm>
            <a:off x="7696200" y="2667000"/>
            <a:ext cx="866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clean</a:t>
            </a:r>
          </a:p>
        </p:txBody>
      </p:sp>
      <p:sp>
        <p:nvSpPr>
          <p:cNvPr id="84108" name="Text Box 140"/>
          <p:cNvSpPr txBox="1">
            <a:spLocks noChangeArrowheads="1"/>
          </p:cNvSpPr>
          <p:nvPr/>
        </p:nvSpPr>
        <p:spPr bwMode="auto">
          <a:xfrm>
            <a:off x="6477000" y="3124200"/>
            <a:ext cx="131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delicious</a:t>
            </a:r>
          </a:p>
        </p:txBody>
      </p:sp>
      <p:sp>
        <p:nvSpPr>
          <p:cNvPr id="84109" name="Text Box 141"/>
          <p:cNvSpPr txBox="1">
            <a:spLocks noChangeArrowheads="1"/>
          </p:cNvSpPr>
          <p:nvPr/>
        </p:nvSpPr>
        <p:spPr bwMode="auto">
          <a:xfrm>
            <a:off x="6858000" y="358140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friendly</a:t>
            </a:r>
          </a:p>
        </p:txBody>
      </p:sp>
      <p:sp>
        <p:nvSpPr>
          <p:cNvPr id="84110" name="Text Box 142"/>
          <p:cNvSpPr txBox="1">
            <a:spLocks noChangeArrowheads="1"/>
          </p:cNvSpPr>
          <p:nvPr/>
        </p:nvSpPr>
        <p:spPr bwMode="auto">
          <a:xfrm>
            <a:off x="7086600" y="4114800"/>
            <a:ext cx="588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life</a:t>
            </a:r>
          </a:p>
        </p:txBody>
      </p:sp>
      <p:sp>
        <p:nvSpPr>
          <p:cNvPr id="84159" name="Text Box 191"/>
          <p:cNvSpPr txBox="1">
            <a:spLocks noChangeArrowheads="1"/>
          </p:cNvSpPr>
          <p:nvPr/>
        </p:nvSpPr>
        <p:spPr bwMode="auto">
          <a:xfrm>
            <a:off x="2514600" y="4495800"/>
            <a:ext cx="1166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happily</a:t>
            </a:r>
          </a:p>
        </p:txBody>
      </p:sp>
      <p:sp>
        <p:nvSpPr>
          <p:cNvPr id="84160" name="Text Box 192"/>
          <p:cNvSpPr txBox="1">
            <a:spLocks noChangeArrowheads="1"/>
          </p:cNvSpPr>
          <p:nvPr/>
        </p:nvSpPr>
        <p:spPr bwMode="auto">
          <a:xfrm>
            <a:off x="6477000" y="4572000"/>
            <a:ext cx="1012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accept</a:t>
            </a:r>
          </a:p>
        </p:txBody>
      </p:sp>
      <p:sp>
        <p:nvSpPr>
          <p:cNvPr id="84161" name="Text Box 193"/>
          <p:cNvSpPr txBox="1">
            <a:spLocks noChangeArrowheads="1"/>
          </p:cNvSpPr>
          <p:nvPr/>
        </p:nvSpPr>
        <p:spPr bwMode="auto">
          <a:xfrm>
            <a:off x="6248400" y="5029200"/>
            <a:ext cx="2501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kind/friendly/nice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4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4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4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4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4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4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4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4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67" grpId="0"/>
      <p:bldP spid="84068" grpId="0"/>
      <p:bldP spid="84070" grpId="0"/>
      <p:bldP spid="84071" grpId="0"/>
      <p:bldP spid="84072" grpId="0"/>
      <p:bldP spid="84108" grpId="0"/>
      <p:bldP spid="84109" grpId="0"/>
      <p:bldP spid="84110" grpId="0"/>
      <p:bldP spid="84159" grpId="0"/>
      <p:bldP spid="84160" grpId="0"/>
      <p:bldP spid="841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"/>
          <p:cNvSpPr>
            <a:spLocks noGrp="1"/>
          </p:cNvSpPr>
          <p:nvPr>
            <p:ph type="title" idx="4294967295"/>
          </p:nvPr>
        </p:nvSpPr>
        <p:spPr>
          <a:xfrm>
            <a:off x="1219200" y="450056"/>
            <a:ext cx="7315200" cy="838200"/>
          </a:xfrm>
          <a:noFill/>
        </p:spPr>
        <p:txBody>
          <a:bodyPr/>
          <a:lstStyle/>
          <a:p>
            <a:pPr algn="l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Retell the letter based on the key words and the table in 1b. You may add more information. </a:t>
            </a:r>
          </a:p>
        </p:txBody>
      </p:sp>
      <p:grpSp>
        <p:nvGrpSpPr>
          <p:cNvPr id="18435" name="Group 21"/>
          <p:cNvGrpSpPr/>
          <p:nvPr/>
        </p:nvGrpSpPr>
        <p:grpSpPr bwMode="auto">
          <a:xfrm>
            <a:off x="228600" y="609600"/>
            <a:ext cx="762000" cy="533400"/>
            <a:chOff x="960" y="3072"/>
            <a:chExt cx="480" cy="336"/>
          </a:xfrm>
        </p:grpSpPr>
        <p:sp>
          <p:nvSpPr>
            <p:cNvPr id="18437" name="Oval 22"/>
            <p:cNvSpPr>
              <a:spLocks noChangeArrowheads="1"/>
            </p:cNvSpPr>
            <p:nvPr/>
          </p:nvSpPr>
          <p:spPr bwMode="auto">
            <a:xfrm>
              <a:off x="960" y="3072"/>
              <a:ext cx="480" cy="33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38" name="Rectangle 23"/>
            <p:cNvSpPr>
              <a:spLocks noChangeArrowheads="1"/>
            </p:cNvSpPr>
            <p:nvPr/>
          </p:nvSpPr>
          <p:spPr bwMode="auto">
            <a:xfrm>
              <a:off x="1008" y="3072"/>
              <a:ext cx="3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>
                  <a:latin typeface="Calibri" panose="020F0502020204030204" pitchFamily="34" charset="0"/>
                </a:rPr>
                <a:t>1c</a:t>
              </a:r>
            </a:p>
          </p:txBody>
        </p:sp>
      </p:grpSp>
      <p:sp>
        <p:nvSpPr>
          <p:cNvPr id="18436" name="Text Box 32"/>
          <p:cNvSpPr txBox="1">
            <a:spLocks noChangeArrowheads="1"/>
          </p:cNvSpPr>
          <p:nvPr/>
        </p:nvSpPr>
        <p:spPr bwMode="auto">
          <a:xfrm>
            <a:off x="457200" y="2133600"/>
            <a:ext cx="67056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dirty="0">
                <a:solidFill>
                  <a:srgbClr val="FF0000"/>
                </a:solidFill>
              </a:rPr>
              <a:t>miss, ago, upset and lonely, as  usual, be not used to, roads, food, seemed, friendly, changed, get used to, not afraid, accept, happily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3_课件模板2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课件模板2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课件模板2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727</Words>
  <Application>Microsoft Office PowerPoint</Application>
  <PresentationFormat>全屏显示(4:3)</PresentationFormat>
  <Paragraphs>171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9" baseType="lpstr">
      <vt:lpstr>Angsana New</vt:lpstr>
      <vt:lpstr>DFKai-SB</vt:lpstr>
      <vt:lpstr>楷体</vt:lpstr>
      <vt:lpstr>宋体</vt:lpstr>
      <vt:lpstr>微软雅黑</vt:lpstr>
      <vt:lpstr>Arial</vt:lpstr>
      <vt:lpstr>Arial Narrow</vt:lpstr>
      <vt:lpstr>Calibri</vt:lpstr>
      <vt:lpstr>Times New Roman</vt:lpstr>
      <vt:lpstr>WWW.2PPT.COM
</vt:lpstr>
      <vt:lpstr>PowerPoint 演示文稿</vt:lpstr>
      <vt:lpstr>Singing English songs can improve your listening and pronunciation. </vt:lpstr>
      <vt:lpstr> Retell the story about Li Hong according to Section A &amp; B.   The following words may help you.                              </vt:lpstr>
      <vt:lpstr>PowerPoint 演示文稿</vt:lpstr>
      <vt:lpstr>PowerPoint 演示文稿</vt:lpstr>
      <vt:lpstr>Read the following words and guess what the letter is about. </vt:lpstr>
      <vt:lpstr>Read and understand. </vt:lpstr>
      <vt:lpstr>Read 1a and complete the table</vt:lpstr>
      <vt:lpstr>Retell the letter based on the key words and the table in 1b. You may add more information. </vt:lpstr>
      <vt:lpstr>PowerPoint 演示文稿</vt:lpstr>
      <vt:lpstr>PowerPoint 演示文稿</vt:lpstr>
      <vt:lpstr>Complete the sentences with the words in the box.</vt:lpstr>
      <vt:lpstr>Look at the table and make sentences with as... as ...  or not as/so… as… Then talk with your partner about the people around you.    </vt:lpstr>
      <vt:lpstr>Make a similar table to compare one of your friends with you. Then write a passage. </vt:lpstr>
      <vt:lpstr>Summary ①</vt:lpstr>
      <vt:lpstr>PowerPoint 演示文稿</vt:lpstr>
      <vt:lpstr>Complete the sentences.</vt:lpstr>
      <vt:lpstr>Complete the sentences.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cp:lastPrinted>2113-01-01T00:00:00Z</cp:lastPrinted>
  <dcterms:created xsi:type="dcterms:W3CDTF">2013-07-18T12:49:00Z</dcterms:created>
  <dcterms:modified xsi:type="dcterms:W3CDTF">2023-01-16T23:17:27Z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EA90D1488F7E4B65BD699D2703DE8DB5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