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74" r:id="rId2"/>
    <p:sldId id="476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3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069">
          <p15:clr>
            <a:srgbClr val="A4A3A4"/>
          </p15:clr>
        </p15:guide>
        <p15:guide id="2" pos="27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2069"/>
        <p:guide pos="27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r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Rot="1" noChangeAspect="1"/>
          </p:cNvSpPr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>
                <a:ea typeface="Arial" panose="020B0604020202020204" pitchFamily="34" charset="0"/>
              </a:rPr>
              <a:t>单击此处编辑母版文本样式</a:t>
            </a:r>
          </a:p>
          <a:p>
            <a:pPr lvl="1" indent="0"/>
            <a:r>
              <a:rPr lang="zh-CN" altLang="en-US" dirty="0">
                <a:ea typeface="Arial" panose="020B0604020202020204" pitchFamily="34" charset="0"/>
              </a:rPr>
              <a:t>第二级</a:t>
            </a:r>
          </a:p>
          <a:p>
            <a:pPr lvl="2" indent="0"/>
            <a:r>
              <a:rPr lang="zh-CN" altLang="en-US" dirty="0">
                <a:ea typeface="Arial" panose="020B0604020202020204" pitchFamily="34" charset="0"/>
              </a:rPr>
              <a:t>第三级</a:t>
            </a:r>
          </a:p>
          <a:p>
            <a:pPr lvl="3" indent="0"/>
            <a:r>
              <a:rPr lang="zh-CN" altLang="en-US" dirty="0">
                <a:ea typeface="Arial" panose="020B0604020202020204" pitchFamily="34" charset="0"/>
              </a:rPr>
              <a:t>第四级</a:t>
            </a:r>
          </a:p>
          <a:p>
            <a:pPr lvl="4" indent="0"/>
            <a:r>
              <a:rPr lang="zh-CN" altLang="en-US" dirty="0">
                <a:ea typeface="Arial" panose="020B0604020202020204" pitchFamily="34" charset="0"/>
              </a:rPr>
              <a:t>第五级</a:t>
            </a: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lvl="0" defTabSz="0" fontAlgn="base">
      <a:defRPr sz="1200" kern="1200"/>
    </a:lvl1pPr>
    <a:lvl2pPr marL="0" lvl="1" indent="0" defTabSz="0" fontAlgn="base">
      <a:defRPr sz="1200" kern="1200"/>
    </a:lvl2pPr>
    <a:lvl3pPr marL="0" lvl="2" indent="0" defTabSz="0" fontAlgn="base">
      <a:defRPr sz="1200" kern="1200"/>
    </a:lvl3pPr>
    <a:lvl4pPr marL="0" lvl="3" indent="0" defTabSz="0" fontAlgn="base">
      <a:defRPr sz="1200" kern="1200"/>
    </a:lvl4pPr>
    <a:lvl5pPr marL="0" lvl="4" indent="0" defTabSz="0" fontAlgn="base">
      <a:defRPr sz="1200" kern="1200"/>
    </a:lvl5pPr>
    <a:lvl6pPr marL="2286000" lvl="5" indent="0" defTabSz="0" fontAlgn="base">
      <a:defRPr sz="1200" kern="1200"/>
    </a:lvl6pPr>
    <a:lvl7pPr marL="2743200" lvl="6" indent="0" defTabSz="0" fontAlgn="base">
      <a:defRPr sz="1200" kern="1200"/>
    </a:lvl7pPr>
    <a:lvl8pPr marL="3200400" lvl="7" indent="0" defTabSz="0" fontAlgn="base">
      <a:defRPr sz="1200" kern="1200"/>
    </a:lvl8pPr>
    <a:lvl9pPr marL="3657600" lvl="8" indent="0" defTabSz="0" fontAlgn="base">
      <a:defRPr sz="1200" kern="1200"/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71488" y="2417763"/>
            <a:ext cx="7772400" cy="1047750"/>
          </a:xfr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5138" y="3616325"/>
            <a:ext cx="6400800" cy="989013"/>
          </a:xfrm>
        </p:spPr>
        <p:txBody>
          <a:bodyPr/>
          <a:lstStyle>
            <a:lvl1pPr marL="0" indent="0">
              <a:buClr>
                <a:srgbClr val="339966"/>
              </a:buClr>
              <a:buSzPct val="100000"/>
              <a:buFont typeface="Wingdings" panose="05000000000000000000" pitchFamily="2" charset="2"/>
              <a:buChar char="p"/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39688"/>
            <a:ext cx="2058987" cy="6086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9263" y="39688"/>
            <a:ext cx="6026150" cy="6086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49263" y="993775"/>
            <a:ext cx="4038600" cy="5132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993775"/>
            <a:ext cx="4038600" cy="5132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9688"/>
            <a:ext cx="8229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993775"/>
            <a:ext cx="8229600" cy="513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v"/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14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1400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12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1200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12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12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12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12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600200" y="2103968"/>
            <a:ext cx="5638800" cy="1223433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3200" b="1" kern="1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</a:t>
            </a:r>
          </a:p>
          <a:p>
            <a:pPr algn="ctr">
              <a:lnSpc>
                <a:spcPct val="150000"/>
              </a:lnSpc>
              <a:defRPr/>
            </a:pPr>
            <a:endParaRPr lang="en-US" altLang="zh-CN" sz="3200" b="1" kern="1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3200" b="1" kern="1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</a:t>
            </a:r>
            <a:endParaRPr lang="zh-CN" altLang="en-US" sz="3200" b="1" kern="1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189567"/>
            <a:ext cx="2286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七年级下册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108201"/>
            <a:ext cx="9144000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I Love Learning English!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Phone Friend</a:t>
            </a:r>
            <a:endParaRPr lang="zh-CN" alt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43043" y="1947155"/>
            <a:ext cx="6334145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20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4.I’m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happy to talk with you.</a:t>
            </a:r>
            <a:r>
              <a:rPr lang="en-US" altLang="zh-CN" u="sng" dirty="0">
                <a:solidFill>
                  <a:srgbClr val="CC00CC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</a:t>
            </a:r>
            <a:endParaRPr lang="zh-CN" altLang="en-US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“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be+形容词+to do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”意为“做……是……的”。</a:t>
            </a:r>
          </a:p>
          <a:p>
            <a:pPr marL="0" indent="228600" algn="l">
              <a:lnSpc>
                <a:spcPct val="200000"/>
              </a:lnSpc>
            </a:pPr>
            <a:r>
              <a:rPr lang="zh-CN" altLang="en-US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I</a:t>
            </a:r>
            <a:r>
              <a:rPr lang="zh-CN" altLang="en-US" i="1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’m sad to hear the bad news.</a:t>
            </a:r>
          </a:p>
          <a:p>
            <a:pPr marL="0" indent="228600" algn="l">
              <a:lnSpc>
                <a:spcPct val="20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听到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这个坏消息,我很伤心。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571480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42910" y="1238235"/>
            <a:ext cx="7572428" cy="400052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1472" y="1268760"/>
            <a:ext cx="7888960" cy="424731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dirty="0" smtClean="0">
                <a:solidFill>
                  <a:srgbClr val="CC00CC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5.Sorry,I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can’t follow you. 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follow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用作动词,意为“听懂,明白”。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Do </a:t>
            </a:r>
            <a:r>
              <a:rPr lang="en-US" altLang="zh-CN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 follow me?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你能听懂我的话吗?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1)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follow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的用法很多,除表示“明白”外,还可表示“跟着,听从,遵循,沿着,仿效”等。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Monday </a:t>
            </a:r>
            <a:r>
              <a:rPr lang="en-US" altLang="zh-CN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follows Sunday.</a:t>
            </a:r>
            <a:endParaRPr lang="zh-CN" altLang="en-US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星期一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在星期日之后。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Follow </a:t>
            </a:r>
            <a:r>
              <a:rPr lang="en-US" altLang="zh-CN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 traffic rules.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遵循交通规则。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(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2)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follow sb.to do sth.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意为“跟着某人做某事”。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I </a:t>
            </a:r>
            <a:r>
              <a:rPr lang="en-US" altLang="zh-CN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followed him to go to the station.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我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跟他去了车站。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57224" y="2224306"/>
            <a:ext cx="7358114" cy="258532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6.Could you speak more loudly?  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这里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more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构成比较级,表示</a:t>
            </a: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“更</a:t>
            </a:r>
            <a:endParaRPr lang="en-US" altLang="zh-CN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……”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,修饰多音节和某些双音节单词。由形容词在末尾加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-ly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变过来的副词,一般都用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more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构成比较级。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Walk more quickly, or we will be late.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走快点,否则我们会迟到的。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66673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42910" y="1516704"/>
            <a:ext cx="7572428" cy="400052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73600" y="1655967"/>
            <a:ext cx="6911047" cy="38318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7.How do you practice? 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practice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用作动词,意为“练习”,接名词、代词或</a:t>
            </a:r>
            <a:r>
              <a:rPr lang="zh-CN" altLang="en-US" i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v.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-ing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I’m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going to practice my piano now.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我现在要去练习钢琴了。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The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students practice playing basketball every day.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学生们每天练习打篮球。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practice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还可以用作名词,意为“练习”。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 need more practice.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我们需要更多的练习。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571480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42910" y="1340769"/>
            <a:ext cx="7572428" cy="439248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78761" y="1844824"/>
            <a:ext cx="5500726" cy="258532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8.I practice by myself a lot. 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by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oneself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意思是“单独,靠自己”。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His father lives by himself in the village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他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的父亲独自一个人住在村里。 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 you do the work by yourself?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你能自己做这个工作吗?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76198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42910" y="1333486"/>
            <a:ext cx="7572428" cy="390527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22529"/>
          <p:cNvSpPr>
            <a:spLocks noGrp="1"/>
          </p:cNvSpPr>
          <p:nvPr>
            <p:ph type="title"/>
          </p:nvPr>
        </p:nvSpPr>
        <p:spPr>
          <a:xfrm>
            <a:off x="570258" y="1142992"/>
            <a:ext cx="7859395" cy="1143000"/>
          </a:xfrm>
        </p:spPr>
        <p:txBody>
          <a:bodyPr anchor="ctr"/>
          <a:lstStyle/>
          <a:p>
            <a:pPr algn="l">
              <a:lnSpc>
                <a:spcPct val="150000"/>
              </a:lnSpc>
            </a:pPr>
            <a:r>
              <a:rPr lang="en-US" altLang="zh-CN" sz="1800" b="1" dirty="0">
                <a:solidFill>
                  <a:schemeClr val="tx1"/>
                </a:solidFill>
                <a:latin typeface="EU-DY" pitchFamily="65" charset="-122"/>
                <a:ea typeface="EU-DY" pitchFamily="65" charset="-122"/>
              </a:rPr>
              <a:t>     </a:t>
            </a: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ea typeface="EU-DY" pitchFamily="65" charset="-122"/>
              </a:rPr>
              <a:t>Fill in the blanks with the correct forms of the given words.</a:t>
            </a:r>
          </a:p>
        </p:txBody>
      </p:sp>
      <p:sp>
        <p:nvSpPr>
          <p:cNvPr id="22531" name="文本占位符 22530"/>
          <p:cNvSpPr>
            <a:spLocks noGrp="1"/>
          </p:cNvSpPr>
          <p:nvPr>
            <p:ph idx="1"/>
          </p:nvPr>
        </p:nvSpPr>
        <p:spPr>
          <a:xfrm>
            <a:off x="842994" y="2046310"/>
            <a:ext cx="7300906" cy="3192453"/>
          </a:xfrm>
        </p:spPr>
        <p:txBody>
          <a:bodyPr/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1. This work is too hard. I can’t do it by _________ (me).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2. Jenny comes from Canada. ______(</a:t>
            </a:r>
            <a:r>
              <a:rPr lang="en-US" altLang="zh-CN" sz="1800" dirty="0" smtClean="0">
                <a:latin typeface="Times New Roman" panose="02020603050405020304" pitchFamily="18" charset="0"/>
              </a:rPr>
              <a:t>she)friend</a:t>
            </a:r>
            <a:r>
              <a:rPr lang="en-US" altLang="zh-CN" sz="1800" dirty="0">
                <a:latin typeface="Times New Roman" panose="02020603050405020304" pitchFamily="18" charset="0"/>
              </a:rPr>
              <a:t>, Li Ming, is from china.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3. You can learn this song by __________ (you).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4. Jim is an American boy. But ______ (he) Chinese is very good.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altLang="zh-CN" sz="1800" dirty="0">
                <a:latin typeface="Times New Roman" panose="02020603050405020304" pitchFamily="18" charset="0"/>
              </a:rPr>
              <a:t>5. How do you practice English by_________ (you)?</a:t>
            </a:r>
          </a:p>
        </p:txBody>
      </p:sp>
      <p:sp>
        <p:nvSpPr>
          <p:cNvPr id="22532" name="文本框 22531"/>
          <p:cNvSpPr txBox="1"/>
          <p:nvPr/>
        </p:nvSpPr>
        <p:spPr>
          <a:xfrm>
            <a:off x="4714877" y="1979918"/>
            <a:ext cx="813043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myself</a:t>
            </a:r>
          </a:p>
        </p:txBody>
      </p:sp>
      <p:sp>
        <p:nvSpPr>
          <p:cNvPr id="22533" name="文本框 22532"/>
          <p:cNvSpPr txBox="1"/>
          <p:nvPr/>
        </p:nvSpPr>
        <p:spPr>
          <a:xfrm>
            <a:off x="3697626" y="2607411"/>
            <a:ext cx="588623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Her </a:t>
            </a:r>
            <a:endParaRPr lang="en-US" altLang="zh-CN" i="1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4" name="文本框 22533"/>
          <p:cNvSpPr txBox="1"/>
          <p:nvPr/>
        </p:nvSpPr>
        <p:spPr>
          <a:xfrm>
            <a:off x="3857621" y="3122926"/>
            <a:ext cx="941283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yourself</a:t>
            </a:r>
          </a:p>
        </p:txBody>
      </p:sp>
      <p:sp>
        <p:nvSpPr>
          <p:cNvPr id="22535" name="文本框 22534"/>
          <p:cNvSpPr txBox="1"/>
          <p:nvPr/>
        </p:nvSpPr>
        <p:spPr>
          <a:xfrm>
            <a:off x="3929058" y="3599179"/>
            <a:ext cx="453970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his</a:t>
            </a:r>
            <a:endParaRPr lang="en-US" altLang="zh-CN" i="1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6" name="文本框 22535"/>
          <p:cNvSpPr txBox="1"/>
          <p:nvPr/>
        </p:nvSpPr>
        <p:spPr>
          <a:xfrm>
            <a:off x="4286249" y="4265934"/>
            <a:ext cx="941283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yourself</a:t>
            </a:r>
            <a:endParaRPr lang="en-US" altLang="zh-CN" i="1" dirty="0">
              <a:solidFill>
                <a:srgbClr val="00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642910" y="1238235"/>
            <a:ext cx="7572428" cy="400052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35" grpId="0"/>
      <p:bldP spid="225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2052" y="1844824"/>
            <a:ext cx="6688455" cy="30008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ctr">
              <a:lnSpc>
                <a:spcPct val="150000"/>
              </a:lnSpc>
            </a:pP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Work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 smtClean="0">
                <a:latin typeface="Times New Roman" panose="02020603050405020304" pitchFamily="18" charset="0"/>
                <a:ea typeface="NEU-BZ-S92" charset="0"/>
                <a:cs typeface="NEU-BZ-S92" charset="0"/>
              </a:rPr>
              <a:t>pairs.</a:t>
            </a:r>
            <a:endParaRPr lang="en-US" altLang="zh-CN" b="1" dirty="0" smtClean="0"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228600">
              <a:lnSpc>
                <a:spcPct val="150000"/>
              </a:lnSpc>
            </a:pPr>
            <a:r>
              <a:rPr lang="en-US" altLang="zh-CN" u="none" dirty="0" smtClean="0">
                <a:latin typeface="Times New Roman" panose="02020603050405020304" pitchFamily="18" charset="0"/>
                <a:ea typeface="NEU-BZ-S92" charset="0"/>
                <a:cs typeface="NEU-BZ-S92" charset="0"/>
              </a:rPr>
              <a:t>How</a:t>
            </a:r>
            <a:r>
              <a:rPr lang="en-US" altLang="zh-CN" u="none" dirty="0" smtClean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practice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Make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up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dialogue.</a:t>
            </a:r>
          </a:p>
          <a:p>
            <a:pPr>
              <a:lnSpc>
                <a:spcPct val="150000"/>
              </a:lnSpc>
            </a:pPr>
            <a:r>
              <a:rPr lang="en-US" altLang="zh-CN" i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Example</a:t>
            </a:r>
            <a:r>
              <a:rPr lang="en-US" altLang="zh-CN" i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A:How do you practice your English?</a:t>
            </a:r>
          </a:p>
          <a:p>
            <a:pPr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B:I practice by myself.</a:t>
            </a:r>
          </a:p>
          <a:p>
            <a:pPr>
              <a:lnSpc>
                <a:spcPct val="150000"/>
              </a:lnSpc>
            </a:pPr>
            <a:r>
              <a:rPr lang="en-US" altLang="zh-CN" i="1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A:How do you practice by yourself</a:t>
            </a:r>
            <a:r>
              <a:rPr lang="en-US" altLang="zh-CN" i="1" dirty="0" smtClean="0">
                <a:latin typeface="Times New Roman" panose="02020603050405020304" pitchFamily="18" charset="0"/>
                <a:ea typeface="NEU-BZ-S92" charset="0"/>
                <a:cs typeface="NEU-BZ-S9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i="1" dirty="0" smtClean="0">
                <a:latin typeface="Times New Roman" panose="02020603050405020304" pitchFamily="18" charset="0"/>
                <a:ea typeface="NEU-BZ-S92" charset="0"/>
                <a:cs typeface="NEU-BZ-S92" charset="0"/>
              </a:rPr>
              <a:t>B:…</a:t>
            </a:r>
            <a:endParaRPr lang="zh-CN" altLang="en-US" i="1" dirty="0"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42910" y="1238235"/>
            <a:ext cx="7572428" cy="400052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59206" y="2060848"/>
            <a:ext cx="7084695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.Review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recite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important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points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lesson.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.Try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use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expressions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learned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lesson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give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phone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call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.Preview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next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lesson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928662" y="1523987"/>
            <a:ext cx="7286676" cy="29464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115616" y="1523987"/>
            <a:ext cx="6755634" cy="29464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27516" y="1790000"/>
            <a:ext cx="6643734" cy="22211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掌握单词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:foreign, could, understand, cartoon, Canadian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2667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短语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:speak to, talk with, more loudly, speak English, learn English, by oneself, have a good talk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lvl="0" indent="26670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掌握和运用用英语打电话的句型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0165ae6936278fb1f0[1]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86314" y="1428736"/>
            <a:ext cx="2759730" cy="1835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图片 2" descr="t01aac129c30574c95f[1]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3" y="3905253"/>
            <a:ext cx="2692407" cy="1812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图片 3" descr="t0147c16fdddebdde93[1]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71604" y="1333485"/>
            <a:ext cx="2760240" cy="17815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图片 4" descr="t01ff42a7f0170e4c6d[1]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43043" y="3881792"/>
            <a:ext cx="2594993" cy="1836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0" name="文本框 99"/>
          <p:cNvSpPr txBox="1"/>
          <p:nvPr/>
        </p:nvSpPr>
        <p:spPr>
          <a:xfrm>
            <a:off x="2987424" y="920571"/>
            <a:ext cx="2986085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ways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learn</a:t>
            </a:r>
            <a:r>
              <a:rPr lang="en-US" altLang="zh-CN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148064" y="4941168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8437" name="文本框 1"/>
          <p:cNvSpPr txBox="1"/>
          <p:nvPr/>
        </p:nvSpPr>
        <p:spPr>
          <a:xfrm>
            <a:off x="4000496" y="1142984"/>
            <a:ext cx="1428760" cy="4524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altLang="zh-C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Free talk</a:t>
            </a:r>
          </a:p>
        </p:txBody>
      </p:sp>
      <p:pic>
        <p:nvPicPr>
          <p:cNvPr id="3" name="图片 2" descr="yyyyu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43306" y="4095755"/>
            <a:ext cx="2357454" cy="1461543"/>
          </a:xfrm>
          <a:prstGeom prst="rect">
            <a:avLst/>
          </a:prstGeom>
        </p:spPr>
      </p:pic>
      <p:sp>
        <p:nvSpPr>
          <p:cNvPr id="9218" name="矩形 9217"/>
          <p:cNvSpPr/>
          <p:nvPr/>
        </p:nvSpPr>
        <p:spPr>
          <a:xfrm>
            <a:off x="1571604" y="2000240"/>
            <a:ext cx="6215106" cy="15843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lvl="0" indent="-342900">
              <a:lnSpc>
                <a:spcPct val="110000"/>
              </a:lnSpc>
              <a:spcBef>
                <a:spcPct val="20000"/>
              </a:spcBef>
            </a:pPr>
            <a:r>
              <a:rPr kumimoji="1" lang="en-US" altLang="zh-CN" dirty="0">
                <a:latin typeface="Times New Roman" panose="02020603050405020304" pitchFamily="18" charset="0"/>
                <a:cs typeface="+mn-ea"/>
              </a:rPr>
              <a:t>How often do you make phone calls to </a:t>
            </a:r>
            <a:r>
              <a:rPr kumimoji="1" lang="en-US" altLang="zh-CN" dirty="0" smtClean="0">
                <a:latin typeface="Times New Roman" panose="02020603050405020304" pitchFamily="18" charset="0"/>
                <a:cs typeface="+mn-ea"/>
              </a:rPr>
              <a:t>your friends</a:t>
            </a:r>
            <a:r>
              <a:rPr kumimoji="1" lang="en-US" altLang="zh-CN" dirty="0">
                <a:latin typeface="Times New Roman" panose="02020603050405020304" pitchFamily="18" charset="0"/>
                <a:cs typeface="+mn-ea"/>
              </a:rPr>
              <a:t>?</a:t>
            </a:r>
          </a:p>
          <a:p>
            <a:pPr marL="342900" lvl="0" indent="-342900">
              <a:lnSpc>
                <a:spcPct val="110000"/>
              </a:lnSpc>
              <a:spcBef>
                <a:spcPct val="20000"/>
              </a:spcBef>
            </a:pPr>
            <a:r>
              <a:rPr kumimoji="1" lang="en-US" altLang="zh-CN" dirty="0">
                <a:latin typeface="Times New Roman" panose="02020603050405020304" pitchFamily="18" charset="0"/>
                <a:cs typeface="+mn-ea"/>
                <a:sym typeface="+mn-ea"/>
              </a:rPr>
              <a:t>Is it hard to understand your friends when </a:t>
            </a:r>
            <a:r>
              <a:rPr kumimoji="1" lang="en-US" altLang="zh-CN" dirty="0" smtClean="0">
                <a:latin typeface="Times New Roman" panose="02020603050405020304" pitchFamily="18" charset="0"/>
                <a:cs typeface="+mn-ea"/>
                <a:sym typeface="+mn-ea"/>
              </a:rPr>
              <a:t>they speak </a:t>
            </a:r>
            <a:r>
              <a:rPr kumimoji="1" lang="en-US" altLang="zh-CN" dirty="0">
                <a:latin typeface="Times New Roman" panose="02020603050405020304" pitchFamily="18" charset="0"/>
                <a:cs typeface="+mn-ea"/>
                <a:sym typeface="+mn-ea"/>
              </a:rPr>
              <a:t>English</a:t>
            </a:r>
            <a:r>
              <a:rPr kumimoji="1" lang="en-US" altLang="zh-CN" dirty="0" smtClean="0">
                <a:latin typeface="Times New Roman" panose="02020603050405020304" pitchFamily="18" charset="0"/>
                <a:cs typeface="+mn-ea"/>
                <a:sym typeface="+mn-ea"/>
              </a:rPr>
              <a:t>?</a:t>
            </a:r>
            <a:endParaRPr kumimoji="1" lang="en-US" altLang="zh-CN" dirty="0">
              <a:latin typeface="Times New Roman" panose="02020603050405020304" pitchFamily="18" charset="0"/>
              <a:ea typeface="Arial" panose="020B0604020202020204" pitchFamily="34" charset="0"/>
              <a:cs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233510" y="1809739"/>
            <a:ext cx="6553200" cy="1905013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表格 10243"/>
          <p:cNvGraphicFramePr/>
          <p:nvPr/>
        </p:nvGraphicFramePr>
        <p:xfrm>
          <a:off x="1112553" y="1904990"/>
          <a:ext cx="6339768" cy="2882900"/>
        </p:xfrm>
        <a:graphic>
          <a:graphicData uri="http://schemas.openxmlformats.org/drawingml/2006/table">
            <a:tbl>
              <a:tblPr/>
              <a:tblGrid>
                <a:gridCol w="317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9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866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foreign   </a:t>
                      </a: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外国的</a:t>
                      </a:r>
                    </a:p>
                  </a:txBody>
                  <a:tcPr>
                    <a:lnL w="28575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noFill/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could  </a:t>
                      </a: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能</a:t>
                      </a:r>
                      <a:r>
                        <a:rPr lang="en-US" altLang="zh-CN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可能</a:t>
                      </a:r>
                    </a:p>
                  </a:txBody>
                  <a:tcPr>
                    <a:lnL w="12700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noFill/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noFill/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82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loudly  </a:t>
                      </a: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高声地</a:t>
                      </a:r>
                      <a:r>
                        <a:rPr lang="en-US" altLang="zh-CN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大声地</a:t>
                      </a:r>
                      <a:r>
                        <a:rPr lang="en-US" altLang="zh-CN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吵闹地</a:t>
                      </a:r>
                    </a:p>
                  </a:txBody>
                  <a:tcPr>
                    <a:lnL w="28575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understand </a:t>
                      </a: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懂得；理解    </a:t>
                      </a:r>
                    </a:p>
                  </a:txBody>
                  <a:tcPr>
                    <a:lnL w="12700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noFill/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41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cartoon</a:t>
                      </a:r>
                      <a:r>
                        <a:rPr lang="en-US" altLang="zh-CN" sz="1800" b="0" baseline="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zh-CN" altLang="en-US" sz="1800" b="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动画片</a:t>
                      </a:r>
                      <a:r>
                        <a:rPr lang="en-US" altLang="zh-CN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漫画</a:t>
                      </a:r>
                    </a:p>
                  </a:txBody>
                  <a:tcPr>
                    <a:lnL w="28575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Canadian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加拿大人的</a:t>
                      </a:r>
                      <a:r>
                        <a:rPr lang="en-US" altLang="zh-CN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b="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加拿大人</a:t>
                      </a:r>
                    </a:p>
                  </a:txBody>
                  <a:tcPr>
                    <a:lnL w="12700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noFill/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95" name="文本框 7194"/>
          <p:cNvSpPr txBox="1"/>
          <p:nvPr/>
        </p:nvSpPr>
        <p:spPr>
          <a:xfrm>
            <a:off x="3714744" y="895256"/>
            <a:ext cx="1857388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New words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000100" y="1523987"/>
            <a:ext cx="6772300" cy="352427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33838" y="1286505"/>
            <a:ext cx="7018020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lnSpc>
                <a:spcPct val="200000"/>
              </a:lnSpc>
            </a:pP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Listen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tape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finish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Let’s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 smtClean="0"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en-US" altLang="zh-CN" b="1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endParaRPr lang="en-US" altLang="zh-CN" b="1" u="none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Jenny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calls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Canada.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Ming’s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cousin.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loves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learning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practices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speaking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Ming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86314" y="1809739"/>
            <a:ext cx="31290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4071934" y="2381243"/>
            <a:ext cx="325730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357686" y="2952747"/>
            <a:ext cx="325730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429388" y="3524250"/>
            <a:ext cx="31290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  <a:buClr>
                <a:srgbClr val="000000"/>
              </a:buClr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</a:t>
            </a:r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476758"/>
            <a:ext cx="1500198" cy="2030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圆角矩形 11"/>
          <p:cNvSpPr/>
          <p:nvPr/>
        </p:nvSpPr>
        <p:spPr>
          <a:xfrm>
            <a:off x="642910" y="1238235"/>
            <a:ext cx="7572428" cy="314327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04536" y="1350553"/>
            <a:ext cx="7782240" cy="388593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200000"/>
              </a:lnSpc>
              <a:spcBef>
                <a:spcPts val="0"/>
              </a:spcBef>
            </a:pP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lesson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fill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blanks.The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first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letter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CC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given.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love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learning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English.I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every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day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myself.But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today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foreign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friend.Her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name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Jenny.She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Ming’s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friend.At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first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couldn’t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    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each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other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very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well.Jenny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asked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more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loudly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And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couldn’t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her.But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later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talk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I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have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Canadian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now.I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feel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happy. 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>
              <a:lnSpc>
                <a:spcPct val="200000"/>
              </a:lnSpc>
              <a:spcBef>
                <a:spcPts val="0"/>
              </a:spcBef>
            </a:pPr>
            <a:endParaRPr lang="en-US" altLang="zh-CN" u="none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28927" y="1904989"/>
            <a:ext cx="800219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ractice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7715273" y="1866155"/>
            <a:ext cx="684803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alked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42910" y="3009163"/>
            <a:ext cx="1082348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nderstand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572133" y="2952747"/>
            <a:ext cx="620683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peak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000233" y="3524250"/>
            <a:ext cx="710451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ollow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643438" y="3580667"/>
            <a:ext cx="402674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ad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57158" y="1238235"/>
            <a:ext cx="8143932" cy="400052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85786" y="2235389"/>
            <a:ext cx="764386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    1.So</a:t>
            </a:r>
            <a:r>
              <a:rPr lang="en-US" altLang="zh-CN" b="1" dirty="0" smtClean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Li</a:t>
            </a:r>
            <a:r>
              <a:rPr lang="en-US" altLang="zh-CN" b="1" dirty="0" smtClean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Ming</a:t>
            </a:r>
            <a:r>
              <a:rPr lang="en-US" altLang="zh-CN" b="1" dirty="0" smtClean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calls</a:t>
            </a:r>
            <a:r>
              <a:rPr lang="en-US" altLang="zh-CN" b="1" dirty="0" smtClean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Jenny.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call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sb.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意为“给某人打电话”。 </a:t>
            </a:r>
            <a:endParaRPr lang="zh-CN" altLang="en-US" dirty="0" smtClean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I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often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call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my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grandparents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after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school.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放学后我经常给爷爷奶奶打电话。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关于打电话的表达方式有很多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除此之外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还可用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phone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sb.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telephone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sb.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ring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sb.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ring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sb.up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等。</a:t>
            </a:r>
            <a:endParaRPr lang="zh-CN" altLang="en-US" dirty="0" smtClean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Kate telephoned/phoned/rang (up) /called her brother Jim last night.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凯特昨天晚上给她的哥哥吉姆打了个电话。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286116" y="76198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42910" y="1844824"/>
            <a:ext cx="7715304" cy="409577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67250" y="1863716"/>
            <a:ext cx="6923748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2.This is Jenny speaking.</a:t>
            </a:r>
            <a:r>
              <a:rPr lang="en-US" altLang="zh-CN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 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打电话时,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this 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表示“我”,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that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表示“你”。和某人通话一般用句型</a:t>
            </a: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  <a:endParaRPr lang="en-US" altLang="zh-CN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May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/Can I speak to…?</a:t>
            </a:r>
          </a:p>
          <a:p>
            <a:pPr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Is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that Li Ming speaking? 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是李明吗? 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   3.Are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you free now? 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be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free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意为“空闲的”。同义短语为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have time。</a:t>
            </a:r>
          </a:p>
          <a:p>
            <a:pPr marL="0" indent="228600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Are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 free this weekend?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你这周末有时间吗?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286116" y="76198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42910" y="1333486"/>
            <a:ext cx="7572428" cy="447678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深绿色方格模板 1">
      <a:dk1>
        <a:srgbClr val="000000"/>
      </a:dk1>
      <a:lt1>
        <a:srgbClr val="FFFFFF"/>
      </a:lt1>
      <a:dk2>
        <a:srgbClr val="333333"/>
      </a:dk2>
      <a:lt2>
        <a:srgbClr val="36A048"/>
      </a:lt2>
      <a:accent1>
        <a:srgbClr val="347634"/>
      </a:accent1>
      <a:accent2>
        <a:srgbClr val="004600"/>
      </a:accent2>
      <a:accent3>
        <a:srgbClr val="FFFFFF"/>
      </a:accent3>
      <a:accent4>
        <a:srgbClr val="000000"/>
      </a:accent4>
      <a:accent5>
        <a:srgbClr val="AEBDAE"/>
      </a:accent5>
      <a:accent6>
        <a:srgbClr val="003F00"/>
      </a:accent6>
      <a:hlink>
        <a:srgbClr val="EAEAEA"/>
      </a:hlink>
      <a:folHlink>
        <a:srgbClr val="C0C0C0"/>
      </a:folHlink>
    </a:clrScheme>
    <a:fontScheme name="深绿色方格模板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深绿色方格模板 1">
        <a:dk1>
          <a:srgbClr val="000000"/>
        </a:dk1>
        <a:lt1>
          <a:srgbClr val="FFFFFF"/>
        </a:lt1>
        <a:dk2>
          <a:srgbClr val="333333"/>
        </a:dk2>
        <a:lt2>
          <a:srgbClr val="36A048"/>
        </a:lt2>
        <a:accent1>
          <a:srgbClr val="347634"/>
        </a:accent1>
        <a:accent2>
          <a:srgbClr val="004600"/>
        </a:accent2>
        <a:accent3>
          <a:srgbClr val="FFFFFF"/>
        </a:accent3>
        <a:accent4>
          <a:srgbClr val="000000"/>
        </a:accent4>
        <a:accent5>
          <a:srgbClr val="AEBDAE"/>
        </a:accent5>
        <a:accent6>
          <a:srgbClr val="003F00"/>
        </a:accent6>
        <a:hlink>
          <a:srgbClr val="EAEAEA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深绿色方格模板 2">
        <a:dk1>
          <a:srgbClr val="000000"/>
        </a:dk1>
        <a:lt1>
          <a:srgbClr val="FFFFFF"/>
        </a:lt1>
        <a:dk2>
          <a:srgbClr val="333333"/>
        </a:dk2>
        <a:lt2>
          <a:srgbClr val="3AA0EC"/>
        </a:lt2>
        <a:accent1>
          <a:srgbClr val="167BD6"/>
        </a:accent1>
        <a:accent2>
          <a:srgbClr val="104790"/>
        </a:accent2>
        <a:accent3>
          <a:srgbClr val="FFFFFF"/>
        </a:accent3>
        <a:accent4>
          <a:srgbClr val="000000"/>
        </a:accent4>
        <a:accent5>
          <a:srgbClr val="ABBFE8"/>
        </a:accent5>
        <a:accent6>
          <a:srgbClr val="0D3F82"/>
        </a:accent6>
        <a:hlink>
          <a:srgbClr val="EAEAEA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深绿色方格模板 3">
        <a:dk1>
          <a:srgbClr val="000000"/>
        </a:dk1>
        <a:lt1>
          <a:srgbClr val="FFFFFF"/>
        </a:lt1>
        <a:dk2>
          <a:srgbClr val="333333"/>
        </a:dk2>
        <a:lt2>
          <a:srgbClr val="B3B367"/>
        </a:lt2>
        <a:accent1>
          <a:srgbClr val="928546"/>
        </a:accent1>
        <a:accent2>
          <a:srgbClr val="615F0D"/>
        </a:accent2>
        <a:accent3>
          <a:srgbClr val="FFFFFF"/>
        </a:accent3>
        <a:accent4>
          <a:srgbClr val="000000"/>
        </a:accent4>
        <a:accent5>
          <a:srgbClr val="C7C2B0"/>
        </a:accent5>
        <a:accent6>
          <a:srgbClr val="57550B"/>
        </a:accent6>
        <a:hlink>
          <a:srgbClr val="EAEAEA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深绿色方格模板 4">
        <a:dk1>
          <a:srgbClr val="000000"/>
        </a:dk1>
        <a:lt1>
          <a:srgbClr val="FFFFFF"/>
        </a:lt1>
        <a:dk2>
          <a:srgbClr val="4D4D4D"/>
        </a:dk2>
        <a:lt2>
          <a:srgbClr val="5C81F6"/>
        </a:lt2>
        <a:accent1>
          <a:srgbClr val="0B52E1"/>
        </a:accent1>
        <a:accent2>
          <a:srgbClr val="0A37A6"/>
        </a:accent2>
        <a:accent3>
          <a:srgbClr val="FFFFFF"/>
        </a:accent3>
        <a:accent4>
          <a:srgbClr val="000000"/>
        </a:accent4>
        <a:accent5>
          <a:srgbClr val="AAB3EE"/>
        </a:accent5>
        <a:accent6>
          <a:srgbClr val="083196"/>
        </a:accent6>
        <a:hlink>
          <a:srgbClr val="EAEAEA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主题47</Template>
  <TotalTime>0</TotalTime>
  <Words>1038</Words>
  <Application>Microsoft Office PowerPoint</Application>
  <PresentationFormat>全屏显示(4:3)</PresentationFormat>
  <Paragraphs>141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Aharoni</vt:lpstr>
      <vt:lpstr>EU-DY</vt:lpstr>
      <vt:lpstr>NEU-BZ-S92</vt:lpstr>
      <vt:lpstr>NEU-HZ-S92</vt:lpstr>
      <vt:lpstr>方正黑体_GBK</vt:lpstr>
      <vt:lpstr>方正书宋_GBK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Fill in the blanks with the correct forms of the given words.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2023-01-16T23:17:33Z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CB52B224802A46DA96C2F69CCD4B5A09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