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B0903"/>
    <a:srgbClr val="09532A"/>
    <a:srgbClr val="FFCC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0366E7D-5F84-428D-92D2-C347EA9CA80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C199BF-37B1-4C8C-B434-3E5156A474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9C00B25-42FA-40D1-9386-A9A825CFCEDF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61635-C21D-4E7D-B00E-56134EA814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2459-16BC-4127-8AC0-306738A624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0115-E26B-4259-A1F0-39F0366AFB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9894-2D0B-48DE-85D8-E21E165B2D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DC2D-E852-4890-A46B-DC50F839CC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9646-F6A7-4C47-9A51-405E372EB6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AC27B-CC92-44E9-A1DC-996AEF7961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219C-DF37-4C61-91D8-352920D641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D5D1-38FA-4A4C-B44E-5B227BF4CF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1544-3654-4404-84B0-A94BD88299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8CAA-DE69-4B60-A8D3-151F066F4D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1274C421-D0F9-41A4-9C9C-1B5CA155889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15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标题 8"/>
          <p:cNvSpPr/>
          <p:nvPr/>
        </p:nvSpPr>
        <p:spPr bwMode="auto">
          <a:xfrm>
            <a:off x="1187450" y="1487488"/>
            <a:ext cx="6551613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9600" b="1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快乐足球</a:t>
            </a:r>
            <a:r>
              <a:rPr lang="zh-CN" alt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/>
            </a:r>
            <a:br>
              <a:rPr lang="zh-CN" alt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</a:br>
            <a:r>
              <a:rPr lang="en-US" altLang="zh-CN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--</a:t>
            </a:r>
            <a:r>
              <a:rPr lang="zh-C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比例尺</a:t>
            </a:r>
          </a:p>
        </p:txBody>
      </p:sp>
      <p:sp>
        <p:nvSpPr>
          <p:cNvPr id="8" name="矩形 7"/>
          <p:cNvSpPr/>
          <p:nvPr/>
        </p:nvSpPr>
        <p:spPr>
          <a:xfrm>
            <a:off x="2557126" y="548957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4" descr="1352a16010gf-14v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5" name="组合 21"/>
          <p:cNvGrpSpPr/>
          <p:nvPr/>
        </p:nvGrpSpPr>
        <p:grpSpPr bwMode="auto">
          <a:xfrm>
            <a:off x="684213" y="404813"/>
            <a:ext cx="4464050" cy="792162"/>
            <a:chOff x="2714612" y="4786322"/>
            <a:chExt cx="4572032" cy="510544"/>
          </a:xfrm>
        </p:grpSpPr>
        <p:sp>
          <p:nvSpPr>
            <p:cNvPr id="4" name="矩形 3"/>
            <p:cNvSpPr/>
            <p:nvPr/>
          </p:nvSpPr>
          <p:spPr>
            <a:xfrm>
              <a:off x="3000770" y="4795530"/>
              <a:ext cx="4285874" cy="50133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4786322"/>
              <a:ext cx="500777" cy="49929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00000"/>
                  </a:solidFill>
                  <a:cs typeface="Arial" panose="020B0604020202020204" pitchFamily="34" charset="0"/>
                </a:rPr>
                <a:t>4</a:t>
              </a:r>
            </a:p>
          </p:txBody>
        </p:sp>
      </p:grpSp>
      <p:pic>
        <p:nvPicPr>
          <p:cNvPr id="23556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88913"/>
            <a:ext cx="5000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7" name="组合 18"/>
          <p:cNvGrpSpPr/>
          <p:nvPr/>
        </p:nvGrpSpPr>
        <p:grpSpPr bwMode="auto">
          <a:xfrm>
            <a:off x="1042988" y="1773238"/>
            <a:ext cx="6269037" cy="515937"/>
            <a:chOff x="2714612" y="2071678"/>
            <a:chExt cx="6268732" cy="515640"/>
          </a:xfrm>
        </p:grpSpPr>
        <p:sp>
          <p:nvSpPr>
            <p:cNvPr id="8" name="矩形 7"/>
            <p:cNvSpPr/>
            <p:nvPr/>
          </p:nvSpPr>
          <p:spPr>
            <a:xfrm>
              <a:off x="3000348" y="2087544"/>
              <a:ext cx="5982996" cy="49977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2714612" y="2071678"/>
              <a:ext cx="500038" cy="4997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9532A"/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3558" name="组合 19"/>
          <p:cNvGrpSpPr/>
          <p:nvPr/>
        </p:nvGrpSpPr>
        <p:grpSpPr bwMode="auto">
          <a:xfrm>
            <a:off x="1042988" y="2565400"/>
            <a:ext cx="6269037" cy="514350"/>
            <a:chOff x="2714612" y="2976559"/>
            <a:chExt cx="6268732" cy="513942"/>
          </a:xfrm>
        </p:grpSpPr>
        <p:sp>
          <p:nvSpPr>
            <p:cNvPr id="11" name="矩形 10"/>
            <p:cNvSpPr/>
            <p:nvPr/>
          </p:nvSpPr>
          <p:spPr>
            <a:xfrm>
              <a:off x="3000348" y="2990836"/>
              <a:ext cx="5982996" cy="4996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2976559"/>
              <a:ext cx="500038" cy="499666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9532A"/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3559" name="组合 20"/>
          <p:cNvGrpSpPr/>
          <p:nvPr/>
        </p:nvGrpSpPr>
        <p:grpSpPr bwMode="auto">
          <a:xfrm>
            <a:off x="1042988" y="3429000"/>
            <a:ext cx="6697662" cy="884238"/>
            <a:chOff x="2714612" y="3881440"/>
            <a:chExt cx="6268732" cy="512244"/>
          </a:xfrm>
        </p:grpSpPr>
        <p:sp>
          <p:nvSpPr>
            <p:cNvPr id="14" name="矩形 13"/>
            <p:cNvSpPr/>
            <p:nvPr/>
          </p:nvSpPr>
          <p:spPr>
            <a:xfrm>
              <a:off x="2999892" y="3892476"/>
              <a:ext cx="5983452" cy="50120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2714612" y="3881440"/>
              <a:ext cx="500725" cy="4993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9532A"/>
                  </a:solidFill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3560" name="组合 21"/>
          <p:cNvGrpSpPr/>
          <p:nvPr/>
        </p:nvGrpSpPr>
        <p:grpSpPr bwMode="auto">
          <a:xfrm>
            <a:off x="1042988" y="4652963"/>
            <a:ext cx="6408737" cy="842962"/>
            <a:chOff x="2714612" y="4786322"/>
            <a:chExt cx="6268732" cy="510544"/>
          </a:xfrm>
        </p:grpSpPr>
        <p:sp>
          <p:nvSpPr>
            <p:cNvPr id="17" name="矩形 16"/>
            <p:cNvSpPr/>
            <p:nvPr/>
          </p:nvSpPr>
          <p:spPr>
            <a:xfrm>
              <a:off x="3000331" y="4795937"/>
              <a:ext cx="5983013" cy="5009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2714612" y="4786322"/>
              <a:ext cx="500008" cy="4990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9532A"/>
                  </a:solidFill>
                  <a:cs typeface="Arial" panose="020B0604020202020204" pitchFamily="34" charset="0"/>
                </a:rPr>
                <a:t>4</a:t>
              </a:r>
            </a:p>
          </p:txBody>
        </p:sp>
      </p:grpSp>
      <p:pic>
        <p:nvPicPr>
          <p:cNvPr id="23561" name="Picture 3" descr="D:\花纹\儿童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484313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3" descr="D:\花纹\儿童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420938"/>
            <a:ext cx="571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3" descr="D:\花纹\儿童1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284538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508500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5" name="TextBox 22"/>
          <p:cNvSpPr txBox="1">
            <a:spLocks noChangeArrowheads="1"/>
          </p:cNvSpPr>
          <p:nvPr/>
        </p:nvSpPr>
        <p:spPr bwMode="auto">
          <a:xfrm>
            <a:off x="1547813" y="476250"/>
            <a:ext cx="3109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9532A"/>
                </a:solidFill>
              </a:rPr>
              <a:t> </a:t>
            </a:r>
            <a:r>
              <a:rPr lang="zh-CN" altLang="en-US" sz="3200" b="1"/>
              <a:t>火眼金睛辩对错</a:t>
            </a:r>
          </a:p>
        </p:txBody>
      </p:sp>
      <p:sp>
        <p:nvSpPr>
          <p:cNvPr id="23566" name="TextBox 23"/>
          <p:cNvSpPr txBox="1">
            <a:spLocks noChangeArrowheads="1"/>
          </p:cNvSpPr>
          <p:nvPr/>
        </p:nvSpPr>
        <p:spPr bwMode="auto">
          <a:xfrm>
            <a:off x="1763713" y="1844675"/>
            <a:ext cx="263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accent2"/>
                </a:solidFill>
              </a:rPr>
              <a:t>比例尺是把尺子。</a:t>
            </a:r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1763713" y="2636838"/>
            <a:ext cx="248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比例尺都比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小。</a:t>
            </a:r>
          </a:p>
        </p:txBody>
      </p:sp>
      <p:sp>
        <p:nvSpPr>
          <p:cNvPr id="23568" name="TextBox 25"/>
          <p:cNvSpPr txBox="1">
            <a:spLocks noChangeArrowheads="1"/>
          </p:cNvSpPr>
          <p:nvPr/>
        </p:nvSpPr>
        <p:spPr bwMode="auto">
          <a:xfrm>
            <a:off x="3059113" y="3860800"/>
            <a:ext cx="4016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用数值比例尺表示是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60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。</a:t>
            </a:r>
          </a:p>
        </p:txBody>
      </p:sp>
      <p:cxnSp>
        <p:nvCxnSpPr>
          <p:cNvPr id="23569" name="直接连接符 37"/>
          <p:cNvCxnSpPr>
            <a:cxnSpLocks noChangeShapeType="1"/>
          </p:cNvCxnSpPr>
          <p:nvPr/>
        </p:nvCxnSpPr>
        <p:spPr bwMode="auto">
          <a:xfrm rot="5400000">
            <a:off x="1911350" y="4073526"/>
            <a:ext cx="142875" cy="6350"/>
          </a:xfrm>
          <a:prstGeom prst="line">
            <a:avLst/>
          </a:prstGeom>
          <a:noFill/>
          <a:ln w="38100" algn="ctr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直接连接符 38"/>
          <p:cNvCxnSpPr>
            <a:cxnSpLocks noChangeShapeType="1"/>
          </p:cNvCxnSpPr>
          <p:nvPr/>
        </p:nvCxnSpPr>
        <p:spPr bwMode="auto">
          <a:xfrm rot="5400000">
            <a:off x="2339975" y="4076701"/>
            <a:ext cx="142875" cy="0"/>
          </a:xfrm>
          <a:prstGeom prst="line">
            <a:avLst/>
          </a:prstGeom>
          <a:noFill/>
          <a:ln w="38100" algn="ctr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直接连接符 39"/>
          <p:cNvCxnSpPr>
            <a:cxnSpLocks noChangeShapeType="1"/>
          </p:cNvCxnSpPr>
          <p:nvPr/>
        </p:nvCxnSpPr>
        <p:spPr bwMode="auto">
          <a:xfrm rot="5400000">
            <a:off x="2770982" y="4077494"/>
            <a:ext cx="144462" cy="0"/>
          </a:xfrm>
          <a:prstGeom prst="line">
            <a:avLst/>
          </a:prstGeom>
          <a:noFill/>
          <a:ln w="38100" algn="ctr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2" name="直接连接符 40"/>
          <p:cNvCxnSpPr>
            <a:cxnSpLocks noChangeShapeType="1"/>
          </p:cNvCxnSpPr>
          <p:nvPr/>
        </p:nvCxnSpPr>
        <p:spPr bwMode="auto">
          <a:xfrm>
            <a:off x="1979613" y="4149725"/>
            <a:ext cx="863600" cy="0"/>
          </a:xfrm>
          <a:prstGeom prst="line">
            <a:avLst/>
          </a:prstGeom>
          <a:noFill/>
          <a:ln w="38100" algn="ctr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3" name="矩形 41"/>
          <p:cNvSpPr>
            <a:spLocks noChangeArrowheads="1"/>
          </p:cNvSpPr>
          <p:nvPr/>
        </p:nvSpPr>
        <p:spPr bwMode="auto">
          <a:xfrm>
            <a:off x="2195513" y="36449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chemeClr val="accent2"/>
                </a:solidFill>
                <a:latin typeface="宋体" panose="02010600030101010101" pitchFamily="2" charset="-122"/>
              </a:rPr>
              <a:t>60</a:t>
            </a:r>
          </a:p>
        </p:txBody>
      </p:sp>
      <p:sp>
        <p:nvSpPr>
          <p:cNvPr id="23574" name="矩形 42"/>
          <p:cNvSpPr>
            <a:spLocks noChangeArrowheads="1"/>
          </p:cNvSpPr>
          <p:nvPr/>
        </p:nvSpPr>
        <p:spPr bwMode="auto">
          <a:xfrm>
            <a:off x="1835150" y="36449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chemeClr val="accent2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23575" name="矩形 43"/>
          <p:cNvSpPr>
            <a:spLocks noChangeArrowheads="1"/>
          </p:cNvSpPr>
          <p:nvPr/>
        </p:nvSpPr>
        <p:spPr bwMode="auto">
          <a:xfrm>
            <a:off x="2555875" y="3644900"/>
            <a:ext cx="62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solidFill>
                  <a:schemeClr val="accent2"/>
                </a:solidFill>
                <a:latin typeface="宋体" panose="02010600030101010101" pitchFamily="2" charset="-122"/>
              </a:rPr>
              <a:t>120</a:t>
            </a:r>
            <a:r>
              <a:rPr lang="zh-CN" altLang="en-US" sz="1400" b="1">
                <a:solidFill>
                  <a:schemeClr val="accent2"/>
                </a:solidFill>
                <a:latin typeface="宋体" panose="02010600030101010101" pitchFamily="2" charset="-122"/>
              </a:rPr>
              <a:t>米</a:t>
            </a:r>
          </a:p>
        </p:txBody>
      </p:sp>
      <p:sp>
        <p:nvSpPr>
          <p:cNvPr id="23576" name="TextBox 44"/>
          <p:cNvSpPr txBox="1">
            <a:spLocks noChangeArrowheads="1"/>
          </p:cNvSpPr>
          <p:nvPr/>
        </p:nvSpPr>
        <p:spPr bwMode="auto">
          <a:xfrm>
            <a:off x="1619250" y="4724400"/>
            <a:ext cx="59769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一幅图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用图上的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厘米表示实际的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厘米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这幅图的比例尺是</a:t>
            </a:r>
            <a:r>
              <a:rPr lang="en-US" altLang="zh-CN" sz="2400" b="1">
                <a:solidFill>
                  <a:schemeClr val="accent2"/>
                </a:solidFill>
                <a:latin typeface="宋体" panose="02010600030101010101" pitchFamily="2" charset="-122"/>
              </a:rPr>
              <a:t>1:1 </a:t>
            </a:r>
            <a:r>
              <a:rPr lang="zh-CN" altLang="en-US" sz="2400" b="1">
                <a:solidFill>
                  <a:schemeClr val="accent2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23577" name="TextBox 45"/>
          <p:cNvSpPr txBox="1">
            <a:spLocks noChangeArrowheads="1"/>
          </p:cNvSpPr>
          <p:nvPr/>
        </p:nvSpPr>
        <p:spPr bwMode="auto">
          <a:xfrm>
            <a:off x="6588125" y="1916113"/>
            <a:ext cx="78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</a:rPr>
              <a:t>(       )</a:t>
            </a:r>
          </a:p>
        </p:txBody>
      </p:sp>
      <p:sp>
        <p:nvSpPr>
          <p:cNvPr id="23578" name="TextBox 46"/>
          <p:cNvSpPr txBox="1">
            <a:spLocks noChangeArrowheads="1"/>
          </p:cNvSpPr>
          <p:nvPr/>
        </p:nvSpPr>
        <p:spPr bwMode="auto">
          <a:xfrm>
            <a:off x="6588125" y="270827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</a:rPr>
              <a:t>(       )</a:t>
            </a:r>
          </a:p>
        </p:txBody>
      </p:sp>
      <p:sp>
        <p:nvSpPr>
          <p:cNvPr id="23579" name="TextBox 47"/>
          <p:cNvSpPr txBox="1">
            <a:spLocks noChangeArrowheads="1"/>
          </p:cNvSpPr>
          <p:nvPr/>
        </p:nvSpPr>
        <p:spPr bwMode="auto">
          <a:xfrm>
            <a:off x="7019925" y="3933825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</a:rPr>
              <a:t>(       )</a:t>
            </a:r>
          </a:p>
        </p:txBody>
      </p:sp>
      <p:sp>
        <p:nvSpPr>
          <p:cNvPr id="23580" name="TextBox 48"/>
          <p:cNvSpPr txBox="1">
            <a:spLocks noChangeArrowheads="1"/>
          </p:cNvSpPr>
          <p:nvPr/>
        </p:nvSpPr>
        <p:spPr bwMode="auto">
          <a:xfrm>
            <a:off x="6659563" y="5157788"/>
            <a:ext cx="78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9532A"/>
                </a:solidFill>
              </a:rPr>
              <a:t>(       )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6732588" y="5013325"/>
            <a:ext cx="504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6659563" y="1844675"/>
            <a:ext cx="592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</a:rPr>
              <a:t>×</a:t>
            </a: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659563" y="2565400"/>
            <a:ext cx="592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</a:rPr>
              <a:t>×</a:t>
            </a:r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7092950" y="3789363"/>
            <a:ext cx="592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 descr="2012011411275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图片 2" descr="自主练习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57338"/>
            <a:ext cx="871378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0" name="组合 18"/>
          <p:cNvGrpSpPr/>
          <p:nvPr/>
        </p:nvGrpSpPr>
        <p:grpSpPr bwMode="auto">
          <a:xfrm>
            <a:off x="684213" y="549275"/>
            <a:ext cx="5040312" cy="719138"/>
            <a:chOff x="2714612" y="2071678"/>
            <a:chExt cx="4572032" cy="515640"/>
          </a:xfrm>
        </p:grpSpPr>
        <p:sp>
          <p:nvSpPr>
            <p:cNvPr id="7" name="矩形 6"/>
            <p:cNvSpPr/>
            <p:nvPr/>
          </p:nvSpPr>
          <p:spPr>
            <a:xfrm>
              <a:off x="2999734" y="2087614"/>
              <a:ext cx="4286910" cy="4997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714612" y="2071678"/>
              <a:ext cx="499683" cy="49970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00000"/>
                  </a:solidFill>
                  <a:cs typeface="Arial" panose="020B0604020202020204" pitchFamily="34" charset="0"/>
                </a:rPr>
                <a:t>5</a:t>
              </a:r>
            </a:p>
          </p:txBody>
        </p:sp>
      </p:grpSp>
      <p:pic>
        <p:nvPicPr>
          <p:cNvPr id="24581" name="Picture 3" descr="D:\花纹\儿童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33375"/>
            <a:ext cx="5000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9"/>
          <p:cNvSpPr txBox="1">
            <a:spLocks noChangeArrowheads="1"/>
          </p:cNvSpPr>
          <p:nvPr/>
        </p:nvSpPr>
        <p:spPr bwMode="auto">
          <a:xfrm>
            <a:off x="1835150" y="692150"/>
            <a:ext cx="304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量一量，算一算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7524750" y="0"/>
            <a:ext cx="1619250" cy="579438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200911171110263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4" descr="信息窗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052513"/>
            <a:ext cx="7961313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标题 1"/>
          <p:cNvSpPr/>
          <p:nvPr/>
        </p:nvSpPr>
        <p:spPr bwMode="auto">
          <a:xfrm>
            <a:off x="428625" y="214313"/>
            <a:ext cx="621506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4400" b="1">
                <a:solidFill>
                  <a:schemeClr val="tx2"/>
                </a:solidFill>
                <a:ea typeface="楷体" panose="02010609060101010101" pitchFamily="49" charset="-122"/>
              </a:rPr>
              <a:t>比例尺的意义</a:t>
            </a:r>
          </a:p>
        </p:txBody>
      </p:sp>
      <p:sp>
        <p:nvSpPr>
          <p:cNvPr id="15365" name="AutoShape 9" descr="2009111711102634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20090423175233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>
            <a:spLocks noChangeArrowheads="1"/>
          </p:cNvSpPr>
          <p:nvPr/>
        </p:nvSpPr>
        <p:spPr bwMode="auto">
          <a:xfrm>
            <a:off x="6156325" y="4724400"/>
            <a:ext cx="2987675" cy="2133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25400" algn="ctr">
            <a:solidFill>
              <a:srgbClr val="09532A"/>
            </a:solidFill>
            <a:round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788" y="4921250"/>
            <a:ext cx="25209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宋体" panose="02010600030101010101" pitchFamily="2" charset="-122"/>
              </a:rPr>
              <a:t>足球场地： </a:t>
            </a:r>
          </a:p>
          <a:p>
            <a:pPr eaLnBrk="1" hangingPunct="1"/>
            <a:r>
              <a:rPr lang="zh-CN" altLang="en-US" sz="3600" b="1">
                <a:latin typeface="宋体" panose="02010600030101010101" pitchFamily="2" charset="-122"/>
              </a:rPr>
              <a:t>    长</a:t>
            </a:r>
            <a:r>
              <a:rPr lang="en-US" altLang="zh-CN" sz="3600" b="1">
                <a:latin typeface="宋体" panose="02010600030101010101" pitchFamily="2" charset="-122"/>
              </a:rPr>
              <a:t>95</a:t>
            </a:r>
            <a:r>
              <a:rPr lang="zh-CN" altLang="en-US" sz="3600" b="1">
                <a:latin typeface="宋体" panose="02010600030101010101" pitchFamily="2" charset="-122"/>
              </a:rPr>
              <a:t>米</a:t>
            </a:r>
          </a:p>
          <a:p>
            <a:pPr eaLnBrk="1" hangingPunct="1"/>
            <a:r>
              <a:rPr lang="zh-CN" altLang="en-US" sz="3600" b="1">
                <a:latin typeface="宋体" panose="02010600030101010101" pitchFamily="2" charset="-122"/>
              </a:rPr>
              <a:t>    宽</a:t>
            </a:r>
            <a:r>
              <a:rPr lang="en-US" altLang="zh-CN" sz="3600" b="1">
                <a:latin typeface="宋体" panose="02010600030101010101" pitchFamily="2" charset="-122"/>
              </a:rPr>
              <a:t>60</a:t>
            </a:r>
            <a:r>
              <a:rPr lang="zh-CN" altLang="en-US" sz="3600" b="1">
                <a:latin typeface="宋体" panose="02010600030101010101" pitchFamily="2" charset="-122"/>
              </a:rPr>
              <a:t>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 descr="200912301453498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692275" y="1628775"/>
            <a:ext cx="4175125" cy="2592388"/>
          </a:xfrm>
          <a:prstGeom prst="rect">
            <a:avLst/>
          </a:prstGeom>
          <a:solidFill>
            <a:srgbClr val="92D050"/>
          </a:solidFill>
          <a:ln w="38100"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7412" name="直接连接符 4"/>
          <p:cNvCxnSpPr>
            <a:cxnSpLocks noChangeShapeType="1"/>
            <a:stCxn id="3" idx="0"/>
            <a:endCxn id="3" idx="2"/>
          </p:cNvCxnSpPr>
          <p:nvPr/>
        </p:nvCxnSpPr>
        <p:spPr bwMode="auto">
          <a:xfrm>
            <a:off x="3779838" y="1609725"/>
            <a:ext cx="0" cy="2630488"/>
          </a:xfrm>
          <a:prstGeom prst="line">
            <a:avLst/>
          </a:prstGeom>
          <a:noFill/>
          <a:ln w="38100" algn="ctr">
            <a:solidFill>
              <a:srgbClr val="09532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7288" y="2276475"/>
            <a:ext cx="461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</a:rPr>
              <a:t>6</a:t>
            </a:r>
            <a:r>
              <a:rPr lang="zh-CN" altLang="en-US" b="1">
                <a:solidFill>
                  <a:srgbClr val="09532A"/>
                </a:solidFill>
              </a:rPr>
              <a:t>厘米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42926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</a:rPr>
              <a:t>9.5</a:t>
            </a:r>
            <a:r>
              <a:rPr lang="zh-CN" altLang="en-US" b="1">
                <a:solidFill>
                  <a:srgbClr val="09532A"/>
                </a:solidFill>
              </a:rPr>
              <a:t>厘米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29250" y="4500563"/>
            <a:ext cx="16843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9532A"/>
                </a:solidFill>
              </a:rPr>
              <a:t>9.5:9500 </a:t>
            </a:r>
          </a:p>
          <a:p>
            <a:pPr eaLnBrk="1" hangingPunct="1"/>
            <a:r>
              <a:rPr lang="en-US" altLang="zh-CN" sz="2800">
                <a:solidFill>
                  <a:srgbClr val="09532A"/>
                </a:solidFill>
              </a:rPr>
              <a:t> 6:6000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29250" y="4500563"/>
            <a:ext cx="28971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09532A"/>
                </a:solidFill>
              </a:rPr>
              <a:t>9.5:9500=</a:t>
            </a:r>
            <a:r>
              <a:rPr lang="en-US" altLang="zh-CN" sz="2800">
                <a:solidFill>
                  <a:srgbClr val="C00000"/>
                </a:solidFill>
              </a:rPr>
              <a:t>1:1000</a:t>
            </a:r>
          </a:p>
          <a:p>
            <a:pPr eaLnBrk="1" hangingPunct="1"/>
            <a:r>
              <a:rPr lang="en-US" altLang="zh-CN" sz="2800">
                <a:solidFill>
                  <a:srgbClr val="09532A"/>
                </a:solidFill>
              </a:rPr>
              <a:t> 6:6000=</a:t>
            </a:r>
            <a:r>
              <a:rPr lang="en-US" altLang="zh-CN" sz="2800">
                <a:solidFill>
                  <a:srgbClr val="C00000"/>
                </a:solidFill>
              </a:rPr>
              <a:t>1:1000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59113" y="4941888"/>
            <a:ext cx="2089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</a:rPr>
              <a:t>9.5</a:t>
            </a:r>
            <a:r>
              <a:rPr lang="zh-CN" altLang="en-US" b="1">
                <a:solidFill>
                  <a:srgbClr val="09532A"/>
                </a:solidFill>
              </a:rPr>
              <a:t>米</a:t>
            </a:r>
            <a:r>
              <a:rPr lang="en-US" altLang="zh-CN" b="1">
                <a:solidFill>
                  <a:srgbClr val="09532A"/>
                </a:solidFill>
              </a:rPr>
              <a:t>=9500</a:t>
            </a:r>
            <a:r>
              <a:rPr lang="zh-CN" altLang="en-US" b="1">
                <a:solidFill>
                  <a:srgbClr val="09532A"/>
                </a:solidFill>
              </a:rPr>
              <a:t>厘米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59113" y="537368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</a:rPr>
              <a:t>60</a:t>
            </a:r>
            <a:r>
              <a:rPr lang="zh-CN" altLang="en-US" b="1">
                <a:solidFill>
                  <a:srgbClr val="09532A"/>
                </a:solidFill>
              </a:rPr>
              <a:t>米</a:t>
            </a:r>
            <a:r>
              <a:rPr lang="en-US" altLang="zh-CN" b="1">
                <a:solidFill>
                  <a:srgbClr val="09532A"/>
                </a:solidFill>
              </a:rPr>
              <a:t>=6000</a:t>
            </a:r>
            <a:r>
              <a:rPr lang="zh-CN" altLang="en-US" b="1">
                <a:solidFill>
                  <a:srgbClr val="09532A"/>
                </a:solidFill>
              </a:rPr>
              <a:t>厘米</a:t>
            </a:r>
          </a:p>
        </p:txBody>
      </p:sp>
      <p:pic>
        <p:nvPicPr>
          <p:cNvPr id="17419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1214438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圆角矩形 18"/>
          <p:cNvSpPr/>
          <p:nvPr/>
        </p:nvSpPr>
        <p:spPr>
          <a:xfrm>
            <a:off x="6715125" y="1571625"/>
            <a:ext cx="1714500" cy="2214563"/>
          </a:xfrm>
          <a:prstGeom prst="roundRect">
            <a:avLst/>
          </a:prstGeom>
          <a:solidFill>
            <a:srgbClr val="FCAEED">
              <a:alpha val="56000"/>
            </a:srgb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421" name="TextBox 19"/>
          <p:cNvSpPr txBox="1">
            <a:spLocks noChangeArrowheads="1"/>
          </p:cNvSpPr>
          <p:nvPr/>
        </p:nvSpPr>
        <p:spPr bwMode="auto">
          <a:xfrm>
            <a:off x="6772275" y="2000250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F5922"/>
                </a:solidFill>
              </a:rPr>
              <a:t>足球场地：</a:t>
            </a:r>
          </a:p>
          <a:p>
            <a:pPr eaLnBrk="1" hangingPunct="1"/>
            <a:r>
              <a:rPr lang="zh-CN" altLang="en-US" sz="2400">
                <a:solidFill>
                  <a:srgbClr val="0F5922"/>
                </a:solidFill>
              </a:rPr>
              <a:t>    长</a:t>
            </a:r>
            <a:r>
              <a:rPr lang="en-US" altLang="zh-CN" sz="2400">
                <a:solidFill>
                  <a:srgbClr val="0F5922"/>
                </a:solidFill>
              </a:rPr>
              <a:t>95</a:t>
            </a:r>
            <a:r>
              <a:rPr lang="zh-CN" altLang="en-US" sz="2400">
                <a:solidFill>
                  <a:srgbClr val="0F5922"/>
                </a:solidFill>
              </a:rPr>
              <a:t>米</a:t>
            </a:r>
          </a:p>
          <a:p>
            <a:pPr eaLnBrk="1" hangingPunct="1"/>
            <a:r>
              <a:rPr lang="zh-CN" altLang="en-US" sz="2400">
                <a:solidFill>
                  <a:srgbClr val="0F5922"/>
                </a:solidFill>
              </a:rPr>
              <a:t>    宽</a:t>
            </a:r>
            <a:r>
              <a:rPr lang="en-US" altLang="zh-CN" sz="2400">
                <a:solidFill>
                  <a:srgbClr val="0F5922"/>
                </a:solidFill>
              </a:rPr>
              <a:t>60</a:t>
            </a:r>
            <a:r>
              <a:rPr lang="zh-CN" altLang="en-US" sz="2400">
                <a:solidFill>
                  <a:srgbClr val="0F5922"/>
                </a:solidFill>
              </a:rPr>
              <a:t>米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9" descr="20120114112736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6" name="组合 38"/>
          <p:cNvGrpSpPr/>
          <p:nvPr/>
        </p:nvGrpSpPr>
        <p:grpSpPr bwMode="auto">
          <a:xfrm>
            <a:off x="1373188" y="0"/>
            <a:ext cx="7770812" cy="5097463"/>
            <a:chOff x="1132037" y="1617493"/>
            <a:chExt cx="7771177" cy="5097655"/>
          </a:xfrm>
        </p:grpSpPr>
        <p:grpSp>
          <p:nvGrpSpPr>
            <p:cNvPr id="18445" name="组合 18"/>
            <p:cNvGrpSpPr/>
            <p:nvPr/>
          </p:nvGrpSpPr>
          <p:grpSpPr bwMode="auto">
            <a:xfrm>
              <a:off x="1142976" y="1857364"/>
              <a:ext cx="6715172" cy="4143404"/>
              <a:chOff x="1285852" y="928670"/>
              <a:chExt cx="4786346" cy="1071570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106A21"/>
                  </a:solidFill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554" y="984059"/>
                <a:ext cx="4501382" cy="960747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</p:grpSp>
        <p:pic>
          <p:nvPicPr>
            <p:cNvPr id="18446" name="Picture 2" descr="D:\花纹\天使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7" name="Picture 2" descr="D:\花纹\儿童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29322" y="5548178"/>
              <a:ext cx="2973892" cy="116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48" name="组合 28"/>
            <p:cNvGrpSpPr/>
            <p:nvPr/>
          </p:nvGrpSpPr>
          <p:grpSpPr bwMode="auto">
            <a:xfrm>
              <a:off x="2143108" y="2999578"/>
              <a:ext cx="4644264" cy="143670"/>
              <a:chOff x="2143108" y="2643182"/>
              <a:chExt cx="4644264" cy="14367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2143321" y="2643862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28" name="直接连接符 27"/>
              <p:cNvCxnSpPr>
                <a:stCxn id="26" idx="4"/>
              </p:cNvCxnSpPr>
              <p:nvPr/>
            </p:nvCxnSpPr>
            <p:spPr>
              <a:xfrm rot="16200000" flipH="1">
                <a:off x="4500076" y="499841"/>
                <a:ext cx="1588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9" name="组合 29"/>
            <p:cNvGrpSpPr/>
            <p:nvPr/>
          </p:nvGrpSpPr>
          <p:grpSpPr bwMode="auto">
            <a:xfrm>
              <a:off x="2143108" y="3618707"/>
              <a:ext cx="4644264" cy="143670"/>
              <a:chOff x="2143108" y="2643182"/>
              <a:chExt cx="4644264" cy="14367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2143321" y="2643881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4"/>
              </p:cNvCxnSpPr>
              <p:nvPr/>
            </p:nvCxnSpPr>
            <p:spPr>
              <a:xfrm rot="16200000" flipH="1">
                <a:off x="4500076" y="499860"/>
                <a:ext cx="1588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50" name="组合 32"/>
            <p:cNvGrpSpPr/>
            <p:nvPr/>
          </p:nvGrpSpPr>
          <p:grpSpPr bwMode="auto">
            <a:xfrm>
              <a:off x="2143108" y="4237836"/>
              <a:ext cx="4644264" cy="143670"/>
              <a:chOff x="2143108" y="2643182"/>
              <a:chExt cx="4644264" cy="14367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2143321" y="2643901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5" name="直接连接符 34"/>
              <p:cNvCxnSpPr>
                <a:stCxn id="34" idx="4"/>
              </p:cNvCxnSpPr>
              <p:nvPr/>
            </p:nvCxnSpPr>
            <p:spPr>
              <a:xfrm rot="16200000" flipH="1">
                <a:off x="4500076" y="499880"/>
                <a:ext cx="1588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51" name="组合 35"/>
            <p:cNvGrpSpPr/>
            <p:nvPr/>
          </p:nvGrpSpPr>
          <p:grpSpPr bwMode="auto">
            <a:xfrm>
              <a:off x="2143108" y="4856966"/>
              <a:ext cx="4644264" cy="143670"/>
              <a:chOff x="2143108" y="2643182"/>
              <a:chExt cx="4644264" cy="14367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143321" y="2643919"/>
                <a:ext cx="142882" cy="142880"/>
              </a:xfrm>
              <a:prstGeom prst="ellipse">
                <a:avLst/>
              </a:prstGeom>
              <a:solidFill>
                <a:srgbClr val="0F592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106A21"/>
                  </a:solidFill>
                </a:endParaRPr>
              </a:p>
            </p:txBody>
          </p:sp>
          <p:cxnSp>
            <p:nvCxnSpPr>
              <p:cNvPr id="38" name="直接连接符 37"/>
              <p:cNvCxnSpPr>
                <a:stCxn id="37" idx="4"/>
              </p:cNvCxnSpPr>
              <p:nvPr/>
            </p:nvCxnSpPr>
            <p:spPr>
              <a:xfrm rot="16200000" flipH="1">
                <a:off x="4500076" y="499898"/>
                <a:ext cx="1588" cy="4572215"/>
              </a:xfrm>
              <a:prstGeom prst="line">
                <a:avLst/>
              </a:prstGeom>
              <a:ln>
                <a:solidFill>
                  <a:srgbClr val="0F5922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213" name="TextBox 21"/>
          <p:cNvSpPr txBox="1">
            <a:spLocks noChangeArrowheads="1"/>
          </p:cNvSpPr>
          <p:nvPr/>
        </p:nvSpPr>
        <p:spPr bwMode="auto">
          <a:xfrm>
            <a:off x="2411413" y="1125538"/>
            <a:ext cx="521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9532A"/>
                </a:solidFill>
              </a:rPr>
              <a:t>图上距离和实际距离的比，叫做这幅图的</a:t>
            </a:r>
            <a:r>
              <a:rPr lang="zh-CN" altLang="en-US" b="1">
                <a:solidFill>
                  <a:srgbClr val="C00000"/>
                </a:solidFill>
              </a:rPr>
              <a:t>比例尺</a:t>
            </a:r>
            <a:r>
              <a:rPr lang="zh-CN" altLang="en-US" b="1">
                <a:solidFill>
                  <a:srgbClr val="09532A"/>
                </a:solidFill>
              </a:rPr>
              <a:t>。</a:t>
            </a:r>
          </a:p>
        </p:txBody>
      </p:sp>
      <p:sp>
        <p:nvSpPr>
          <p:cNvPr id="8214" name="TextBox 22"/>
          <p:cNvSpPr txBox="1">
            <a:spLocks noChangeArrowheads="1"/>
          </p:cNvSpPr>
          <p:nvPr/>
        </p:nvSpPr>
        <p:spPr bwMode="auto">
          <a:xfrm>
            <a:off x="3276600" y="1700213"/>
            <a:ext cx="3382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9532A"/>
                </a:solidFill>
              </a:rPr>
              <a:t>图上距离：实际距离</a:t>
            </a:r>
            <a:r>
              <a:rPr lang="en-US" altLang="zh-CN" b="1">
                <a:solidFill>
                  <a:srgbClr val="09532A"/>
                </a:solidFill>
              </a:rPr>
              <a:t>=</a:t>
            </a:r>
            <a:r>
              <a:rPr lang="zh-CN" altLang="en-US" b="1">
                <a:solidFill>
                  <a:srgbClr val="09532A"/>
                </a:solidFill>
              </a:rPr>
              <a:t>比例尺</a:t>
            </a:r>
          </a:p>
        </p:txBody>
      </p:sp>
      <p:sp>
        <p:nvSpPr>
          <p:cNvPr id="8215" name="TextBox 23"/>
          <p:cNvSpPr txBox="1">
            <a:spLocks noChangeArrowheads="1"/>
          </p:cNvSpPr>
          <p:nvPr/>
        </p:nvSpPr>
        <p:spPr bwMode="auto">
          <a:xfrm>
            <a:off x="3348038" y="2276475"/>
            <a:ext cx="414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9532A"/>
                </a:solidFill>
              </a:rPr>
              <a:t>或</a:t>
            </a:r>
          </a:p>
        </p:txBody>
      </p:sp>
      <p:sp>
        <p:nvSpPr>
          <p:cNvPr id="8216" name="TextBox 26"/>
          <p:cNvSpPr txBox="1">
            <a:spLocks noChangeArrowheads="1"/>
          </p:cNvSpPr>
          <p:nvPr/>
        </p:nvSpPr>
        <p:spPr bwMode="auto">
          <a:xfrm>
            <a:off x="5148263" y="23495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9532A"/>
                </a:solidFill>
              </a:rPr>
              <a:t>=</a:t>
            </a:r>
            <a:r>
              <a:rPr lang="zh-CN" altLang="en-US" b="1">
                <a:solidFill>
                  <a:srgbClr val="09532A"/>
                </a:solidFill>
              </a:rPr>
              <a:t>比例尺</a:t>
            </a:r>
          </a:p>
        </p:txBody>
      </p:sp>
      <p:sp>
        <p:nvSpPr>
          <p:cNvPr id="8217" name="矩形 28"/>
          <p:cNvSpPr>
            <a:spLocks noChangeArrowheads="1"/>
          </p:cNvSpPr>
          <p:nvPr/>
        </p:nvSpPr>
        <p:spPr bwMode="auto">
          <a:xfrm>
            <a:off x="3851275" y="21336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9532A"/>
                </a:solidFill>
              </a:rPr>
              <a:t>图上距离</a:t>
            </a:r>
            <a:endParaRPr lang="zh-CN" altLang="en-US"/>
          </a:p>
        </p:txBody>
      </p:sp>
      <p:sp>
        <p:nvSpPr>
          <p:cNvPr id="8218" name="矩形 29"/>
          <p:cNvSpPr>
            <a:spLocks noChangeArrowheads="1"/>
          </p:cNvSpPr>
          <p:nvPr/>
        </p:nvSpPr>
        <p:spPr bwMode="auto">
          <a:xfrm>
            <a:off x="3851275" y="24209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9532A"/>
                </a:solidFill>
              </a:rPr>
              <a:t>实际距离</a:t>
            </a:r>
            <a:endParaRPr lang="zh-CN" altLang="en-US"/>
          </a:p>
        </p:txBody>
      </p:sp>
      <p:cxnSp>
        <p:nvCxnSpPr>
          <p:cNvPr id="36" name="直接连接符 35"/>
          <p:cNvCxnSpPr/>
          <p:nvPr/>
        </p:nvCxnSpPr>
        <p:spPr>
          <a:xfrm>
            <a:off x="3851275" y="2492375"/>
            <a:ext cx="1223963" cy="1588"/>
          </a:xfrm>
          <a:prstGeom prst="line">
            <a:avLst/>
          </a:prstGeom>
          <a:ln w="25400" cmpd="sng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987675" y="2997200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09532A"/>
                </a:solidFill>
              </a:rPr>
              <a:t>比例尺是一个比，不带计量单位。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6" grpId="0"/>
      <p:bldP spid="8217" grpId="0"/>
      <p:bldP spid="8218" grpId="0"/>
      <p:bldP spid="8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11188" y="549275"/>
            <a:ext cx="4392612" cy="5762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9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611188" y="476250"/>
            <a:ext cx="5040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9532A"/>
                </a:solidFill>
              </a:rPr>
              <a:t>认识不同的比例尺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1628775"/>
            <a:ext cx="2303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C00000"/>
                </a:solidFill>
              </a:rPr>
              <a:t>数值比例尺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26368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C00000"/>
                </a:solidFill>
              </a:rPr>
              <a:t>线段比例尺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1413" y="2133600"/>
            <a:ext cx="113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9532A"/>
                </a:solidFill>
              </a:rPr>
              <a:t>1:1000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2500" y="21336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9532A"/>
                </a:solidFill>
              </a:rPr>
              <a:t>或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1638" y="1916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9532A"/>
                </a:solidFill>
              </a:rPr>
              <a:t>1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995738" y="22764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9532A"/>
                </a:solidFill>
              </a:rPr>
              <a:t>1000</a:t>
            </a:r>
            <a:endParaRPr lang="en-US" altLang="zh-CN" sz="2400"/>
          </a:p>
        </p:txBody>
      </p:sp>
      <p:cxnSp>
        <p:nvCxnSpPr>
          <p:cNvPr id="12" name="直接连接符 11"/>
          <p:cNvCxnSpPr/>
          <p:nvPr/>
        </p:nvCxnSpPr>
        <p:spPr>
          <a:xfrm>
            <a:off x="3995738" y="2349500"/>
            <a:ext cx="792162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2556669" y="3499644"/>
            <a:ext cx="142875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5400000">
            <a:off x="4717256" y="3499644"/>
            <a:ext cx="142875" cy="1588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5400000">
            <a:off x="3995737" y="3500438"/>
            <a:ext cx="142875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3277394" y="3499644"/>
            <a:ext cx="142875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627313" y="3573463"/>
            <a:ext cx="2160587" cy="1587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132138" y="30686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</a:rPr>
              <a:t>10</a:t>
            </a:r>
            <a:endParaRPr lang="en-US" altLang="zh-CN"/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2484438" y="3068638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</a:rPr>
              <a:t>0</a:t>
            </a:r>
            <a:endParaRPr lang="en-US" altLang="zh-CN"/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3851275" y="306863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</a:rPr>
              <a:t>20</a:t>
            </a:r>
            <a:endParaRPr lang="en-US" altLang="zh-CN"/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4500563" y="3068638"/>
            <a:ext cx="668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9532A"/>
                </a:solidFill>
              </a:rPr>
              <a:t>30</a:t>
            </a:r>
            <a:r>
              <a:rPr lang="zh-CN" altLang="en-US" b="1">
                <a:solidFill>
                  <a:srgbClr val="09532A"/>
                </a:solidFill>
              </a:rPr>
              <a:t>米</a:t>
            </a:r>
            <a:endParaRPr lang="zh-CN" alt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87900" y="436562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500563" y="47974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1000</a:t>
            </a:r>
            <a:endParaRPr lang="en-US" altLang="zh-CN" sz="2400">
              <a:solidFill>
                <a:srgbClr val="FF0000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572000" y="4797425"/>
            <a:ext cx="792163" cy="0"/>
          </a:xfrm>
          <a:prstGeom prst="line">
            <a:avLst/>
          </a:prstGeom>
          <a:ln w="38100">
            <a:solidFill>
              <a:srgbClr val="095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47813" y="4581525"/>
            <a:ext cx="251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9532A"/>
                </a:solidFill>
              </a:rPr>
              <a:t>10</a:t>
            </a:r>
            <a:r>
              <a:rPr lang="zh-CN" altLang="en-US" sz="2400" b="1">
                <a:solidFill>
                  <a:srgbClr val="09532A"/>
                </a:solidFill>
              </a:rPr>
              <a:t>米</a:t>
            </a:r>
            <a:r>
              <a:rPr lang="en-US" altLang="zh-CN" sz="2400" b="1">
                <a:solidFill>
                  <a:srgbClr val="09532A"/>
                </a:solidFill>
              </a:rPr>
              <a:t>=1000</a:t>
            </a:r>
            <a:r>
              <a:rPr lang="zh-CN" altLang="en-US" sz="2400" b="1">
                <a:solidFill>
                  <a:srgbClr val="09532A"/>
                </a:solidFill>
              </a:rPr>
              <a:t>厘米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0" y="5373688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9532A"/>
                </a:solidFill>
              </a:rPr>
              <a:t>        </a:t>
            </a:r>
            <a:r>
              <a:rPr lang="zh-CN" altLang="en-US" sz="3200" b="1">
                <a:solidFill>
                  <a:srgbClr val="EB0903"/>
                </a:solidFill>
              </a:rPr>
              <a:t>注意：将线段比例尺转换成数值比例尺时，前项和后项要化成同级单位。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68313" y="3789363"/>
            <a:ext cx="6840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EB0903"/>
                </a:solidFill>
                <a:latin typeface="宋体" panose="02010600030101010101" pitchFamily="2" charset="-122"/>
              </a:rPr>
              <a:t>含义：图上距离</a:t>
            </a:r>
            <a:r>
              <a:rPr lang="en-US" altLang="zh-CN" sz="2800" b="1">
                <a:solidFill>
                  <a:srgbClr val="EB0903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EB0903"/>
                </a:solidFill>
                <a:latin typeface="宋体" panose="02010600030101010101" pitchFamily="2" charset="-122"/>
              </a:rPr>
              <a:t>厘米，代表实际距离</a:t>
            </a:r>
            <a:r>
              <a:rPr lang="en-US" altLang="zh-CN" sz="2800" b="1">
                <a:solidFill>
                  <a:srgbClr val="EB0903"/>
                </a:solidFill>
                <a:latin typeface="宋体" panose="02010600030101010101" pitchFamily="2" charset="-122"/>
              </a:rPr>
              <a:t>10</a:t>
            </a:r>
            <a:r>
              <a:rPr lang="zh-CN" altLang="en-US" sz="2800" b="1">
                <a:solidFill>
                  <a:srgbClr val="EB0903"/>
                </a:solidFill>
                <a:latin typeface="宋体" panose="02010600030101010101" pitchFamily="2" charset="-122"/>
              </a:rPr>
              <a:t>米。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4716463" y="2133600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EB0903"/>
                </a:solidFill>
                <a:latin typeface="宋体" panose="02010600030101010101" pitchFamily="2" charset="-122"/>
              </a:rPr>
              <a:t>通常把比例尺写成前项是</a:t>
            </a:r>
            <a:r>
              <a:rPr lang="en-US" altLang="zh-CN" sz="2400" b="1">
                <a:solidFill>
                  <a:srgbClr val="EB0903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EB0903"/>
                </a:solidFill>
                <a:latin typeface="宋体" panose="02010600030101010101" pitchFamily="2" charset="-122"/>
              </a:rPr>
              <a:t>的比。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30" grpId="0"/>
      <p:bldP spid="31" grpId="0"/>
      <p:bldP spid="32" grpId="0"/>
      <p:bldP spid="33" grpId="0"/>
      <p:bldP spid="21" grpId="0"/>
      <p:bldP spid="25" grpId="0"/>
      <p:bldP spid="27" grpId="0"/>
      <p:bldP spid="9243" grpId="0"/>
      <p:bldP spid="9244" grpId="0"/>
      <p:bldP spid="92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3" descr="2012011411275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标题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3024187" cy="647700"/>
          </a:xfrm>
        </p:spPr>
        <p:txBody>
          <a:bodyPr/>
          <a:lstStyle/>
          <a:p>
            <a:pPr eaLnBrk="1" hangingPunct="1"/>
            <a:r>
              <a:rPr lang="zh-CN" altLang="en-US" sz="4000" b="1" smtClean="0"/>
              <a:t>巩固应用</a:t>
            </a:r>
          </a:p>
        </p:txBody>
      </p:sp>
      <p:pic>
        <p:nvPicPr>
          <p:cNvPr id="20484" name="图片 5" descr="自主练习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989138"/>
            <a:ext cx="64801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5" name="组合 18"/>
          <p:cNvGrpSpPr/>
          <p:nvPr/>
        </p:nvGrpSpPr>
        <p:grpSpPr bwMode="auto">
          <a:xfrm>
            <a:off x="611188" y="908050"/>
            <a:ext cx="5761037" cy="865188"/>
            <a:chOff x="2714612" y="2071678"/>
            <a:chExt cx="4572032" cy="515640"/>
          </a:xfrm>
        </p:grpSpPr>
        <p:sp>
          <p:nvSpPr>
            <p:cNvPr id="11" name="矩形 10"/>
            <p:cNvSpPr/>
            <p:nvPr/>
          </p:nvSpPr>
          <p:spPr>
            <a:xfrm>
              <a:off x="3000600" y="2087762"/>
              <a:ext cx="4286044" cy="49955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2071678"/>
              <a:ext cx="500164" cy="49955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00000"/>
                  </a:solidFill>
                  <a:cs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20486" name="Picture 3" descr="D:\花纹\儿童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765175"/>
            <a:ext cx="5000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1116013" y="1052513"/>
            <a:ext cx="5472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说出下面比例尺表示的意义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1333Y2042-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组合 19"/>
          <p:cNvGrpSpPr/>
          <p:nvPr/>
        </p:nvGrpSpPr>
        <p:grpSpPr bwMode="auto">
          <a:xfrm>
            <a:off x="684213" y="333375"/>
            <a:ext cx="5400675" cy="792163"/>
            <a:chOff x="2714612" y="2976559"/>
            <a:chExt cx="4572032" cy="513942"/>
          </a:xfrm>
        </p:grpSpPr>
        <p:sp>
          <p:nvSpPr>
            <p:cNvPr id="4" name="矩形 3"/>
            <p:cNvSpPr/>
            <p:nvPr/>
          </p:nvSpPr>
          <p:spPr>
            <a:xfrm>
              <a:off x="3000868" y="2990978"/>
              <a:ext cx="4285776" cy="49952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2976559"/>
              <a:ext cx="499940" cy="499523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</a:p>
          </p:txBody>
        </p:sp>
      </p:grpSp>
      <p:pic>
        <p:nvPicPr>
          <p:cNvPr id="21508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88913"/>
            <a:ext cx="5715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835150" y="404813"/>
            <a:ext cx="375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宋体" panose="02010600030101010101" pitchFamily="2" charset="-122"/>
              </a:rPr>
              <a:t>想一想  填一填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92410" y="1535812"/>
          <a:ext cx="8381904" cy="2920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9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图上距离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实际距离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比例尺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2.4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9.6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千米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1.8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36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00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1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1.2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厘米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000" dirty="0" smtClean="0">
                          <a:solidFill>
                            <a:srgbClr val="09532A"/>
                          </a:solidFill>
                        </a:rPr>
                        <a:t>60</a:t>
                      </a:r>
                      <a:r>
                        <a:rPr lang="zh-CN" altLang="en-US" sz="3000" dirty="0" smtClean="0">
                          <a:solidFill>
                            <a:srgbClr val="09532A"/>
                          </a:solidFill>
                        </a:rPr>
                        <a:t>千米</a:t>
                      </a:r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000" dirty="0">
                        <a:solidFill>
                          <a:srgbClr val="09532A"/>
                        </a:solidFill>
                      </a:endParaRPr>
                    </a:p>
                  </a:txBody>
                  <a:tcPr marL="116965" marR="116965" marT="75381" marB="753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43663" y="2420938"/>
            <a:ext cx="2305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C00000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400000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43663" y="3068638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C00000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2000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43663" y="3789363"/>
            <a:ext cx="2230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>
                <a:solidFill>
                  <a:srgbClr val="C00000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200" b="1">
                <a:solidFill>
                  <a:srgbClr val="C00000"/>
                </a:solidFill>
                <a:latin typeface="宋体" panose="02010600030101010101" pitchFamily="2" charset="-122"/>
              </a:rPr>
              <a:t>5000000</a:t>
            </a: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7235825" y="6278563"/>
            <a:ext cx="1908175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 </a:t>
            </a:r>
            <a:r>
              <a:rPr lang="en-US" altLang="zh-CN"/>
              <a:t>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5" descr="201012202235182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1" name="组合 20"/>
          <p:cNvGrpSpPr/>
          <p:nvPr/>
        </p:nvGrpSpPr>
        <p:grpSpPr bwMode="auto">
          <a:xfrm>
            <a:off x="0" y="0"/>
            <a:ext cx="6948488" cy="936625"/>
            <a:chOff x="2714612" y="3881440"/>
            <a:chExt cx="4572032" cy="512244"/>
          </a:xfrm>
        </p:grpSpPr>
        <p:sp>
          <p:nvSpPr>
            <p:cNvPr id="4" name="矩形 3"/>
            <p:cNvSpPr/>
            <p:nvPr/>
          </p:nvSpPr>
          <p:spPr>
            <a:xfrm>
              <a:off x="3000821" y="3892727"/>
              <a:ext cx="4285823" cy="5009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714612" y="3881440"/>
              <a:ext cx="500344" cy="49922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200" b="1">
                  <a:solidFill>
                    <a:srgbClr val="000000"/>
                  </a:solidFill>
                  <a:cs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22532" name="Picture 3" descr="D:\花纹\儿童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0"/>
            <a:ext cx="500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971550" y="188913"/>
            <a:ext cx="6337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9532A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200" b="1">
                <a:latin typeface="宋体" panose="02010600030101010101" pitchFamily="2" charset="-122"/>
              </a:rPr>
              <a:t>线段比例尺与数值比例尺互化</a:t>
            </a:r>
          </a:p>
        </p:txBody>
      </p:sp>
      <p:pic>
        <p:nvPicPr>
          <p:cNvPr id="22534" name="图片 9" descr="自主练习4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989138"/>
            <a:ext cx="331152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图片 10" descr="自主练习4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1989138"/>
            <a:ext cx="360045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47813" y="45815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</a:rPr>
              <a:t>20</a:t>
            </a:r>
            <a:endParaRPr lang="en-US" altLang="zh-CN">
              <a:solidFill>
                <a:srgbClr val="C0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195513" y="4581525"/>
            <a:ext cx="43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</a:rPr>
              <a:t>40</a:t>
            </a:r>
            <a:endParaRPr lang="en-US" altLang="zh-CN">
              <a:solidFill>
                <a:srgbClr val="C00000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740650" y="4652963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</a:rPr>
              <a:t>3000</a:t>
            </a:r>
            <a:endParaRPr lang="en-US" altLang="zh-CN">
              <a:solidFill>
                <a:srgbClr val="C0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7019925" y="46529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C00000"/>
                </a:solidFill>
              </a:rPr>
              <a:t>1</a:t>
            </a:r>
            <a:endParaRPr lang="en-US" altLang="zh-CN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全屏显示(4:3)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汉仪大宋简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巩固应用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2021-12-31T02:48:06Z</dcterms:created>
  <dcterms:modified xsi:type="dcterms:W3CDTF">2023-01-16T23:17:39Z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13AFBD9A09784B4AB75F30ABF84FD519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