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355" r:id="rId3"/>
    <p:sldId id="356" r:id="rId4"/>
    <p:sldId id="359" r:id="rId5"/>
    <p:sldId id="358" r:id="rId6"/>
    <p:sldId id="360" r:id="rId7"/>
    <p:sldId id="361" r:id="rId8"/>
    <p:sldId id="362" r:id="rId9"/>
    <p:sldId id="357" r:id="rId10"/>
    <p:sldId id="366" r:id="rId11"/>
    <p:sldId id="363" r:id="rId12"/>
    <p:sldId id="365" r:id="rId13"/>
    <p:sldId id="364" r:id="rId14"/>
    <p:sldId id="367" r:id="rId15"/>
    <p:sldId id="368" r:id="rId16"/>
    <p:sldId id="370" r:id="rId17"/>
    <p:sldId id="371" r:id="rId18"/>
    <p:sldId id="354" r:id="rId19"/>
    <p:sldId id="273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59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4" autoAdjust="0"/>
    <p:restoredTop sz="92285" autoAdjust="0"/>
  </p:normalViewPr>
  <p:slideViewPr>
    <p:cSldViewPr snapToGrid="0">
      <p:cViewPr varScale="1">
        <p:scale>
          <a:sx n="106" d="100"/>
          <a:sy n="106" d="100"/>
        </p:scale>
        <p:origin x="-828" y="-102"/>
      </p:cViewPr>
      <p:guideLst>
        <p:guide orient="horz" pos="2205"/>
        <p:guide pos="5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2018467"/>
            <a:ext cx="12192000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分数四则混合运算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5.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分数四则混合运算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12021" y="3979684"/>
            <a:ext cx="2409385" cy="287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组合 38"/>
          <p:cNvGrpSpPr/>
          <p:nvPr/>
        </p:nvGrpSpPr>
        <p:grpSpPr bwMode="auto">
          <a:xfrm>
            <a:off x="3222946" y="3979684"/>
            <a:ext cx="5819660" cy="1200096"/>
            <a:chOff x="2108200" y="2948854"/>
            <a:chExt cx="5819805" cy="1200096"/>
          </a:xfrm>
        </p:grpSpPr>
        <p:grpSp>
          <p:nvGrpSpPr>
            <p:cNvPr id="11" name="Group 18"/>
            <p:cNvGrpSpPr/>
            <p:nvPr/>
          </p:nvGrpSpPr>
          <p:grpSpPr bwMode="auto">
            <a:xfrm>
              <a:off x="2108200" y="2978145"/>
              <a:ext cx="449263" cy="1147760"/>
              <a:chOff x="2833" y="1631"/>
              <a:chExt cx="283" cy="723"/>
            </a:xfrm>
          </p:grpSpPr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2833" y="1631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2388873" y="3240296"/>
              <a:ext cx="5539132" cy="586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chemeClr val="accent3"/>
                  </a:solidFill>
                  <a:ea typeface="楷体_GB2312" pitchFamily="49" charset="-122"/>
                </a:rPr>
                <a:t>÷〔</a:t>
              </a:r>
              <a:r>
                <a:rPr lang="zh-CN" altLang="en-US" sz="3200" b="1">
                  <a:solidFill>
                    <a:schemeClr val="accent3"/>
                  </a:solidFill>
                  <a:ea typeface="楷体_GB2312" pitchFamily="49" charset="-122"/>
                </a:rPr>
                <a:t>（    ＋    ）</a:t>
              </a:r>
              <a:r>
                <a:rPr lang="en-US" altLang="en-US" sz="3200" b="1">
                  <a:solidFill>
                    <a:schemeClr val="accent3"/>
                  </a:solidFill>
                  <a:ea typeface="楷体_GB2312" pitchFamily="49" charset="-122"/>
                </a:rPr>
                <a:t>×</a:t>
              </a:r>
              <a:r>
                <a:rPr lang="en-US" altLang="zh-CN" sz="3200" b="1">
                  <a:solidFill>
                    <a:schemeClr val="accent3"/>
                  </a:solidFill>
                  <a:ea typeface="楷体_GB2312" pitchFamily="49" charset="-122"/>
                </a:rPr>
                <a:t>     </a:t>
              </a:r>
              <a:r>
                <a:rPr lang="en-US" altLang="zh-CN" sz="3200" b="1" smtClean="0">
                  <a:solidFill>
                    <a:schemeClr val="accent3"/>
                  </a:solidFill>
                  <a:ea typeface="楷体_GB2312" pitchFamily="49" charset="-122"/>
                </a:rPr>
                <a:t> 〕=  </a:t>
              </a:r>
              <a:r>
                <a:rPr lang="zh-CN" altLang="en-US" sz="3200" b="1" smtClean="0">
                  <a:solidFill>
                    <a:schemeClr val="accent3"/>
                  </a:solidFill>
                  <a:ea typeface="楷体_GB2312" pitchFamily="49" charset="-122"/>
                </a:rPr>
                <a:t>？</a:t>
              </a:r>
              <a:endParaRPr lang="en-US" altLang="zh-CN" sz="3200" b="1">
                <a:solidFill>
                  <a:schemeClr val="accent3"/>
                </a:solidFill>
                <a:ea typeface="楷体_GB2312" pitchFamily="49" charset="-122"/>
              </a:endParaRPr>
            </a:p>
          </p:txBody>
        </p:sp>
        <p:grpSp>
          <p:nvGrpSpPr>
            <p:cNvPr id="13" name="Group 23"/>
            <p:cNvGrpSpPr/>
            <p:nvPr/>
          </p:nvGrpSpPr>
          <p:grpSpPr bwMode="auto">
            <a:xfrm>
              <a:off x="3722684" y="2955917"/>
              <a:ext cx="449263" cy="1166809"/>
              <a:chOff x="2833" y="1619"/>
              <a:chExt cx="283" cy="735"/>
            </a:xfrm>
          </p:grpSpPr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Text Box 25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3</a:t>
                </a:r>
              </a:p>
            </p:txBody>
          </p:sp>
          <p:sp>
            <p:nvSpPr>
              <p:cNvPr id="23" name="Text Box 26"/>
              <p:cNvSpPr txBox="1">
                <a:spLocks noChangeArrowheads="1"/>
              </p:cNvSpPr>
              <p:nvPr/>
            </p:nvSpPr>
            <p:spPr bwMode="auto">
              <a:xfrm>
                <a:off x="2833" y="1619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2</a:t>
                </a:r>
              </a:p>
            </p:txBody>
          </p:sp>
        </p:grpSp>
        <p:grpSp>
          <p:nvGrpSpPr>
            <p:cNvPr id="14" name="Group 27"/>
            <p:cNvGrpSpPr/>
            <p:nvPr/>
          </p:nvGrpSpPr>
          <p:grpSpPr bwMode="auto">
            <a:xfrm>
              <a:off x="4579940" y="2955917"/>
              <a:ext cx="449263" cy="1166809"/>
              <a:chOff x="2833" y="1619"/>
              <a:chExt cx="283" cy="735"/>
            </a:xfrm>
          </p:grpSpPr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Text Box 29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2833" y="1619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5881700" y="3530599"/>
              <a:ext cx="585775" cy="3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endParaRPr lang="zh-CN" altLang="en-US" sz="2000" b="1">
                <a:solidFill>
                  <a:schemeClr val="accent3"/>
                </a:solidFill>
              </a:endParaRP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5857884" y="3500438"/>
              <a:ext cx="694736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accent3"/>
                  </a:solidFill>
                  <a:ea typeface="楷体_GB2312" pitchFamily="49" charset="-122"/>
                </a:rPr>
                <a:t>13</a:t>
              </a:r>
            </a:p>
          </p:txBody>
        </p:sp>
        <p:sp>
          <p:nvSpPr>
            <p:cNvPr id="17" name="Text Box 34"/>
            <p:cNvSpPr txBox="1">
              <a:spLocks noChangeArrowheads="1"/>
            </p:cNvSpPr>
            <p:nvPr/>
          </p:nvSpPr>
          <p:spPr bwMode="auto">
            <a:xfrm>
              <a:off x="5953043" y="2948854"/>
              <a:ext cx="438249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accent3"/>
                  </a:solidFill>
                  <a:ea typeface="楷体_GB2312" pitchFamily="49" charset="-122"/>
                </a:rPr>
                <a:t>1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4448755" y="592915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35557" y="1733072"/>
            <a:ext cx="49738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练一练</a:t>
            </a:r>
            <a:endParaRPr lang="zh-CN" altLang="en-US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335558" y="2965062"/>
            <a:ext cx="33355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对下式进行运算分层并计算：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5" name="Group 2"/>
          <p:cNvGrpSpPr/>
          <p:nvPr/>
        </p:nvGrpSpPr>
        <p:grpSpPr bwMode="auto">
          <a:xfrm>
            <a:off x="5217161" y="2965062"/>
            <a:ext cx="4424363" cy="923925"/>
            <a:chOff x="2426" y="1893"/>
            <a:chExt cx="2787" cy="582"/>
          </a:xfrm>
        </p:grpSpPr>
        <p:grpSp>
          <p:nvGrpSpPr>
            <p:cNvPr id="36" name="Group 3"/>
            <p:cNvGrpSpPr/>
            <p:nvPr/>
          </p:nvGrpSpPr>
          <p:grpSpPr bwMode="auto">
            <a:xfrm>
              <a:off x="2426" y="1893"/>
              <a:ext cx="246" cy="582"/>
              <a:chOff x="2835" y="1694"/>
              <a:chExt cx="246" cy="582"/>
            </a:xfrm>
          </p:grpSpPr>
          <p:sp>
            <p:nvSpPr>
              <p:cNvPr id="50" name="Line 4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52" name="Text Box 6"/>
              <p:cNvSpPr txBox="1">
                <a:spLocks noChangeArrowheads="1"/>
              </p:cNvSpPr>
              <p:nvPr/>
            </p:nvSpPr>
            <p:spPr bwMode="auto">
              <a:xfrm>
                <a:off x="2840" y="1694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632" y="1992"/>
              <a:ext cx="258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ea typeface="楷体_GB2312" pitchFamily="49" charset="-122"/>
                </a:rPr>
                <a:t>÷〔</a:t>
              </a:r>
              <a:r>
                <a:rPr lang="zh-CN" altLang="en-US" sz="2800" dirty="0">
                  <a:ea typeface="楷体_GB2312" pitchFamily="49" charset="-122"/>
                </a:rPr>
                <a:t>（    ＋    ）</a:t>
              </a:r>
              <a:r>
                <a:rPr lang="en-US" altLang="en-US" sz="2800" dirty="0">
                  <a:ea typeface="楷体_GB2312" pitchFamily="49" charset="-122"/>
                </a:rPr>
                <a:t>×</a:t>
              </a:r>
              <a:r>
                <a:rPr lang="en-US" altLang="zh-CN" sz="2800" dirty="0">
                  <a:ea typeface="楷体_GB2312" pitchFamily="49" charset="-122"/>
                </a:rPr>
                <a:t>    </a:t>
              </a:r>
              <a:r>
                <a:rPr lang="en-US" altLang="zh-CN" sz="2800" dirty="0" smtClean="0">
                  <a:ea typeface="楷体_GB2312" pitchFamily="49" charset="-122"/>
                </a:rPr>
                <a:t>〕=</a:t>
              </a:r>
              <a:endParaRPr lang="en-US" altLang="zh-CN" sz="2800" dirty="0">
                <a:ea typeface="楷体_GB2312" pitchFamily="49" charset="-122"/>
              </a:endParaRPr>
            </a:p>
          </p:txBody>
        </p:sp>
        <p:grpSp>
          <p:nvGrpSpPr>
            <p:cNvPr id="38" name="Group 8"/>
            <p:cNvGrpSpPr/>
            <p:nvPr/>
          </p:nvGrpSpPr>
          <p:grpSpPr bwMode="auto">
            <a:xfrm>
              <a:off x="3380" y="1893"/>
              <a:ext cx="246" cy="580"/>
              <a:chOff x="2835" y="1696"/>
              <a:chExt cx="246" cy="580"/>
            </a:xfrm>
          </p:grpSpPr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48" name="Text Box 10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3</a:t>
                </a: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2840" y="1696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2</a:t>
                </a:r>
              </a:p>
            </p:txBody>
          </p:sp>
        </p:grpSp>
        <p:grpSp>
          <p:nvGrpSpPr>
            <p:cNvPr id="39" name="Group 12"/>
            <p:cNvGrpSpPr/>
            <p:nvPr/>
          </p:nvGrpSpPr>
          <p:grpSpPr bwMode="auto">
            <a:xfrm>
              <a:off x="3878" y="1893"/>
              <a:ext cx="246" cy="580"/>
              <a:chOff x="2835" y="1696"/>
              <a:chExt cx="246" cy="580"/>
            </a:xfrm>
          </p:grpSpPr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45" name="Text Box 14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46" name="Text Box 15"/>
              <p:cNvSpPr txBox="1">
                <a:spLocks noChangeArrowheads="1"/>
              </p:cNvSpPr>
              <p:nvPr/>
            </p:nvSpPr>
            <p:spPr bwMode="auto">
              <a:xfrm>
                <a:off x="2840" y="1696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1</a:t>
                </a:r>
              </a:p>
            </p:txBody>
          </p:sp>
        </p:grpSp>
        <p:grpSp>
          <p:nvGrpSpPr>
            <p:cNvPr id="40" name="Group 16"/>
            <p:cNvGrpSpPr/>
            <p:nvPr/>
          </p:nvGrpSpPr>
          <p:grpSpPr bwMode="auto">
            <a:xfrm>
              <a:off x="4502" y="1893"/>
              <a:ext cx="367" cy="582"/>
              <a:chOff x="4502" y="1893"/>
              <a:chExt cx="367" cy="582"/>
            </a:xfrm>
          </p:grpSpPr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>
                <a:off x="4558" y="2178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42" name="Text Box 18"/>
              <p:cNvSpPr txBox="1">
                <a:spLocks noChangeArrowheads="1"/>
              </p:cNvSpPr>
              <p:nvPr/>
            </p:nvSpPr>
            <p:spPr bwMode="auto">
              <a:xfrm>
                <a:off x="4502" y="2144"/>
                <a:ext cx="367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13</a:t>
                </a:r>
              </a:p>
            </p:txBody>
          </p:sp>
          <p:sp>
            <p:nvSpPr>
              <p:cNvPr id="43" name="Text Box 19"/>
              <p:cNvSpPr txBox="1">
                <a:spLocks noChangeArrowheads="1"/>
              </p:cNvSpPr>
              <p:nvPr/>
            </p:nvSpPr>
            <p:spPr bwMode="auto">
              <a:xfrm>
                <a:off x="4563" y="1893"/>
                <a:ext cx="2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1</a:t>
                </a:r>
              </a:p>
            </p:txBody>
          </p:sp>
        </p:grpSp>
      </p:grp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7058503" y="4060424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①</a:t>
            </a:r>
          </a:p>
        </p:txBody>
      </p:sp>
      <p:sp>
        <p:nvSpPr>
          <p:cNvPr id="54" name="AutoShape 16"/>
          <p:cNvSpPr/>
          <p:nvPr/>
        </p:nvSpPr>
        <p:spPr bwMode="auto">
          <a:xfrm rot="16200000">
            <a:off x="7219634" y="3581172"/>
            <a:ext cx="215900" cy="719137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8802212" y="3796913"/>
            <a:ext cx="0" cy="996949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>
            <a:off x="7350761" y="4793861"/>
            <a:ext cx="145145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350760" y="4577961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7856459" y="4750206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②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H="1">
            <a:off x="5428854" y="3928675"/>
            <a:ext cx="10159" cy="15534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5428853" y="5402134"/>
            <a:ext cx="2706531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8145543" y="5201079"/>
            <a:ext cx="0" cy="20105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6552248" y="5372925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③</a:t>
            </a:r>
          </a:p>
        </p:txBody>
      </p:sp>
      <p:sp>
        <p:nvSpPr>
          <p:cNvPr id="2" name="矩形 1"/>
          <p:cNvSpPr/>
          <p:nvPr/>
        </p:nvSpPr>
        <p:spPr>
          <a:xfrm>
            <a:off x="9660293" y="309256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8" grpId="0"/>
      <p:bldP spid="6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65" name="Group 2"/>
          <p:cNvGrpSpPr/>
          <p:nvPr/>
        </p:nvGrpSpPr>
        <p:grpSpPr bwMode="auto">
          <a:xfrm>
            <a:off x="3529013" y="1993900"/>
            <a:ext cx="3945573" cy="3911122"/>
            <a:chOff x="385" y="799"/>
            <a:chExt cx="2676" cy="2540"/>
          </a:xfrm>
        </p:grpSpPr>
        <p:sp>
          <p:nvSpPr>
            <p:cNvPr id="66" name="AutoShape 3" descr="点式菱形"/>
            <p:cNvSpPr>
              <a:spLocks noChangeArrowheads="1"/>
            </p:cNvSpPr>
            <p:nvPr/>
          </p:nvSpPr>
          <p:spPr bwMode="auto">
            <a:xfrm>
              <a:off x="385" y="799"/>
              <a:ext cx="2676" cy="2540"/>
            </a:xfrm>
            <a:prstGeom prst="octagon">
              <a:avLst>
                <a:gd name="adj" fmla="val 29287"/>
              </a:avLst>
            </a:prstGeom>
            <a:pattFill prst="dotDmnd">
              <a:fgClr>
                <a:srgbClr val="02ACCE"/>
              </a:fgClr>
              <a:bgClr>
                <a:schemeClr val="bg1"/>
              </a:bgClr>
            </a:pattFill>
            <a:ln w="25400" algn="ctr">
              <a:solidFill>
                <a:srgbClr val="02ACCE"/>
              </a:solidFill>
              <a:miter lim="800000"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Text Box 4"/>
            <p:cNvSpPr txBox="1">
              <a:spLocks noChangeArrowheads="1"/>
            </p:cNvSpPr>
            <p:nvPr/>
          </p:nvSpPr>
          <p:spPr bwMode="auto">
            <a:xfrm>
              <a:off x="873" y="1414"/>
              <a:ext cx="1941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ea typeface="楷体_GB2312" pitchFamily="49" charset="-122"/>
                </a:rPr>
                <a:t>25×36</a:t>
              </a:r>
              <a:r>
                <a:rPr lang="zh-CN" altLang="en-US" sz="2800" dirty="0">
                  <a:ea typeface="楷体_GB2312" pitchFamily="49" charset="-122"/>
                </a:rPr>
                <a:t>＋</a:t>
              </a:r>
              <a:r>
                <a:rPr lang="en-US" altLang="zh-CN" sz="2800" dirty="0">
                  <a:ea typeface="楷体_GB2312" pitchFamily="49" charset="-122"/>
                </a:rPr>
                <a:t>64×25</a:t>
              </a:r>
            </a:p>
          </p:txBody>
        </p:sp>
        <p:sp>
          <p:nvSpPr>
            <p:cNvPr id="68" name="Text Box 5"/>
            <p:cNvSpPr txBox="1">
              <a:spLocks noChangeArrowheads="1"/>
            </p:cNvSpPr>
            <p:nvPr/>
          </p:nvSpPr>
          <p:spPr bwMode="auto">
            <a:xfrm>
              <a:off x="887" y="2513"/>
              <a:ext cx="1425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ea typeface="楷体_GB2312" pitchFamily="49" charset="-122"/>
                </a:rPr>
                <a:t>7.6×2.5×4</a:t>
              </a:r>
            </a:p>
          </p:txBody>
        </p:sp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884" y="1933"/>
              <a:ext cx="162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>
                  <a:ea typeface="楷体_GB2312" pitchFamily="49" charset="-122"/>
                </a:rPr>
                <a:t>7.6</a:t>
              </a:r>
              <a:r>
                <a:rPr lang="zh-CN" altLang="en-US" sz="2800" dirty="0">
                  <a:ea typeface="楷体_GB2312" pitchFamily="49" charset="-122"/>
                </a:rPr>
                <a:t>－</a:t>
              </a:r>
              <a:r>
                <a:rPr lang="en-US" altLang="zh-CN" sz="2800" dirty="0">
                  <a:ea typeface="楷体_GB2312" pitchFamily="49" charset="-122"/>
                </a:rPr>
                <a:t>0.7</a:t>
              </a:r>
              <a:r>
                <a:rPr lang="zh-CN" altLang="en-US" sz="2800" dirty="0">
                  <a:ea typeface="楷体_GB2312" pitchFamily="49" charset="-122"/>
                </a:rPr>
                <a:t>－</a:t>
              </a:r>
              <a:r>
                <a:rPr lang="en-US" altLang="zh-CN" sz="2800" dirty="0">
                  <a:ea typeface="楷体_GB2312" pitchFamily="49" charset="-122"/>
                </a:rPr>
                <a:t>0.3</a:t>
              </a:r>
            </a:p>
          </p:txBody>
        </p:sp>
      </p:grpSp>
      <p:pic>
        <p:nvPicPr>
          <p:cNvPr id="70" name="Picture 7" descr="penguin005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70135" y="5322409"/>
            <a:ext cx="1276351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Group 8"/>
          <p:cNvGrpSpPr/>
          <p:nvPr/>
        </p:nvGrpSpPr>
        <p:grpSpPr bwMode="auto">
          <a:xfrm>
            <a:off x="7617462" y="2741134"/>
            <a:ext cx="3167063" cy="2376488"/>
            <a:chOff x="3198" y="1434"/>
            <a:chExt cx="1995" cy="1497"/>
          </a:xfrm>
        </p:grpSpPr>
        <p:sp>
          <p:nvSpPr>
            <p:cNvPr id="72" name="AutoShape 9"/>
            <p:cNvSpPr>
              <a:spLocks noChangeArrowheads="1"/>
            </p:cNvSpPr>
            <p:nvPr/>
          </p:nvSpPr>
          <p:spPr bwMode="auto">
            <a:xfrm>
              <a:off x="3198" y="1434"/>
              <a:ext cx="1995" cy="1497"/>
            </a:xfrm>
            <a:prstGeom prst="cloudCallout">
              <a:avLst>
                <a:gd name="adj1" fmla="val 22130"/>
                <a:gd name="adj2" fmla="val 66764"/>
              </a:avLst>
            </a:prstGeom>
            <a:solidFill>
              <a:srgbClr val="FFFFCC"/>
            </a:solidFill>
            <a:ln w="9525">
              <a:solidFill>
                <a:srgbClr val="0000FF"/>
              </a:solidFill>
              <a:round/>
            </a:ln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800" b="1">
                <a:ea typeface="楷体_GB2312" pitchFamily="49" charset="-122"/>
              </a:endParaRPr>
            </a:p>
          </p:txBody>
        </p:sp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3334" y="1706"/>
              <a:ext cx="1769" cy="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  </a:t>
              </a:r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左面各题怎样算简便？应用了哪些运算定律？</a:t>
              </a:r>
            </a:p>
          </p:txBody>
        </p:sp>
      </p:grp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1335558" y="1733073"/>
            <a:ext cx="28173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练一</a:t>
            </a:r>
            <a:r>
              <a:rPr lang="zh-CN" altLang="en-US" dirty="0" smtClean="0"/>
              <a:t>练，想一想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335558" y="1733073"/>
            <a:ext cx="78973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解析：</a:t>
            </a:r>
            <a:r>
              <a:rPr lang="zh-CN" altLang="en-US" dirty="0"/>
              <a:t>运</a:t>
            </a:r>
            <a:r>
              <a:rPr lang="zh-CN" altLang="en-US" dirty="0" smtClean="0"/>
              <a:t>算时，寻“</a:t>
            </a:r>
            <a:r>
              <a:rPr lang="en-US" altLang="zh-CN" dirty="0" smtClean="0"/>
              <a:t>0</a:t>
            </a:r>
            <a:r>
              <a:rPr lang="zh-CN" altLang="en-US" dirty="0" smtClean="0"/>
              <a:t>”凑“整”，简化运算。</a:t>
            </a:r>
            <a:endParaRPr lang="zh-CN" altLang="en-US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335558" y="2471738"/>
            <a:ext cx="7897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数看能否凑成</a:t>
            </a:r>
            <a:r>
              <a:rPr lang="en-US" altLang="zh-CN" sz="2400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的倍数，分数和小数看能否凑成整数。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02402" y="3715823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寻“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”，乘法分配律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6502400" y="4892964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凑“整”，减法结合律</a:t>
            </a:r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6502400" y="6040446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寻“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”凑“整”，乘法结合律</a:t>
            </a:r>
            <a:endParaRPr lang="zh-CN" altLang="en-US" sz="2400"/>
          </a:p>
        </p:txBody>
      </p:sp>
      <p:sp>
        <p:nvSpPr>
          <p:cNvPr id="3" name="右箭头 2"/>
          <p:cNvSpPr/>
          <p:nvPr/>
        </p:nvSpPr>
        <p:spPr>
          <a:xfrm>
            <a:off x="6083301" y="3715823"/>
            <a:ext cx="315609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6083301" y="4862342"/>
            <a:ext cx="315609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6083301" y="6007684"/>
            <a:ext cx="315609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335560" y="3046043"/>
            <a:ext cx="4182853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25×36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64×25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=25×(36+64)=25×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=2500 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335560" y="4180599"/>
            <a:ext cx="3875077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7.6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0.7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=7.6-(0.7+0.3)=7.6-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=6.6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335560" y="5406427"/>
            <a:ext cx="4028965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7.6×2.5×4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=7.6×(2.5×4)=7.6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=76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3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35557" y="1733074"/>
            <a:ext cx="49738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练一</a:t>
            </a:r>
            <a:r>
              <a:rPr lang="zh-CN" altLang="en-US" dirty="0" smtClean="0"/>
              <a:t>练，计</a:t>
            </a:r>
            <a:r>
              <a:rPr lang="zh-CN" altLang="en-US" dirty="0"/>
              <a:t>算下面各题，注意使用简便算法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134" name="Group 4"/>
          <p:cNvGrpSpPr/>
          <p:nvPr/>
        </p:nvGrpSpPr>
        <p:grpSpPr bwMode="auto">
          <a:xfrm>
            <a:off x="4918076" y="4180999"/>
            <a:ext cx="2879725" cy="1223963"/>
            <a:chOff x="1701" y="2387"/>
            <a:chExt cx="1814" cy="771"/>
          </a:xfrm>
        </p:grpSpPr>
        <p:sp>
          <p:nvSpPr>
            <p:cNvPr id="135" name="Rectangle 5"/>
            <p:cNvSpPr>
              <a:spLocks noChangeArrowheads="1"/>
            </p:cNvSpPr>
            <p:nvPr/>
          </p:nvSpPr>
          <p:spPr bwMode="auto">
            <a:xfrm>
              <a:off x="1701" y="2387"/>
              <a:ext cx="1814" cy="771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36" name="Group 6"/>
            <p:cNvGrpSpPr/>
            <p:nvPr/>
          </p:nvGrpSpPr>
          <p:grpSpPr bwMode="auto">
            <a:xfrm>
              <a:off x="1746" y="2523"/>
              <a:ext cx="1737" cy="558"/>
              <a:chOff x="1825" y="2432"/>
              <a:chExt cx="1737" cy="558"/>
            </a:xfrm>
          </p:grpSpPr>
          <p:grpSp>
            <p:nvGrpSpPr>
              <p:cNvPr id="137" name="Group 7"/>
              <p:cNvGrpSpPr/>
              <p:nvPr/>
            </p:nvGrpSpPr>
            <p:grpSpPr bwMode="auto">
              <a:xfrm>
                <a:off x="1825" y="2432"/>
                <a:ext cx="241" cy="558"/>
                <a:chOff x="1688" y="1207"/>
                <a:chExt cx="241" cy="558"/>
              </a:xfrm>
            </p:grpSpPr>
            <p:sp>
              <p:nvSpPr>
                <p:cNvPr id="153" name="Line 8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5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3</a:t>
                  </a:r>
                </a:p>
              </p:txBody>
            </p:sp>
            <p:sp>
              <p:nvSpPr>
                <p:cNvPr id="1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  <p:sp>
            <p:nvSpPr>
              <p:cNvPr id="138" name="Rectangle 11"/>
              <p:cNvSpPr>
                <a:spLocks noChangeArrowheads="1"/>
              </p:cNvSpPr>
              <p:nvPr/>
            </p:nvSpPr>
            <p:spPr bwMode="auto">
              <a:xfrm>
                <a:off x="2018" y="2513"/>
                <a:ext cx="3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÷</a:t>
                </a:r>
              </a:p>
            </p:txBody>
          </p:sp>
          <p:grpSp>
            <p:nvGrpSpPr>
              <p:cNvPr id="139" name="Group 12"/>
              <p:cNvGrpSpPr/>
              <p:nvPr/>
            </p:nvGrpSpPr>
            <p:grpSpPr bwMode="auto">
              <a:xfrm>
                <a:off x="2323" y="2432"/>
                <a:ext cx="241" cy="558"/>
                <a:chOff x="1688" y="1207"/>
                <a:chExt cx="241" cy="558"/>
              </a:xfrm>
            </p:grpSpPr>
            <p:sp>
              <p:nvSpPr>
                <p:cNvPr id="150" name="Line 13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5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9</a:t>
                  </a:r>
                </a:p>
              </p:txBody>
            </p:sp>
            <p:sp>
              <p:nvSpPr>
                <p:cNvPr id="15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4</a:t>
                  </a:r>
                </a:p>
              </p:txBody>
            </p:sp>
          </p:grpSp>
          <p:sp>
            <p:nvSpPr>
              <p:cNvPr id="140" name="Rectangle 16"/>
              <p:cNvSpPr>
                <a:spLocks noChangeArrowheads="1"/>
              </p:cNvSpPr>
              <p:nvPr/>
            </p:nvSpPr>
            <p:spPr bwMode="auto">
              <a:xfrm>
                <a:off x="2517" y="2523"/>
                <a:ext cx="3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ea typeface="楷体_GB2312" pitchFamily="49" charset="-122"/>
                  </a:rPr>
                  <a:t>＋</a:t>
                </a:r>
              </a:p>
            </p:txBody>
          </p:sp>
          <p:grpSp>
            <p:nvGrpSpPr>
              <p:cNvPr id="141" name="Group 17"/>
              <p:cNvGrpSpPr/>
              <p:nvPr/>
            </p:nvGrpSpPr>
            <p:grpSpPr bwMode="auto">
              <a:xfrm>
                <a:off x="2822" y="2432"/>
                <a:ext cx="241" cy="558"/>
                <a:chOff x="1688" y="1207"/>
                <a:chExt cx="241" cy="558"/>
              </a:xfrm>
            </p:grpSpPr>
            <p:sp>
              <p:nvSpPr>
                <p:cNvPr id="147" name="Line 18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4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3</a:t>
                  </a:r>
                </a:p>
              </p:txBody>
            </p:sp>
            <p:sp>
              <p:nvSpPr>
                <p:cNvPr id="14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  <p:sp>
            <p:nvSpPr>
              <p:cNvPr id="142" name="Rectangle 21"/>
              <p:cNvSpPr>
                <a:spLocks noChangeArrowheads="1"/>
              </p:cNvSpPr>
              <p:nvPr/>
            </p:nvSpPr>
            <p:spPr bwMode="auto">
              <a:xfrm>
                <a:off x="3016" y="2523"/>
                <a:ext cx="34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>
                    <a:ea typeface="楷体_GB2312" pitchFamily="49" charset="-122"/>
                  </a:rPr>
                  <a:t>＋</a:t>
                </a:r>
              </a:p>
            </p:txBody>
          </p:sp>
          <p:grpSp>
            <p:nvGrpSpPr>
              <p:cNvPr id="143" name="Group 22"/>
              <p:cNvGrpSpPr/>
              <p:nvPr/>
            </p:nvGrpSpPr>
            <p:grpSpPr bwMode="auto">
              <a:xfrm>
                <a:off x="3321" y="2432"/>
                <a:ext cx="241" cy="558"/>
                <a:chOff x="1688" y="1207"/>
                <a:chExt cx="241" cy="558"/>
              </a:xfrm>
            </p:grpSpPr>
            <p:sp>
              <p:nvSpPr>
                <p:cNvPr id="144" name="Line 23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4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4</a:t>
                  </a:r>
                </a:p>
              </p:txBody>
            </p:sp>
            <p:sp>
              <p:nvSpPr>
                <p:cNvPr id="14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</p:grpSp>
      </p:grpSp>
      <p:grpSp>
        <p:nvGrpSpPr>
          <p:cNvPr id="156" name="Group 26"/>
          <p:cNvGrpSpPr/>
          <p:nvPr/>
        </p:nvGrpSpPr>
        <p:grpSpPr bwMode="auto">
          <a:xfrm>
            <a:off x="8877300" y="1733074"/>
            <a:ext cx="2881313" cy="1223963"/>
            <a:chOff x="2789" y="1434"/>
            <a:chExt cx="1815" cy="771"/>
          </a:xfrm>
        </p:grpSpPr>
        <p:sp>
          <p:nvSpPr>
            <p:cNvPr id="157" name="Rectangle 27"/>
            <p:cNvSpPr>
              <a:spLocks noChangeArrowheads="1"/>
            </p:cNvSpPr>
            <p:nvPr/>
          </p:nvSpPr>
          <p:spPr bwMode="auto">
            <a:xfrm>
              <a:off x="2790" y="1434"/>
              <a:ext cx="1814" cy="771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58" name="Group 28"/>
            <p:cNvGrpSpPr/>
            <p:nvPr/>
          </p:nvGrpSpPr>
          <p:grpSpPr bwMode="auto">
            <a:xfrm>
              <a:off x="2789" y="1525"/>
              <a:ext cx="1726" cy="558"/>
              <a:chOff x="1610" y="1207"/>
              <a:chExt cx="1726" cy="558"/>
            </a:xfrm>
          </p:grpSpPr>
          <p:sp>
            <p:nvSpPr>
              <p:cNvPr id="159" name="Text Box 29"/>
              <p:cNvSpPr txBox="1">
                <a:spLocks noChangeArrowheads="1"/>
              </p:cNvSpPr>
              <p:nvPr/>
            </p:nvSpPr>
            <p:spPr bwMode="auto">
              <a:xfrm>
                <a:off x="1610" y="1323"/>
                <a:ext cx="1608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dirty="0">
                    <a:ea typeface="楷体_GB2312" pitchFamily="49" charset="-122"/>
                  </a:rPr>
                  <a:t>5</a:t>
                </a:r>
                <a:r>
                  <a:rPr lang="zh-CN" altLang="en-US" sz="2800" dirty="0">
                    <a:ea typeface="楷体_GB2312" pitchFamily="49" charset="-122"/>
                  </a:rPr>
                  <a:t>－     </a:t>
                </a:r>
                <a:r>
                  <a:rPr lang="en-US" altLang="zh-CN" sz="2800" dirty="0">
                    <a:ea typeface="楷体_GB2312" pitchFamily="49" charset="-122"/>
                  </a:rPr>
                  <a:t>×     </a:t>
                </a:r>
                <a:r>
                  <a:rPr lang="zh-CN" altLang="en-US" sz="2800" dirty="0">
                    <a:ea typeface="楷体_GB2312" pitchFamily="49" charset="-122"/>
                  </a:rPr>
                  <a:t>－ </a:t>
                </a:r>
              </a:p>
            </p:txBody>
          </p:sp>
          <p:grpSp>
            <p:nvGrpSpPr>
              <p:cNvPr id="160" name="Group 30"/>
              <p:cNvGrpSpPr/>
              <p:nvPr/>
            </p:nvGrpSpPr>
            <p:grpSpPr bwMode="auto">
              <a:xfrm>
                <a:off x="2529" y="1207"/>
                <a:ext cx="367" cy="558"/>
                <a:chOff x="2154" y="1207"/>
                <a:chExt cx="367" cy="558"/>
              </a:xfrm>
            </p:grpSpPr>
            <p:sp>
              <p:nvSpPr>
                <p:cNvPr id="169" name="Line 31"/>
                <p:cNvSpPr>
                  <a:spLocks noChangeShapeType="1"/>
                </p:cNvSpPr>
                <p:nvPr/>
              </p:nvSpPr>
              <p:spPr bwMode="auto">
                <a:xfrm>
                  <a:off x="2245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7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154" y="1434"/>
                  <a:ext cx="367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21</a:t>
                  </a:r>
                </a:p>
              </p:txBody>
            </p:sp>
            <p:sp>
              <p:nvSpPr>
                <p:cNvPr id="17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54" y="1207"/>
                  <a:ext cx="367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10</a:t>
                  </a:r>
                </a:p>
              </p:txBody>
            </p:sp>
          </p:grpSp>
          <p:grpSp>
            <p:nvGrpSpPr>
              <p:cNvPr id="161" name="Group 34"/>
              <p:cNvGrpSpPr/>
              <p:nvPr/>
            </p:nvGrpSpPr>
            <p:grpSpPr bwMode="auto">
              <a:xfrm>
                <a:off x="2064" y="1207"/>
                <a:ext cx="241" cy="558"/>
                <a:chOff x="1688" y="1207"/>
                <a:chExt cx="241" cy="558"/>
              </a:xfrm>
            </p:grpSpPr>
            <p:sp>
              <p:nvSpPr>
                <p:cNvPr id="166" name="Line 35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6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2</a:t>
                  </a:r>
                </a:p>
              </p:txBody>
            </p:sp>
            <p:sp>
              <p:nvSpPr>
                <p:cNvPr id="16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3</a:t>
                  </a:r>
                </a:p>
              </p:txBody>
            </p:sp>
          </p:grpSp>
          <p:grpSp>
            <p:nvGrpSpPr>
              <p:cNvPr id="162" name="Group 38"/>
              <p:cNvGrpSpPr/>
              <p:nvPr/>
            </p:nvGrpSpPr>
            <p:grpSpPr bwMode="auto">
              <a:xfrm>
                <a:off x="3095" y="1207"/>
                <a:ext cx="241" cy="558"/>
                <a:chOff x="1688" y="1207"/>
                <a:chExt cx="241" cy="558"/>
              </a:xfrm>
            </p:grpSpPr>
            <p:sp>
              <p:nvSpPr>
                <p:cNvPr id="163" name="Line 39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7</a:t>
                  </a:r>
                </a:p>
              </p:txBody>
            </p:sp>
            <p:sp>
              <p:nvSpPr>
                <p:cNvPr id="1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2</a:t>
                  </a:r>
                </a:p>
              </p:txBody>
            </p:sp>
          </p:grpSp>
        </p:grpSp>
      </p:grpSp>
      <p:grpSp>
        <p:nvGrpSpPr>
          <p:cNvPr id="172" name="Group 42"/>
          <p:cNvGrpSpPr/>
          <p:nvPr/>
        </p:nvGrpSpPr>
        <p:grpSpPr bwMode="auto">
          <a:xfrm>
            <a:off x="2973389" y="5404960"/>
            <a:ext cx="2808286" cy="1223962"/>
            <a:chOff x="113" y="3339"/>
            <a:chExt cx="1769" cy="771"/>
          </a:xfrm>
        </p:grpSpPr>
        <p:sp>
          <p:nvSpPr>
            <p:cNvPr id="173" name="Rectangle 43"/>
            <p:cNvSpPr>
              <a:spLocks noChangeArrowheads="1"/>
            </p:cNvSpPr>
            <p:nvPr/>
          </p:nvSpPr>
          <p:spPr bwMode="auto">
            <a:xfrm>
              <a:off x="113" y="3339"/>
              <a:ext cx="1769" cy="771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74" name="Group 44"/>
            <p:cNvGrpSpPr/>
            <p:nvPr/>
          </p:nvGrpSpPr>
          <p:grpSpPr bwMode="auto">
            <a:xfrm>
              <a:off x="203" y="3475"/>
              <a:ext cx="1602" cy="558"/>
              <a:chOff x="1791" y="2967"/>
              <a:chExt cx="1602" cy="558"/>
            </a:xfrm>
          </p:grpSpPr>
          <p:grpSp>
            <p:nvGrpSpPr>
              <p:cNvPr id="175" name="Group 45"/>
              <p:cNvGrpSpPr/>
              <p:nvPr/>
            </p:nvGrpSpPr>
            <p:grpSpPr bwMode="auto">
              <a:xfrm>
                <a:off x="1791" y="2967"/>
                <a:ext cx="241" cy="558"/>
                <a:chOff x="1688" y="1207"/>
                <a:chExt cx="241" cy="558"/>
              </a:xfrm>
            </p:grpSpPr>
            <p:sp>
              <p:nvSpPr>
                <p:cNvPr id="185" name="Line 46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7</a:t>
                  </a:r>
                </a:p>
              </p:txBody>
            </p:sp>
            <p:sp>
              <p:nvSpPr>
                <p:cNvPr id="18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6</a:t>
                  </a:r>
                </a:p>
              </p:txBody>
            </p:sp>
          </p:grpSp>
          <p:sp>
            <p:nvSpPr>
              <p:cNvPr id="176" name="Rectangle 49"/>
              <p:cNvSpPr>
                <a:spLocks noChangeArrowheads="1"/>
              </p:cNvSpPr>
              <p:nvPr/>
            </p:nvSpPr>
            <p:spPr bwMode="auto">
              <a:xfrm>
                <a:off x="1973" y="3067"/>
                <a:ext cx="1420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ea typeface="楷体_GB2312" pitchFamily="49" charset="-122"/>
                  </a:rPr>
                  <a:t>÷5</a:t>
                </a:r>
                <a:r>
                  <a:rPr lang="zh-CN" altLang="en-US" sz="2800">
                    <a:ea typeface="楷体_GB2312" pitchFamily="49" charset="-122"/>
                  </a:rPr>
                  <a:t>＋    </a:t>
                </a:r>
                <a:r>
                  <a:rPr lang="en-US" altLang="zh-CN" sz="2800">
                    <a:ea typeface="楷体_GB2312" pitchFamily="49" charset="-122"/>
                  </a:rPr>
                  <a:t>×    </a:t>
                </a:r>
              </a:p>
            </p:txBody>
          </p:sp>
          <p:grpSp>
            <p:nvGrpSpPr>
              <p:cNvPr id="177" name="Group 50"/>
              <p:cNvGrpSpPr/>
              <p:nvPr/>
            </p:nvGrpSpPr>
            <p:grpSpPr bwMode="auto">
              <a:xfrm>
                <a:off x="2596" y="2967"/>
                <a:ext cx="241" cy="558"/>
                <a:chOff x="1688" y="1207"/>
                <a:chExt cx="241" cy="558"/>
              </a:xfrm>
            </p:grpSpPr>
            <p:sp>
              <p:nvSpPr>
                <p:cNvPr id="182" name="Line 51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7</a:t>
                  </a:r>
                </a:p>
              </p:txBody>
            </p:sp>
            <p:sp>
              <p:nvSpPr>
                <p:cNvPr id="18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  <p:grpSp>
            <p:nvGrpSpPr>
              <p:cNvPr id="178" name="Group 54"/>
              <p:cNvGrpSpPr/>
              <p:nvPr/>
            </p:nvGrpSpPr>
            <p:grpSpPr bwMode="auto">
              <a:xfrm>
                <a:off x="3095" y="2967"/>
                <a:ext cx="241" cy="558"/>
                <a:chOff x="1688" y="1207"/>
                <a:chExt cx="241" cy="558"/>
              </a:xfrm>
            </p:grpSpPr>
            <p:sp>
              <p:nvSpPr>
                <p:cNvPr id="179" name="Line 55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8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5</a:t>
                  </a:r>
                </a:p>
              </p:txBody>
            </p:sp>
            <p:sp>
              <p:nvSpPr>
                <p:cNvPr id="18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</p:grpSp>
      </p:grpSp>
      <p:grpSp>
        <p:nvGrpSpPr>
          <p:cNvPr id="188" name="Group 58"/>
          <p:cNvGrpSpPr/>
          <p:nvPr/>
        </p:nvGrpSpPr>
        <p:grpSpPr bwMode="auto">
          <a:xfrm>
            <a:off x="6789739" y="2957035"/>
            <a:ext cx="2971800" cy="1223962"/>
            <a:chOff x="736" y="1480"/>
            <a:chExt cx="1872" cy="771"/>
          </a:xfrm>
        </p:grpSpPr>
        <p:sp>
          <p:nvSpPr>
            <p:cNvPr id="189" name="Rectangle 59"/>
            <p:cNvSpPr>
              <a:spLocks noChangeArrowheads="1"/>
            </p:cNvSpPr>
            <p:nvPr/>
          </p:nvSpPr>
          <p:spPr bwMode="auto">
            <a:xfrm>
              <a:off x="839" y="1480"/>
              <a:ext cx="1769" cy="771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90" name="Group 60"/>
            <p:cNvGrpSpPr/>
            <p:nvPr/>
          </p:nvGrpSpPr>
          <p:grpSpPr bwMode="auto">
            <a:xfrm>
              <a:off x="736" y="1597"/>
              <a:ext cx="1829" cy="611"/>
              <a:chOff x="1870" y="2840"/>
              <a:chExt cx="1829" cy="611"/>
            </a:xfrm>
          </p:grpSpPr>
          <p:sp>
            <p:nvSpPr>
              <p:cNvPr id="191" name="Text Box 61"/>
              <p:cNvSpPr txBox="1">
                <a:spLocks noChangeArrowheads="1"/>
              </p:cNvSpPr>
              <p:nvPr/>
            </p:nvSpPr>
            <p:spPr bwMode="auto">
              <a:xfrm>
                <a:off x="1870" y="2956"/>
                <a:ext cx="177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dirty="0">
                    <a:ea typeface="楷体_GB2312" pitchFamily="49" charset="-122"/>
                  </a:rPr>
                  <a:t>（    －    ）</a:t>
                </a:r>
                <a:r>
                  <a:rPr lang="en-US" altLang="zh-CN" sz="2800" dirty="0">
                    <a:ea typeface="楷体_GB2312" pitchFamily="49" charset="-122"/>
                  </a:rPr>
                  <a:t>×    </a:t>
                </a:r>
              </a:p>
            </p:txBody>
          </p:sp>
          <p:grpSp>
            <p:nvGrpSpPr>
              <p:cNvPr id="192" name="Group 62"/>
              <p:cNvGrpSpPr/>
              <p:nvPr/>
            </p:nvGrpSpPr>
            <p:grpSpPr bwMode="auto">
              <a:xfrm>
                <a:off x="2154" y="2840"/>
                <a:ext cx="241" cy="558"/>
                <a:chOff x="1688" y="1207"/>
                <a:chExt cx="241" cy="558"/>
              </a:xfrm>
            </p:grpSpPr>
            <p:sp>
              <p:nvSpPr>
                <p:cNvPr id="201" name="Line 63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20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3</a:t>
                  </a:r>
                </a:p>
              </p:txBody>
            </p:sp>
            <p:sp>
              <p:nvSpPr>
                <p:cNvPr id="203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  <p:grpSp>
            <p:nvGrpSpPr>
              <p:cNvPr id="193" name="Group 66"/>
              <p:cNvGrpSpPr/>
              <p:nvPr/>
            </p:nvGrpSpPr>
            <p:grpSpPr bwMode="auto">
              <a:xfrm>
                <a:off x="2641" y="2840"/>
                <a:ext cx="241" cy="558"/>
                <a:chOff x="1688" y="1207"/>
                <a:chExt cx="241" cy="558"/>
              </a:xfrm>
            </p:grpSpPr>
            <p:sp>
              <p:nvSpPr>
                <p:cNvPr id="198" name="Line 67"/>
                <p:cNvSpPr>
                  <a:spLocks noChangeShapeType="1"/>
                </p:cNvSpPr>
                <p:nvPr/>
              </p:nvSpPr>
              <p:spPr bwMode="auto">
                <a:xfrm>
                  <a:off x="1700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99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688" y="1434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5</a:t>
                  </a:r>
                </a:p>
              </p:txBody>
            </p:sp>
            <p:sp>
              <p:nvSpPr>
                <p:cNvPr id="20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688" y="1207"/>
                  <a:ext cx="241" cy="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</a:t>
                  </a:r>
                </a:p>
              </p:txBody>
            </p:sp>
          </p:grpSp>
          <p:grpSp>
            <p:nvGrpSpPr>
              <p:cNvPr id="194" name="Group 70"/>
              <p:cNvGrpSpPr/>
              <p:nvPr/>
            </p:nvGrpSpPr>
            <p:grpSpPr bwMode="auto">
              <a:xfrm>
                <a:off x="3332" y="2875"/>
                <a:ext cx="367" cy="576"/>
                <a:chOff x="2154" y="1207"/>
                <a:chExt cx="367" cy="533"/>
              </a:xfrm>
            </p:grpSpPr>
            <p:sp>
              <p:nvSpPr>
                <p:cNvPr id="195" name="Line 71"/>
                <p:cNvSpPr>
                  <a:spLocks noChangeShapeType="1"/>
                </p:cNvSpPr>
                <p:nvPr/>
              </p:nvSpPr>
              <p:spPr bwMode="auto">
                <a:xfrm>
                  <a:off x="2245" y="1482"/>
                  <a:ext cx="2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zh-CN" altLang="en-US"/>
                </a:p>
              </p:txBody>
            </p:sp>
            <p:sp>
              <p:nvSpPr>
                <p:cNvPr id="196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154" y="1434"/>
                  <a:ext cx="303" cy="3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 4</a:t>
                  </a:r>
                </a:p>
              </p:txBody>
            </p:sp>
            <p:sp>
              <p:nvSpPr>
                <p:cNvPr id="19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154" y="1207"/>
                  <a:ext cx="367" cy="3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ea typeface="楷体_GB2312" pitchFamily="49" charset="-122"/>
                    </a:rPr>
                    <a:t>15</a:t>
                  </a:r>
                </a:p>
              </p:txBody>
            </p:sp>
          </p:grpSp>
        </p:grpSp>
      </p:grpSp>
      <p:pic>
        <p:nvPicPr>
          <p:cNvPr id="204" name="Picture 74" descr="frog011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17849" y="3900010"/>
            <a:ext cx="1314451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946662" y="1714901"/>
            <a:ext cx="83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Rectangle 49"/>
          <p:cNvSpPr>
            <a:spLocks noChangeArrowheads="1"/>
          </p:cNvSpPr>
          <p:nvPr/>
        </p:nvSpPr>
        <p:spPr bwMode="auto">
          <a:xfrm>
            <a:off x="3581829" y="1822270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÷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80" name="Rectangle 49"/>
          <p:cNvSpPr>
            <a:spLocks noChangeArrowheads="1"/>
          </p:cNvSpPr>
          <p:nvPr/>
        </p:nvSpPr>
        <p:spPr bwMode="auto">
          <a:xfrm>
            <a:off x="4717404" y="1822301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×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矩形 76"/>
              <p:cNvSpPr/>
              <p:nvPr/>
            </p:nvSpPr>
            <p:spPr>
              <a:xfrm>
                <a:off x="3279170" y="1634111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77" name="矩形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170" y="1634111"/>
                <a:ext cx="470935" cy="784895"/>
              </a:xfrm>
              <a:prstGeom prst="rect">
                <a:avLst/>
              </a:prstGeom>
              <a:blipFill rotWithShape="1">
                <a:blip r:embed="rId3"/>
                <a:stretch>
                  <a:fillRect l="-6" t="-33" r="91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49"/>
          <p:cNvSpPr>
            <a:spLocks noChangeArrowheads="1"/>
          </p:cNvSpPr>
          <p:nvPr/>
        </p:nvSpPr>
        <p:spPr bwMode="auto">
          <a:xfrm>
            <a:off x="4006861" y="1822301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5+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 82"/>
              <p:cNvSpPr/>
              <p:nvPr/>
            </p:nvSpPr>
            <p:spPr>
              <a:xfrm>
                <a:off x="4417267" y="1634111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83" name="矩形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267" y="1634111"/>
                <a:ext cx="470935" cy="784895"/>
              </a:xfrm>
              <a:prstGeom prst="rect">
                <a:avLst/>
              </a:prstGeom>
              <a:blipFill rotWithShape="1">
                <a:blip r:embed="rId4"/>
                <a:stretch>
                  <a:fillRect l="-44" t="-33" r="129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矩形 83"/>
              <p:cNvSpPr/>
              <p:nvPr/>
            </p:nvSpPr>
            <p:spPr>
              <a:xfrm>
                <a:off x="5142754" y="1634110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84" name="矩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754" y="1634110"/>
                <a:ext cx="470935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111" t="-32" r="61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49"/>
          <p:cNvSpPr>
            <a:spLocks noChangeArrowheads="1"/>
          </p:cNvSpPr>
          <p:nvPr/>
        </p:nvSpPr>
        <p:spPr bwMode="auto">
          <a:xfrm>
            <a:off x="2953287" y="2832313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矩形 85"/>
              <p:cNvSpPr/>
              <p:nvPr/>
            </p:nvSpPr>
            <p:spPr>
              <a:xfrm>
                <a:off x="3292685" y="2644123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86" name="矩形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685" y="2644123"/>
                <a:ext cx="470935" cy="784895"/>
              </a:xfrm>
              <a:prstGeom prst="rect">
                <a:avLst/>
              </a:prstGeom>
              <a:blipFill rotWithShape="1">
                <a:blip r:embed="rId3"/>
                <a:stretch>
                  <a:fillRect l="-45" t="-79" r="130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49"/>
          <p:cNvSpPr>
            <a:spLocks noChangeArrowheads="1"/>
          </p:cNvSpPr>
          <p:nvPr/>
        </p:nvSpPr>
        <p:spPr bwMode="auto">
          <a:xfrm>
            <a:off x="3549835" y="2832313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+mn-ea"/>
                <a:ea typeface="+mn-ea"/>
              </a:rPr>
              <a:t>×</a:t>
            </a:r>
            <a:endParaRPr lang="en-US" altLang="zh-CN" sz="2400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矩形 87"/>
              <p:cNvSpPr/>
              <p:nvPr/>
            </p:nvSpPr>
            <p:spPr>
              <a:xfrm>
                <a:off x="3975186" y="2644123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88" name="矩形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186" y="2644123"/>
                <a:ext cx="470935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18" t="-79" r="10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49"/>
          <p:cNvSpPr>
            <a:spLocks noChangeArrowheads="1"/>
          </p:cNvSpPr>
          <p:nvPr/>
        </p:nvSpPr>
        <p:spPr bwMode="auto">
          <a:xfrm>
            <a:off x="4960971" y="2832313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×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90" name="Rectangle 49"/>
          <p:cNvSpPr>
            <a:spLocks noChangeArrowheads="1"/>
          </p:cNvSpPr>
          <p:nvPr/>
        </p:nvSpPr>
        <p:spPr bwMode="auto">
          <a:xfrm>
            <a:off x="4377430" y="2851055"/>
            <a:ext cx="27891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矩形 90"/>
              <p:cNvSpPr/>
              <p:nvPr/>
            </p:nvSpPr>
            <p:spPr>
              <a:xfrm>
                <a:off x="4660834" y="2644123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1" name="矩形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834" y="2644123"/>
                <a:ext cx="470935" cy="784895"/>
              </a:xfrm>
              <a:prstGeom prst="rect">
                <a:avLst/>
              </a:prstGeom>
              <a:blipFill rotWithShape="1">
                <a:blip r:embed="rId4"/>
                <a:stretch>
                  <a:fillRect l="-121" t="-79" r="71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矩形 91"/>
              <p:cNvSpPr/>
              <p:nvPr/>
            </p:nvSpPr>
            <p:spPr>
              <a:xfrm>
                <a:off x="5386322" y="2644123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2" name="矩形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322" y="2644123"/>
                <a:ext cx="470935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54" t="-79" r="4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49"/>
          <p:cNvSpPr>
            <a:spLocks noChangeArrowheads="1"/>
          </p:cNvSpPr>
          <p:nvPr/>
        </p:nvSpPr>
        <p:spPr bwMode="auto">
          <a:xfrm>
            <a:off x="2948055" y="389071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矩形 93"/>
              <p:cNvSpPr/>
              <p:nvPr/>
            </p:nvSpPr>
            <p:spPr>
              <a:xfrm>
                <a:off x="3189150" y="3672878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4" name="矩形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150" y="3672878"/>
                <a:ext cx="470935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38" t="-5" r="123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49"/>
          <p:cNvSpPr>
            <a:spLocks noChangeArrowheads="1"/>
          </p:cNvSpPr>
          <p:nvPr/>
        </p:nvSpPr>
        <p:spPr bwMode="auto">
          <a:xfrm>
            <a:off x="3452511" y="3882446"/>
            <a:ext cx="1874529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×(   +   )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矩形 96"/>
              <p:cNvSpPr/>
              <p:nvPr/>
            </p:nvSpPr>
            <p:spPr>
              <a:xfrm>
                <a:off x="4074022" y="3672877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7" name="矩形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022" y="3672877"/>
                <a:ext cx="470935" cy="784895"/>
              </a:xfrm>
              <a:prstGeom prst="rect">
                <a:avLst/>
              </a:prstGeom>
              <a:blipFill rotWithShape="1">
                <a:blip r:embed="rId3"/>
                <a:stretch>
                  <a:fillRect l="-106" t="-5" r="56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矩形 97"/>
              <p:cNvSpPr/>
              <p:nvPr/>
            </p:nvSpPr>
            <p:spPr>
              <a:xfrm>
                <a:off x="4617926" y="3671593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8" name="矩形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926" y="3671593"/>
                <a:ext cx="470935" cy="784895"/>
              </a:xfrm>
              <a:prstGeom prst="rect">
                <a:avLst/>
              </a:prstGeom>
              <a:blipFill rotWithShape="1">
                <a:blip r:embed="rId4"/>
                <a:stretch>
                  <a:fillRect l="-44" t="-3" r="129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矩形 98"/>
              <p:cNvSpPr/>
              <p:nvPr/>
            </p:nvSpPr>
            <p:spPr>
              <a:xfrm>
                <a:off x="3189150" y="4764324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99" name="矩形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150" y="4764324"/>
                <a:ext cx="470935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38" t="-70" r="123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49"/>
          <p:cNvSpPr>
            <a:spLocks noChangeArrowheads="1"/>
          </p:cNvSpPr>
          <p:nvPr/>
        </p:nvSpPr>
        <p:spPr bwMode="auto">
          <a:xfrm>
            <a:off x="2949501" y="4961978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7537976" y="1822270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÷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102" name="Rectangle 49"/>
          <p:cNvSpPr>
            <a:spLocks noChangeArrowheads="1"/>
          </p:cNvSpPr>
          <p:nvPr/>
        </p:nvSpPr>
        <p:spPr bwMode="auto">
          <a:xfrm>
            <a:off x="9038416" y="1822301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矩形 102"/>
              <p:cNvSpPr/>
              <p:nvPr/>
            </p:nvSpPr>
            <p:spPr>
              <a:xfrm>
                <a:off x="7235318" y="1634110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03" name="矩形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318" y="1634110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27" t="-32" r="112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49"/>
          <p:cNvSpPr>
            <a:spLocks noChangeArrowheads="1"/>
          </p:cNvSpPr>
          <p:nvPr/>
        </p:nvSpPr>
        <p:spPr bwMode="auto">
          <a:xfrm>
            <a:off x="8392677" y="1822270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矩形 104"/>
              <p:cNvSpPr/>
              <p:nvPr/>
            </p:nvSpPr>
            <p:spPr>
              <a:xfrm>
                <a:off x="8687479" y="1634110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05" name="矩形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479" y="1634110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9" t="-32" r="94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矩形 105"/>
              <p:cNvSpPr/>
              <p:nvPr/>
            </p:nvSpPr>
            <p:spPr>
              <a:xfrm>
                <a:off x="9264265" y="1636767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06" name="矩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265" y="1636767"/>
                <a:ext cx="470935" cy="783804"/>
              </a:xfrm>
              <a:prstGeom prst="rect">
                <a:avLst/>
              </a:prstGeom>
              <a:blipFill rotWithShape="1">
                <a:blip r:embed="rId7"/>
                <a:stretch>
                  <a:fillRect l="-53" t="-47" r="3" b="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矩形 106"/>
              <p:cNvSpPr/>
              <p:nvPr/>
            </p:nvSpPr>
            <p:spPr>
              <a:xfrm>
                <a:off x="7982403" y="1634109"/>
                <a:ext cx="470935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07" name="矩形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403" y="1634109"/>
                <a:ext cx="470935" cy="784830"/>
              </a:xfrm>
              <a:prstGeom prst="rect">
                <a:avLst/>
              </a:prstGeom>
              <a:blipFill rotWithShape="1">
                <a:blip r:embed="rId8"/>
                <a:stretch>
                  <a:fillRect l="-96" t="-32" r="46" b="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49"/>
          <p:cNvSpPr>
            <a:spLocks noChangeArrowheads="1"/>
          </p:cNvSpPr>
          <p:nvPr/>
        </p:nvSpPr>
        <p:spPr bwMode="auto">
          <a:xfrm>
            <a:off x="6888156" y="2855795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p:sp>
        <p:nvSpPr>
          <p:cNvPr id="110" name="Rectangle 49"/>
          <p:cNvSpPr>
            <a:spLocks noChangeArrowheads="1"/>
          </p:cNvSpPr>
          <p:nvPr/>
        </p:nvSpPr>
        <p:spPr bwMode="auto">
          <a:xfrm>
            <a:off x="9049923" y="283436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矩形 110"/>
              <p:cNvSpPr/>
              <p:nvPr/>
            </p:nvSpPr>
            <p:spPr>
              <a:xfrm>
                <a:off x="7246825" y="2646174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11" name="矩形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825" y="2646174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44" t="-16" r="128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49"/>
          <p:cNvSpPr>
            <a:spLocks noChangeArrowheads="1"/>
          </p:cNvSpPr>
          <p:nvPr/>
        </p:nvSpPr>
        <p:spPr bwMode="auto">
          <a:xfrm>
            <a:off x="8404184" y="2834333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矩形 112"/>
              <p:cNvSpPr/>
              <p:nvPr/>
            </p:nvSpPr>
            <p:spPr>
              <a:xfrm>
                <a:off x="8698986" y="2646174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13" name="矩形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986" y="2646174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26" t="-16" r="111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矩形 113"/>
              <p:cNvSpPr/>
              <p:nvPr/>
            </p:nvSpPr>
            <p:spPr>
              <a:xfrm>
                <a:off x="9275771" y="2648830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14" name="矩形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771" y="2648830"/>
                <a:ext cx="470935" cy="783804"/>
              </a:xfrm>
              <a:prstGeom prst="rect">
                <a:avLst/>
              </a:prstGeom>
              <a:blipFill rotWithShape="1">
                <a:blip r:embed="rId7"/>
                <a:stretch>
                  <a:fillRect l="-69" t="-31" r="19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矩形 114"/>
              <p:cNvSpPr/>
              <p:nvPr/>
            </p:nvSpPr>
            <p:spPr>
              <a:xfrm>
                <a:off x="7993910" y="2646172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15" name="矩形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910" y="2646172"/>
                <a:ext cx="470935" cy="783804"/>
              </a:xfrm>
              <a:prstGeom prst="rect">
                <a:avLst/>
              </a:prstGeom>
              <a:blipFill rotWithShape="1">
                <a:blip r:embed="rId9"/>
                <a:stretch>
                  <a:fillRect l="-113" t="-16" r="63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7551577" y="2882549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×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117" name="Rectangle 49"/>
          <p:cNvSpPr>
            <a:spLocks noChangeArrowheads="1"/>
          </p:cNvSpPr>
          <p:nvPr/>
        </p:nvSpPr>
        <p:spPr bwMode="auto">
          <a:xfrm>
            <a:off x="6871517" y="386805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矩形 117"/>
              <p:cNvSpPr/>
              <p:nvPr/>
            </p:nvSpPr>
            <p:spPr>
              <a:xfrm>
                <a:off x="7232812" y="3671593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18" name="矩形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812" y="3671593"/>
                <a:ext cx="470935" cy="783804"/>
              </a:xfrm>
              <a:prstGeom prst="rect">
                <a:avLst/>
              </a:prstGeom>
              <a:blipFill rotWithShape="1">
                <a:blip r:embed="rId10"/>
                <a:stretch>
                  <a:fillRect l="-34" t="-3" r="119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8270175" y="3859785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120" name="Rectangle 49"/>
          <p:cNvSpPr>
            <a:spLocks noChangeArrowheads="1"/>
          </p:cNvSpPr>
          <p:nvPr/>
        </p:nvSpPr>
        <p:spPr bwMode="auto">
          <a:xfrm>
            <a:off x="7624436" y="385975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矩形 120"/>
              <p:cNvSpPr/>
              <p:nvPr/>
            </p:nvSpPr>
            <p:spPr>
              <a:xfrm>
                <a:off x="7919238" y="3671595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21" name="矩形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238" y="3671595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32" t="-3" r="117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矩形 121"/>
              <p:cNvSpPr/>
              <p:nvPr/>
            </p:nvSpPr>
            <p:spPr>
              <a:xfrm>
                <a:off x="8496023" y="3674251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22" name="矩形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023" y="3674251"/>
                <a:ext cx="470935" cy="783804"/>
              </a:xfrm>
              <a:prstGeom prst="rect">
                <a:avLst/>
              </a:prstGeom>
              <a:blipFill rotWithShape="1">
                <a:blip r:embed="rId7"/>
                <a:stretch>
                  <a:fillRect l="-76" t="-18" r="26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Rectangle 49"/>
          <p:cNvSpPr>
            <a:spLocks noChangeArrowheads="1"/>
          </p:cNvSpPr>
          <p:nvPr/>
        </p:nvSpPr>
        <p:spPr bwMode="auto">
          <a:xfrm>
            <a:off x="6874032" y="4982487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矩形 123"/>
              <p:cNvSpPr/>
              <p:nvPr/>
            </p:nvSpPr>
            <p:spPr>
              <a:xfrm>
                <a:off x="7235327" y="4786026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24" name="矩形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327" y="4786026"/>
                <a:ext cx="470935" cy="783804"/>
              </a:xfrm>
              <a:prstGeom prst="rect">
                <a:avLst/>
              </a:prstGeom>
              <a:blipFill rotWithShape="1">
                <a:blip r:embed="rId10"/>
                <a:stretch>
                  <a:fillRect l="-29" t="-4" r="114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ectangle 49"/>
          <p:cNvSpPr>
            <a:spLocks noChangeArrowheads="1"/>
          </p:cNvSpPr>
          <p:nvPr/>
        </p:nvSpPr>
        <p:spPr bwMode="auto">
          <a:xfrm>
            <a:off x="8272689" y="4974218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126" name="Rectangle 49"/>
          <p:cNvSpPr>
            <a:spLocks noChangeArrowheads="1"/>
          </p:cNvSpPr>
          <p:nvPr/>
        </p:nvSpPr>
        <p:spPr bwMode="auto">
          <a:xfrm>
            <a:off x="7626951" y="4974187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+</a:t>
            </a:r>
            <a:endParaRPr lang="en-US" altLang="zh-CN" sz="24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矩形 126"/>
              <p:cNvSpPr/>
              <p:nvPr/>
            </p:nvSpPr>
            <p:spPr>
              <a:xfrm>
                <a:off x="8541342" y="4785996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27" name="矩形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42" y="4785996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126" r="76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矩形 127"/>
              <p:cNvSpPr/>
              <p:nvPr/>
            </p:nvSpPr>
            <p:spPr>
              <a:xfrm>
                <a:off x="7845444" y="4786026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28" name="矩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44" y="4786026"/>
                <a:ext cx="470935" cy="783804"/>
              </a:xfrm>
              <a:prstGeom prst="rect">
                <a:avLst/>
              </a:prstGeom>
              <a:blipFill rotWithShape="1">
                <a:blip r:embed="rId7"/>
                <a:stretch>
                  <a:fillRect l="-4" t="-4" r="89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49"/>
          <p:cNvSpPr>
            <a:spLocks noChangeArrowheads="1"/>
          </p:cNvSpPr>
          <p:nvPr/>
        </p:nvSpPr>
        <p:spPr bwMode="auto">
          <a:xfrm>
            <a:off x="6886856" y="594618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矩形 131"/>
              <p:cNvSpPr/>
              <p:nvPr/>
            </p:nvSpPr>
            <p:spPr>
              <a:xfrm>
                <a:off x="7683771" y="5749663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32" name="矩形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771" y="5749663"/>
                <a:ext cx="470935" cy="786177"/>
              </a:xfrm>
              <a:prstGeom prst="rect">
                <a:avLst/>
              </a:prstGeom>
              <a:blipFill rotWithShape="1">
                <a:blip r:embed="rId6"/>
                <a:stretch>
                  <a:fillRect l="-58" t="-47" r="8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Rectangle 49"/>
          <p:cNvSpPr>
            <a:spLocks noChangeArrowheads="1"/>
          </p:cNvSpPr>
          <p:nvPr/>
        </p:nvSpPr>
        <p:spPr bwMode="auto">
          <a:xfrm>
            <a:off x="7246385" y="5946184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+mn-ea"/>
                <a:ea typeface="+mn-ea"/>
              </a:rPr>
              <a:t>1+</a:t>
            </a: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205" name="Rectangle 49"/>
          <p:cNvSpPr>
            <a:spLocks noChangeArrowheads="1"/>
          </p:cNvSpPr>
          <p:nvPr/>
        </p:nvSpPr>
        <p:spPr bwMode="auto">
          <a:xfrm>
            <a:off x="8104867" y="594618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+mn-ea"/>
                <a:ea typeface="+mn-ea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矩形 205"/>
              <p:cNvSpPr/>
              <p:nvPr/>
            </p:nvSpPr>
            <p:spPr>
              <a:xfrm>
                <a:off x="8464846" y="5757991"/>
                <a:ext cx="470935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06" name="矩形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846" y="5757991"/>
                <a:ext cx="470935" cy="784830"/>
              </a:xfrm>
              <a:prstGeom prst="rect">
                <a:avLst/>
              </a:prstGeom>
              <a:blipFill rotWithShape="1">
                <a:blip r:embed="rId11"/>
                <a:stretch>
                  <a:fillRect l="-63" t="-57" r="13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7" name="图片 54" descr="番茄.png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0241616" y="5301438"/>
            <a:ext cx="1609072" cy="11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8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30" grpId="0"/>
      <p:bldP spid="132" grpId="0"/>
      <p:bldP spid="133" grpId="0"/>
      <p:bldP spid="205" grpId="0"/>
      <p:bldP spid="2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49"/>
          <p:cNvSpPr>
            <a:spLocks noChangeArrowheads="1"/>
          </p:cNvSpPr>
          <p:nvPr/>
        </p:nvSpPr>
        <p:spPr bwMode="auto">
          <a:xfrm>
            <a:off x="3034780" y="1965770"/>
            <a:ext cx="1566752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(       )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79" name="Rectangle 49"/>
          <p:cNvSpPr>
            <a:spLocks noChangeArrowheads="1"/>
          </p:cNvSpPr>
          <p:nvPr/>
        </p:nvSpPr>
        <p:spPr bwMode="auto">
          <a:xfrm>
            <a:off x="3735401" y="1932273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Rectangle 49"/>
          <p:cNvSpPr>
            <a:spLocks noChangeArrowheads="1"/>
          </p:cNvSpPr>
          <p:nvPr/>
        </p:nvSpPr>
        <p:spPr bwMode="auto">
          <a:xfrm>
            <a:off x="4680090" y="1914642"/>
            <a:ext cx="535639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矩形 76"/>
              <p:cNvSpPr/>
              <p:nvPr/>
            </p:nvSpPr>
            <p:spPr>
              <a:xfrm>
                <a:off x="3287260" y="1723011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77" name="矩形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260" y="1723011"/>
                <a:ext cx="470935" cy="786177"/>
              </a:xfrm>
              <a:prstGeom prst="rect">
                <a:avLst/>
              </a:prstGeom>
              <a:blipFill rotWithShape="1">
                <a:blip r:embed="rId3"/>
                <a:stretch>
                  <a:fillRect l="-106" t="-33" r="56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 82"/>
              <p:cNvSpPr/>
              <p:nvPr/>
            </p:nvSpPr>
            <p:spPr>
              <a:xfrm>
                <a:off x="4023827" y="1723011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3" name="矩形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827" y="1723011"/>
                <a:ext cx="470935" cy="786177"/>
              </a:xfrm>
              <a:prstGeom prst="rect">
                <a:avLst/>
              </a:prstGeom>
              <a:blipFill rotWithShape="1">
                <a:blip r:embed="rId4"/>
                <a:stretch>
                  <a:fillRect l="-99" t="-33" r="49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矩形 83"/>
              <p:cNvSpPr/>
              <p:nvPr/>
            </p:nvSpPr>
            <p:spPr>
              <a:xfrm>
                <a:off x="5105439" y="1726452"/>
                <a:ext cx="466415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4" name="矩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39" y="1726452"/>
                <a:ext cx="466415" cy="791307"/>
              </a:xfrm>
              <a:prstGeom prst="rect">
                <a:avLst/>
              </a:prstGeom>
              <a:blipFill rotWithShape="1">
                <a:blip r:embed="rId5"/>
                <a:stretch>
                  <a:fillRect l="-8" t="-66" r="78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49"/>
          <p:cNvSpPr>
            <a:spLocks noChangeArrowheads="1"/>
          </p:cNvSpPr>
          <p:nvPr/>
        </p:nvSpPr>
        <p:spPr bwMode="auto">
          <a:xfrm>
            <a:off x="2788036" y="2908970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93" name="Rectangle 49"/>
          <p:cNvSpPr>
            <a:spLocks noChangeArrowheads="1"/>
          </p:cNvSpPr>
          <p:nvPr/>
        </p:nvSpPr>
        <p:spPr bwMode="auto">
          <a:xfrm>
            <a:off x="2782804" y="3967371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矩形 98"/>
              <p:cNvSpPr/>
              <p:nvPr/>
            </p:nvSpPr>
            <p:spPr>
              <a:xfrm>
                <a:off x="3281443" y="4858429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9" name="矩形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443" y="4858429"/>
                <a:ext cx="470935" cy="783804"/>
              </a:xfrm>
              <a:prstGeom prst="rect">
                <a:avLst/>
              </a:prstGeom>
              <a:blipFill rotWithShape="1">
                <a:blip r:embed="rId6"/>
                <a:stretch>
                  <a:fillRect l="-85" t="-6" r="35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49"/>
          <p:cNvSpPr>
            <a:spLocks noChangeArrowheads="1"/>
          </p:cNvSpPr>
          <p:nvPr/>
        </p:nvSpPr>
        <p:spPr bwMode="auto">
          <a:xfrm>
            <a:off x="2783805" y="505854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矩形 94"/>
              <p:cNvSpPr/>
              <p:nvPr/>
            </p:nvSpPr>
            <p:spPr>
              <a:xfrm>
                <a:off x="3281445" y="2689139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5" name="矩形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445" y="2689139"/>
                <a:ext cx="470935" cy="786177"/>
              </a:xfrm>
              <a:prstGeom prst="rect">
                <a:avLst/>
              </a:prstGeom>
              <a:blipFill rotWithShape="1">
                <a:blip r:embed="rId3"/>
                <a:stretch>
                  <a:fillRect l="-85" t="-70" r="35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3598477" y="2879202"/>
            <a:ext cx="535639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矩形 101"/>
              <p:cNvSpPr/>
              <p:nvPr/>
            </p:nvSpPr>
            <p:spPr>
              <a:xfrm>
                <a:off x="4023826" y="2691012"/>
                <a:ext cx="466415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2" name="矩形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826" y="2691012"/>
                <a:ext cx="466415" cy="791307"/>
              </a:xfrm>
              <a:prstGeom prst="rect">
                <a:avLst/>
              </a:prstGeom>
              <a:blipFill rotWithShape="1">
                <a:blip r:embed="rId5"/>
                <a:stretch>
                  <a:fillRect l="-100" t="-65" r="33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49"/>
          <p:cNvSpPr>
            <a:spLocks noChangeArrowheads="1"/>
          </p:cNvSpPr>
          <p:nvPr/>
        </p:nvSpPr>
        <p:spPr bwMode="auto">
          <a:xfrm>
            <a:off x="4651717" y="2915442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矩形 103"/>
              <p:cNvSpPr/>
              <p:nvPr/>
            </p:nvSpPr>
            <p:spPr>
              <a:xfrm>
                <a:off x="5013014" y="2689138"/>
                <a:ext cx="47093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4" name="矩形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014" y="2689138"/>
                <a:ext cx="470935" cy="786177"/>
              </a:xfrm>
              <a:prstGeom prst="rect">
                <a:avLst/>
              </a:prstGeom>
              <a:blipFill rotWithShape="1">
                <a:blip r:embed="rId4"/>
                <a:stretch>
                  <a:fillRect l="-69" t="-70" r="19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49"/>
          <p:cNvSpPr>
            <a:spLocks noChangeArrowheads="1"/>
          </p:cNvSpPr>
          <p:nvPr/>
        </p:nvSpPr>
        <p:spPr bwMode="auto">
          <a:xfrm>
            <a:off x="5325525" y="2877328"/>
            <a:ext cx="535639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矩形 105"/>
              <p:cNvSpPr/>
              <p:nvPr/>
            </p:nvSpPr>
            <p:spPr>
              <a:xfrm>
                <a:off x="5750874" y="2689138"/>
                <a:ext cx="466415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6" name="矩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874" y="2689138"/>
                <a:ext cx="466415" cy="791307"/>
              </a:xfrm>
              <a:prstGeom prst="rect">
                <a:avLst/>
              </a:prstGeom>
              <a:blipFill rotWithShape="1">
                <a:blip r:embed="rId5"/>
                <a:stretch>
                  <a:fillRect l="-67" t="-69" r="1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矩形 106"/>
              <p:cNvSpPr/>
              <p:nvPr/>
            </p:nvSpPr>
            <p:spPr>
              <a:xfrm>
                <a:off x="3285965" y="3729516"/>
                <a:ext cx="466415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7" name="矩形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965" y="3729516"/>
                <a:ext cx="466415" cy="791307"/>
              </a:xfrm>
              <a:prstGeom prst="rect">
                <a:avLst/>
              </a:prstGeom>
              <a:blipFill rotWithShape="1">
                <a:blip r:embed="rId7"/>
                <a:stretch>
                  <a:fillRect l="-102" t="-20" r="35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49"/>
          <p:cNvSpPr>
            <a:spLocks noChangeArrowheads="1"/>
          </p:cNvSpPr>
          <p:nvPr/>
        </p:nvSpPr>
        <p:spPr bwMode="auto">
          <a:xfrm>
            <a:off x="3710656" y="3953946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矩形 108"/>
              <p:cNvSpPr/>
              <p:nvPr/>
            </p:nvSpPr>
            <p:spPr>
              <a:xfrm>
                <a:off x="4088801" y="3729513"/>
                <a:ext cx="46641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9" name="矩形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801" y="3729513"/>
                <a:ext cx="466415" cy="783804"/>
              </a:xfrm>
              <a:prstGeom prst="rect">
                <a:avLst/>
              </a:prstGeom>
              <a:blipFill rotWithShape="1">
                <a:blip r:embed="rId8"/>
                <a:stretch>
                  <a:fillRect l="-8" t="-20" r="77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49"/>
          <p:cNvSpPr>
            <a:spLocks noChangeArrowheads="1"/>
          </p:cNvSpPr>
          <p:nvPr/>
        </p:nvSpPr>
        <p:spPr bwMode="auto">
          <a:xfrm>
            <a:off x="8347223" y="1921171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矩形 111"/>
              <p:cNvSpPr/>
              <p:nvPr/>
            </p:nvSpPr>
            <p:spPr>
              <a:xfrm>
                <a:off x="8003727" y="1716510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2" name="矩形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727" y="1716510"/>
                <a:ext cx="470935" cy="783804"/>
              </a:xfrm>
              <a:prstGeom prst="rect">
                <a:avLst/>
              </a:prstGeom>
              <a:blipFill rotWithShape="1">
                <a:blip r:embed="rId9"/>
                <a:stretch>
                  <a:fillRect l="-40" t="-13" r="125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49"/>
          <p:cNvSpPr>
            <a:spLocks noChangeArrowheads="1"/>
          </p:cNvSpPr>
          <p:nvPr/>
        </p:nvSpPr>
        <p:spPr bwMode="auto">
          <a:xfrm>
            <a:off x="7465935" y="1911201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5-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矩形 113"/>
              <p:cNvSpPr/>
              <p:nvPr/>
            </p:nvSpPr>
            <p:spPr>
              <a:xfrm>
                <a:off x="9704170" y="1716511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4" name="矩形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4170" y="1716511"/>
                <a:ext cx="470935" cy="784895"/>
              </a:xfrm>
              <a:prstGeom prst="rect">
                <a:avLst/>
              </a:prstGeom>
              <a:blipFill rotWithShape="1">
                <a:blip r:embed="rId10"/>
                <a:stretch>
                  <a:fillRect l="-21" t="-14" r="106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矩形 114"/>
              <p:cNvSpPr/>
              <p:nvPr/>
            </p:nvSpPr>
            <p:spPr>
              <a:xfrm>
                <a:off x="8772574" y="1732979"/>
                <a:ext cx="470935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5" name="矩形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574" y="1732979"/>
                <a:ext cx="470935" cy="783804"/>
              </a:xfrm>
              <a:prstGeom prst="rect">
                <a:avLst/>
              </a:prstGeom>
              <a:blipFill rotWithShape="1">
                <a:blip r:embed="rId11"/>
                <a:stretch>
                  <a:fillRect l="-10" t="-8" r="95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9328492" y="196721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Rectangle 49"/>
          <p:cNvSpPr>
            <a:spLocks noChangeArrowheads="1"/>
          </p:cNvSpPr>
          <p:nvPr/>
        </p:nvSpPr>
        <p:spPr bwMode="auto">
          <a:xfrm>
            <a:off x="7104641" y="2908970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118" name="Rectangle 49"/>
          <p:cNvSpPr>
            <a:spLocks noChangeArrowheads="1"/>
          </p:cNvSpPr>
          <p:nvPr/>
        </p:nvSpPr>
        <p:spPr bwMode="auto">
          <a:xfrm>
            <a:off x="7099409" y="3967371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7100411" y="5058544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矩形 120"/>
              <p:cNvSpPr/>
              <p:nvPr/>
            </p:nvSpPr>
            <p:spPr>
              <a:xfrm>
                <a:off x="8009418" y="2694941"/>
                <a:ext cx="470935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21" name="矩形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418" y="2694941"/>
                <a:ext cx="470935" cy="792396"/>
              </a:xfrm>
              <a:prstGeom prst="rect">
                <a:avLst/>
              </a:prstGeom>
              <a:blipFill rotWithShape="1">
                <a:blip r:embed="rId12"/>
                <a:stretch>
                  <a:fillRect l="-35" r="120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49"/>
          <p:cNvSpPr>
            <a:spLocks noChangeArrowheads="1"/>
          </p:cNvSpPr>
          <p:nvPr/>
        </p:nvSpPr>
        <p:spPr bwMode="auto">
          <a:xfrm>
            <a:off x="7460703" y="2908970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5-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矩形 122"/>
              <p:cNvSpPr/>
              <p:nvPr/>
            </p:nvSpPr>
            <p:spPr>
              <a:xfrm>
                <a:off x="8860990" y="2698070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23" name="矩形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990" y="2698070"/>
                <a:ext cx="470935" cy="784895"/>
              </a:xfrm>
              <a:prstGeom prst="rect">
                <a:avLst/>
              </a:prstGeom>
              <a:blipFill rotWithShape="1">
                <a:blip r:embed="rId10"/>
                <a:stretch>
                  <a:fillRect l="-42" t="-75" r="127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ectangle 49"/>
          <p:cNvSpPr>
            <a:spLocks noChangeArrowheads="1"/>
          </p:cNvSpPr>
          <p:nvPr/>
        </p:nvSpPr>
        <p:spPr bwMode="auto">
          <a:xfrm>
            <a:off x="8485312" y="2948773"/>
            <a:ext cx="335646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矩形 125"/>
              <p:cNvSpPr/>
              <p:nvPr/>
            </p:nvSpPr>
            <p:spPr>
              <a:xfrm>
                <a:off x="8009418" y="3722543"/>
                <a:ext cx="470935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26" name="矩形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418" y="3722543"/>
                <a:ext cx="470935" cy="792396"/>
              </a:xfrm>
              <a:prstGeom prst="rect">
                <a:avLst/>
              </a:prstGeom>
              <a:blipFill rotWithShape="1">
                <a:blip r:embed="rId12"/>
                <a:stretch>
                  <a:fillRect l="-35" t="-22" r="120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Rectangle 49"/>
          <p:cNvSpPr>
            <a:spLocks noChangeArrowheads="1"/>
          </p:cNvSpPr>
          <p:nvPr/>
        </p:nvSpPr>
        <p:spPr bwMode="auto">
          <a:xfrm>
            <a:off x="7460703" y="3936572"/>
            <a:ext cx="48953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5-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矩形 127"/>
              <p:cNvSpPr/>
              <p:nvPr/>
            </p:nvSpPr>
            <p:spPr>
              <a:xfrm>
                <a:off x="8592137" y="3732721"/>
                <a:ext cx="47093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400" b="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28" name="矩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137" y="3732721"/>
                <a:ext cx="470935" cy="784895"/>
              </a:xfrm>
              <a:prstGeom prst="rect">
                <a:avLst/>
              </a:prstGeom>
              <a:blipFill rotWithShape="1">
                <a:blip r:embed="rId10"/>
                <a:stretch>
                  <a:fillRect l="-125" t="-24" r="75" b="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49"/>
          <p:cNvSpPr>
            <a:spLocks noChangeArrowheads="1"/>
          </p:cNvSpPr>
          <p:nvPr/>
        </p:nvSpPr>
        <p:spPr bwMode="auto">
          <a:xfrm>
            <a:off x="7830643" y="3935796"/>
            <a:ext cx="1412864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   +  )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1" name="Rectangle 49"/>
          <p:cNvSpPr>
            <a:spLocks noChangeArrowheads="1"/>
          </p:cNvSpPr>
          <p:nvPr/>
        </p:nvSpPr>
        <p:spPr bwMode="auto">
          <a:xfrm>
            <a:off x="7460705" y="5030018"/>
            <a:ext cx="951199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5-1=4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Text Box 2"/>
          <p:cNvSpPr txBox="1">
            <a:spLocks noChangeArrowheads="1"/>
          </p:cNvSpPr>
          <p:nvPr/>
        </p:nvSpPr>
        <p:spPr bwMode="auto">
          <a:xfrm>
            <a:off x="1946662" y="1825315"/>
            <a:ext cx="83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3" name="图片 54" descr="番茄.pn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0175104" y="5321244"/>
            <a:ext cx="1609072" cy="11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3" grpId="0"/>
      <p:bldP spid="99" grpId="0"/>
      <p:bldP spid="100" grpId="0"/>
      <p:bldP spid="95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7" grpId="0"/>
      <p:bldP spid="118" grpId="0"/>
      <p:bldP spid="119" grpId="0"/>
      <p:bldP spid="121" grpId="0"/>
      <p:bldP spid="122" grpId="0"/>
      <p:bldP spid="123" grpId="0"/>
      <p:bldP spid="125" grpId="0"/>
      <p:bldP spid="126" grpId="0"/>
      <p:bldP spid="127" grpId="0"/>
      <p:bldP spid="128" grpId="0"/>
      <p:bldP spid="130" grpId="0"/>
      <p:bldP spid="1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35557" y="1733073"/>
            <a:ext cx="80370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mtClean="0"/>
              <a:t>例</a:t>
            </a:r>
            <a:r>
              <a:rPr lang="en-US" altLang="zh-CN" smtClean="0"/>
              <a:t>1. </a:t>
            </a:r>
            <a:r>
              <a:rPr lang="zh-CN" altLang="en-US" smtClean="0"/>
              <a:t>一个数的    加上    ，和是    ，这个数是多少？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矩形 81"/>
              <p:cNvSpPr/>
              <p:nvPr/>
            </p:nvSpPr>
            <p:spPr>
              <a:xfrm>
                <a:off x="3566661" y="1651513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82" name="矩形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661" y="1651513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106" t="-57" r="56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 82"/>
              <p:cNvSpPr/>
              <p:nvPr/>
            </p:nvSpPr>
            <p:spPr>
              <a:xfrm>
                <a:off x="4760461" y="1651512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83" name="矩形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61" y="1651512"/>
                <a:ext cx="470935" cy="901785"/>
              </a:xfrm>
              <a:prstGeom prst="rect">
                <a:avLst/>
              </a:prstGeom>
              <a:blipFill rotWithShape="1">
                <a:blip r:embed="rId4"/>
                <a:stretch>
                  <a:fillRect l="-106" t="-57" r="56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矩形 83"/>
              <p:cNvSpPr/>
              <p:nvPr/>
            </p:nvSpPr>
            <p:spPr>
              <a:xfrm>
                <a:off x="6242290" y="1651512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84" name="矩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90" y="1651512"/>
                <a:ext cx="470935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51" t="-57" r="1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1335558" y="2634858"/>
            <a:ext cx="7897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答：设这个数为</a:t>
            </a:r>
            <a:r>
              <a:rPr lang="el-GR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，列式可得：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3021547" y="3554473"/>
            <a:ext cx="4678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Rectangle 49"/>
          <p:cNvSpPr>
            <a:spLocks noChangeArrowheads="1"/>
          </p:cNvSpPr>
          <p:nvPr/>
        </p:nvSpPr>
        <p:spPr bwMode="auto">
          <a:xfrm>
            <a:off x="3432311" y="3637034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×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矩形 88"/>
              <p:cNvSpPr/>
              <p:nvPr/>
            </p:nvSpPr>
            <p:spPr>
              <a:xfrm>
                <a:off x="3881098" y="3439546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89" name="矩形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98" y="3439546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130" t="-43" r="80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49"/>
          <p:cNvSpPr>
            <a:spLocks noChangeArrowheads="1"/>
          </p:cNvSpPr>
          <p:nvPr/>
        </p:nvSpPr>
        <p:spPr bwMode="auto">
          <a:xfrm>
            <a:off x="4283525" y="3637034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+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矩形 90"/>
              <p:cNvSpPr/>
              <p:nvPr/>
            </p:nvSpPr>
            <p:spPr>
              <a:xfrm>
                <a:off x="4583695" y="3439545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91" name="矩形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695" y="3439545"/>
                <a:ext cx="470935" cy="901785"/>
              </a:xfrm>
              <a:prstGeom prst="rect">
                <a:avLst/>
              </a:prstGeom>
              <a:blipFill rotWithShape="1">
                <a:blip r:embed="rId4"/>
                <a:stretch>
                  <a:fillRect l="-56" t="-43" r="6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49"/>
          <p:cNvSpPr>
            <a:spLocks noChangeArrowheads="1"/>
          </p:cNvSpPr>
          <p:nvPr/>
        </p:nvSpPr>
        <p:spPr bwMode="auto">
          <a:xfrm>
            <a:off x="5093147" y="3663130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矩形 92"/>
              <p:cNvSpPr/>
              <p:nvPr/>
            </p:nvSpPr>
            <p:spPr>
              <a:xfrm>
                <a:off x="5425670" y="3439545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93" name="矩形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670" y="3439545"/>
                <a:ext cx="470935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49" t="-43" r="134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3026868" y="4543092"/>
            <a:ext cx="4678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6" name="Rectangle 49"/>
          <p:cNvSpPr>
            <a:spLocks noChangeArrowheads="1"/>
          </p:cNvSpPr>
          <p:nvPr/>
        </p:nvSpPr>
        <p:spPr bwMode="auto">
          <a:xfrm>
            <a:off x="3437632" y="4625653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×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矩形 96"/>
              <p:cNvSpPr/>
              <p:nvPr/>
            </p:nvSpPr>
            <p:spPr>
              <a:xfrm>
                <a:off x="3886419" y="4428165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97" name="矩形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419" y="4428165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47" t="-34" r="131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49"/>
          <p:cNvSpPr>
            <a:spLocks noChangeArrowheads="1"/>
          </p:cNvSpPr>
          <p:nvPr/>
        </p:nvSpPr>
        <p:spPr bwMode="auto">
          <a:xfrm>
            <a:off x="4357353" y="4625653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矩形 98"/>
              <p:cNvSpPr/>
              <p:nvPr/>
            </p:nvSpPr>
            <p:spPr>
              <a:xfrm>
                <a:off x="4703474" y="4412116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99" name="矩形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474" y="4412116"/>
                <a:ext cx="470935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6" t="-15" r="91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矩形 99"/>
              <p:cNvSpPr/>
              <p:nvPr/>
            </p:nvSpPr>
            <p:spPr>
              <a:xfrm>
                <a:off x="5425670" y="4412116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00" name="矩形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670" y="4412116"/>
                <a:ext cx="470935" cy="901785"/>
              </a:xfrm>
              <a:prstGeom prst="rect">
                <a:avLst/>
              </a:prstGeom>
              <a:blipFill rotWithShape="1">
                <a:blip r:embed="rId4"/>
                <a:stretch>
                  <a:fillRect l="-49" t="-15" r="134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5157850" y="4637925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-</a:t>
            </a:r>
            <a:endParaRPr lang="en-US" altLang="zh-CN" sz="2800">
              <a:latin typeface="+mn-ea"/>
              <a:ea typeface="+mn-ea"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3026868" y="5660190"/>
            <a:ext cx="4678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Rectangle 49"/>
          <p:cNvSpPr>
            <a:spLocks noChangeArrowheads="1"/>
          </p:cNvSpPr>
          <p:nvPr/>
        </p:nvSpPr>
        <p:spPr bwMode="auto">
          <a:xfrm>
            <a:off x="3437632" y="5742751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×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矩形 103"/>
              <p:cNvSpPr/>
              <p:nvPr/>
            </p:nvSpPr>
            <p:spPr>
              <a:xfrm>
                <a:off x="3886419" y="5545263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04" name="矩形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419" y="5545263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47" t="-49" r="131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49"/>
          <p:cNvSpPr>
            <a:spLocks noChangeArrowheads="1"/>
          </p:cNvSpPr>
          <p:nvPr/>
        </p:nvSpPr>
        <p:spPr bwMode="auto">
          <a:xfrm>
            <a:off x="4357353" y="5742751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矩形 105"/>
              <p:cNvSpPr/>
              <p:nvPr/>
            </p:nvSpPr>
            <p:spPr>
              <a:xfrm>
                <a:off x="4703474" y="5529214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06" name="矩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474" y="5529214"/>
                <a:ext cx="470935" cy="901785"/>
              </a:xfrm>
              <a:prstGeom prst="rect">
                <a:avLst/>
              </a:prstGeom>
              <a:blipFill rotWithShape="1">
                <a:blip r:embed="rId6"/>
                <a:stretch>
                  <a:fillRect l="-6" t="-30" r="-3010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矩形 106"/>
              <p:cNvSpPr/>
              <p:nvPr/>
            </p:nvSpPr>
            <p:spPr>
              <a:xfrm>
                <a:off x="5425670" y="5529214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07" name="矩形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670" y="5529214"/>
                <a:ext cx="470935" cy="901785"/>
              </a:xfrm>
              <a:prstGeom prst="rect">
                <a:avLst/>
              </a:prstGeom>
              <a:blipFill rotWithShape="1">
                <a:blip r:embed="rId7"/>
                <a:stretch>
                  <a:fillRect l="-49" t="-30" r="-2968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49"/>
          <p:cNvSpPr>
            <a:spLocks noChangeArrowheads="1"/>
          </p:cNvSpPr>
          <p:nvPr/>
        </p:nvSpPr>
        <p:spPr bwMode="auto">
          <a:xfrm>
            <a:off x="5157850" y="5755023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-</a:t>
            </a:r>
            <a:endParaRPr lang="en-US" altLang="zh-CN" sz="2800">
              <a:latin typeface="+mn-ea"/>
              <a:ea typeface="+mn-ea"/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7300304" y="3554472"/>
            <a:ext cx="4678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0" name="Rectangle 49"/>
          <p:cNvSpPr>
            <a:spLocks noChangeArrowheads="1"/>
          </p:cNvSpPr>
          <p:nvPr/>
        </p:nvSpPr>
        <p:spPr bwMode="auto">
          <a:xfrm>
            <a:off x="7711069" y="3637031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×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矩形 110"/>
              <p:cNvSpPr/>
              <p:nvPr/>
            </p:nvSpPr>
            <p:spPr>
              <a:xfrm>
                <a:off x="8159855" y="3439545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11" name="矩形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855" y="3439545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22" t="-43" r="107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49"/>
          <p:cNvSpPr>
            <a:spLocks noChangeArrowheads="1"/>
          </p:cNvSpPr>
          <p:nvPr/>
        </p:nvSpPr>
        <p:spPr bwMode="auto">
          <a:xfrm>
            <a:off x="8630790" y="3637031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矩形 112"/>
              <p:cNvSpPr/>
              <p:nvPr/>
            </p:nvSpPr>
            <p:spPr>
              <a:xfrm>
                <a:off x="8976910" y="3423496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13" name="矩形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910" y="3423496"/>
                <a:ext cx="470935" cy="901785"/>
              </a:xfrm>
              <a:prstGeom prst="rect">
                <a:avLst/>
              </a:prstGeom>
              <a:blipFill rotWithShape="1">
                <a:blip r:embed="rId8"/>
                <a:stretch>
                  <a:fillRect l="-117" t="-23" r="-2900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 Box 2"/>
          <p:cNvSpPr txBox="1">
            <a:spLocks noChangeArrowheads="1"/>
          </p:cNvSpPr>
          <p:nvPr/>
        </p:nvSpPr>
        <p:spPr bwMode="auto">
          <a:xfrm>
            <a:off x="7359551" y="4526859"/>
            <a:ext cx="494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Rectangle 49"/>
          <p:cNvSpPr>
            <a:spLocks noChangeArrowheads="1"/>
          </p:cNvSpPr>
          <p:nvPr/>
        </p:nvSpPr>
        <p:spPr bwMode="auto">
          <a:xfrm>
            <a:off x="7768146" y="4589035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矩形 117"/>
              <p:cNvSpPr/>
              <p:nvPr/>
            </p:nvSpPr>
            <p:spPr>
              <a:xfrm>
                <a:off x="8108725" y="4359922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18" name="矩形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725" y="4359922"/>
                <a:ext cx="470935" cy="901785"/>
              </a:xfrm>
              <a:prstGeom prst="rect">
                <a:avLst/>
              </a:prstGeom>
              <a:blipFill rotWithShape="1">
                <a:blip r:embed="rId8"/>
                <a:stretch>
                  <a:fillRect l="-87" t="-1" r="-2929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49"/>
          <p:cNvSpPr>
            <a:spLocks noChangeArrowheads="1"/>
          </p:cNvSpPr>
          <p:nvPr/>
        </p:nvSpPr>
        <p:spPr bwMode="auto">
          <a:xfrm>
            <a:off x="8579659" y="4589035"/>
            <a:ext cx="54083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÷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矩形 120"/>
              <p:cNvSpPr/>
              <p:nvPr/>
            </p:nvSpPr>
            <p:spPr>
              <a:xfrm>
                <a:off x="9022917" y="4341330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21" name="矩形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917" y="4341330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43" t="-52" r="128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 Box 2"/>
          <p:cNvSpPr txBox="1">
            <a:spLocks noChangeArrowheads="1"/>
          </p:cNvSpPr>
          <p:nvPr/>
        </p:nvSpPr>
        <p:spPr bwMode="auto">
          <a:xfrm>
            <a:off x="7410682" y="5704552"/>
            <a:ext cx="494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l-GR" altLang="zh-CN" sz="240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endParaRPr lang="zh-CN" altLang="en-US" sz="2400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3" name="Rectangle 49"/>
          <p:cNvSpPr>
            <a:spLocks noChangeArrowheads="1"/>
          </p:cNvSpPr>
          <p:nvPr/>
        </p:nvSpPr>
        <p:spPr bwMode="auto">
          <a:xfrm>
            <a:off x="7819278" y="5766728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矩形 123"/>
              <p:cNvSpPr/>
              <p:nvPr/>
            </p:nvSpPr>
            <p:spPr>
              <a:xfrm>
                <a:off x="8159855" y="5537615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24" name="矩形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855" y="5537615"/>
                <a:ext cx="470935" cy="901785"/>
              </a:xfrm>
              <a:prstGeom prst="rect">
                <a:avLst/>
              </a:prstGeom>
              <a:blipFill rotWithShape="1">
                <a:blip r:embed="rId8"/>
                <a:stretch>
                  <a:fillRect l="-22" t="-46" r="-2994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矩形 125"/>
              <p:cNvSpPr/>
              <p:nvPr/>
            </p:nvSpPr>
            <p:spPr>
              <a:xfrm>
                <a:off x="9074047" y="5519023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26" name="矩形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047" y="5519023"/>
                <a:ext cx="470935" cy="901785"/>
              </a:xfrm>
              <a:prstGeom prst="rect">
                <a:avLst/>
              </a:prstGeom>
              <a:blipFill rotWithShape="1">
                <a:blip r:embed="rId9"/>
                <a:stretch>
                  <a:fillRect l="-113" t="-26" r="63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Rectangle 49"/>
          <p:cNvSpPr>
            <a:spLocks noChangeArrowheads="1"/>
          </p:cNvSpPr>
          <p:nvPr/>
        </p:nvSpPr>
        <p:spPr bwMode="auto">
          <a:xfrm>
            <a:off x="8614231" y="5779000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×</a:t>
            </a:r>
            <a:endParaRPr lang="en-US" altLang="zh-CN" sz="2800">
              <a:latin typeface="+mn-ea"/>
              <a:ea typeface="+mn-ea"/>
            </a:endParaRPr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9627853" y="5766728"/>
            <a:ext cx="53563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smtClean="0">
                <a:latin typeface="+mn-ea"/>
                <a:ea typeface="+mn-ea"/>
              </a:rPr>
              <a:t>=</a:t>
            </a:r>
            <a:endParaRPr lang="en-US" altLang="zh-CN" sz="280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矩形 128"/>
              <p:cNvSpPr/>
              <p:nvPr/>
            </p:nvSpPr>
            <p:spPr>
              <a:xfrm>
                <a:off x="10010894" y="5545262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129" name="矩形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894" y="5545262"/>
                <a:ext cx="470935" cy="901785"/>
              </a:xfrm>
              <a:prstGeom prst="rect">
                <a:avLst/>
              </a:prstGeom>
              <a:blipFill rotWithShape="1">
                <a:blip r:embed="rId10"/>
                <a:stretch>
                  <a:fillRect l="-25" t="-49" r="-2991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8" grpId="0"/>
      <p:bldP spid="89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6" grpId="0"/>
      <p:bldP spid="117" grpId="0"/>
      <p:bldP spid="118" grpId="0"/>
      <p:bldP spid="120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35558" y="1733074"/>
            <a:ext cx="90403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例</a:t>
            </a:r>
            <a:r>
              <a:rPr lang="en-US" altLang="zh-CN" dirty="0" smtClean="0"/>
              <a:t>2.</a:t>
            </a:r>
            <a:r>
              <a:rPr lang="zh-CN" altLang="en-US" dirty="0" smtClean="0"/>
              <a:t>一</a:t>
            </a:r>
            <a:r>
              <a:rPr lang="zh-CN" altLang="en-US" dirty="0"/>
              <a:t>辆汽</a:t>
            </a:r>
            <a:r>
              <a:rPr lang="zh-CN" altLang="en-US" dirty="0" smtClean="0"/>
              <a:t>车       </a:t>
            </a:r>
            <a:r>
              <a:rPr lang="zh-CN" altLang="en-US" dirty="0"/>
              <a:t>小时行驶了</a:t>
            </a:r>
            <a:r>
              <a:rPr lang="en-US" altLang="zh-CN" dirty="0"/>
              <a:t>60</a:t>
            </a:r>
            <a:r>
              <a:rPr lang="zh-CN" altLang="en-US" dirty="0"/>
              <a:t>千米。</a:t>
            </a:r>
            <a:r>
              <a:rPr lang="zh-CN" altLang="en-US" dirty="0" smtClean="0"/>
              <a:t>照同样的速度，</a:t>
            </a:r>
            <a:r>
              <a:rPr lang="zh-CN" altLang="en-US" dirty="0"/>
              <a:t>行</a:t>
            </a:r>
            <a:r>
              <a:rPr lang="en-US" altLang="zh-CN" dirty="0"/>
              <a:t>150</a:t>
            </a:r>
            <a:r>
              <a:rPr lang="zh-CN" altLang="en-US" dirty="0"/>
              <a:t>千米要多少小时？？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矩形 83"/>
              <p:cNvSpPr/>
              <p:nvPr/>
            </p:nvSpPr>
            <p:spPr>
              <a:xfrm>
                <a:off x="3638790" y="1586184"/>
                <a:ext cx="470935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+mn-ea"/>
                </a:endParaRPr>
              </a:p>
            </p:txBody>
          </p:sp>
        </mc:Choice>
        <mc:Fallback xmlns="">
          <p:sp>
            <p:nvSpPr>
              <p:cNvPr id="84" name="矩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790" y="1586184"/>
                <a:ext cx="470935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51" t="-65" r="1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1335558" y="3319334"/>
            <a:ext cx="8405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解析：汽车行驶的速度不变，根据 速度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    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列式计算。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矩形 45"/>
              <p:cNvSpPr/>
              <p:nvPr/>
            </p:nvSpPr>
            <p:spPr>
              <a:xfrm>
                <a:off x="7055089" y="3191604"/>
                <a:ext cx="882411" cy="781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zh-CN" altLang="en-US" sz="240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距离</m:t>
                        </m:r>
                      </m:num>
                      <m:den>
                        <m:r>
                          <a:rPr lang="zh-CN" altLang="en-US" sz="240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时间</m:t>
                        </m:r>
                      </m:den>
                    </m:f>
                  </m:oMath>
                </a14:m>
                <a:r>
                  <a:rPr lang="zh-CN" altLang="en-US" sz="24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6" name="矩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089" y="3191604"/>
                <a:ext cx="882411" cy="781624"/>
              </a:xfrm>
              <a:prstGeom prst="rect">
                <a:avLst/>
              </a:prstGeom>
              <a:blipFill rotWithShape="1">
                <a:blip r:embed="rId4"/>
                <a:stretch>
                  <a:fillRect l="-27" t="-12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335558" y="4170653"/>
            <a:ext cx="8405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答：设行驶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千米需要时间为</a:t>
            </a:r>
            <a:r>
              <a:rPr lang="el-GR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zh-CN"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小时，根据题意有：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617957" y="5078650"/>
            <a:ext cx="3199589" cy="901785"/>
            <a:chOff x="2788700" y="4816982"/>
            <a:chExt cx="3199589" cy="901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矩形 48"/>
                <p:cNvSpPr/>
                <p:nvPr/>
              </p:nvSpPr>
              <p:spPr>
                <a:xfrm>
                  <a:off x="3541099" y="4816982"/>
                  <a:ext cx="470935" cy="9017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28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49" name="矩形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099" y="4816982"/>
                  <a:ext cx="470935" cy="901785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组合 2"/>
            <p:cNvGrpSpPr/>
            <p:nvPr/>
          </p:nvGrpSpPr>
          <p:grpSpPr>
            <a:xfrm>
              <a:off x="2788700" y="4940001"/>
              <a:ext cx="3199589" cy="694318"/>
              <a:chOff x="2788700" y="4940001"/>
              <a:chExt cx="3199589" cy="694318"/>
            </a:xfrm>
          </p:grpSpPr>
          <p:sp>
            <p:nvSpPr>
              <p:cNvPr id="122" name="Text Box 2"/>
              <p:cNvSpPr txBox="1">
                <a:spLocks noChangeArrowheads="1"/>
              </p:cNvSpPr>
              <p:nvPr/>
            </p:nvSpPr>
            <p:spPr bwMode="auto">
              <a:xfrm>
                <a:off x="2788700" y="4940001"/>
                <a:ext cx="49412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8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60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3" name="Rectangle 49"/>
              <p:cNvSpPr>
                <a:spLocks noChangeArrowheads="1"/>
              </p:cNvSpPr>
              <p:nvPr/>
            </p:nvSpPr>
            <p:spPr bwMode="auto">
              <a:xfrm>
                <a:off x="4054671" y="5005173"/>
                <a:ext cx="535638" cy="525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smtClean="0">
                    <a:latin typeface="+mn-ea"/>
                    <a:ea typeface="+mn-ea"/>
                  </a:rPr>
                  <a:t>=</a:t>
                </a:r>
                <a:endParaRPr lang="en-US" altLang="zh-CN" sz="2800">
                  <a:latin typeface="+mn-ea"/>
                  <a:ea typeface="+mn-ea"/>
                </a:endParaRPr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/>
            </p:nvSpPr>
            <p:spPr bwMode="auto">
              <a:xfrm>
                <a:off x="3150223" y="4996740"/>
                <a:ext cx="540830" cy="525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smtClean="0">
                    <a:latin typeface="+mn-ea"/>
                    <a:ea typeface="+mn-ea"/>
                  </a:rPr>
                  <a:t>÷</a:t>
                </a:r>
                <a:endParaRPr lang="en-US" altLang="zh-CN" sz="2800">
                  <a:latin typeface="+mn-ea"/>
                  <a:ea typeface="+mn-ea"/>
                </a:endParaRPr>
              </a:p>
            </p:txBody>
          </p:sp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4490450" y="4987988"/>
                <a:ext cx="73006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8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150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1" name="Rectangle 49"/>
              <p:cNvSpPr>
                <a:spLocks noChangeArrowheads="1"/>
              </p:cNvSpPr>
              <p:nvPr/>
            </p:nvSpPr>
            <p:spPr bwMode="auto">
              <a:xfrm>
                <a:off x="5075926" y="5048421"/>
                <a:ext cx="540830" cy="525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smtClean="0">
                    <a:latin typeface="+mn-ea"/>
                    <a:ea typeface="+mn-ea"/>
                  </a:rPr>
                  <a:t>÷</a:t>
                </a:r>
                <a:endParaRPr lang="en-US" altLang="zh-CN" sz="2800">
                  <a:latin typeface="+mn-ea"/>
                  <a:ea typeface="+mn-ea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5495846" y="5037040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χ</a:t>
                </a:r>
                <a:endParaRPr lang="zh-CN" altLang="en-US" sz="2400" dirty="0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824544" y="5092337"/>
            <a:ext cx="2827535" cy="900246"/>
            <a:chOff x="6740482" y="5575000"/>
            <a:chExt cx="2827534" cy="900246"/>
          </a:xfrm>
        </p:grpSpPr>
        <p:sp>
          <p:nvSpPr>
            <p:cNvPr id="63" name="矩形 62"/>
            <p:cNvSpPr/>
            <p:nvPr/>
          </p:nvSpPr>
          <p:spPr>
            <a:xfrm>
              <a:off x="6740482" y="5794291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χ</a:t>
              </a:r>
              <a:endParaRPr lang="zh-CN" altLang="en-US" sz="2400"/>
            </a:p>
          </p:txBody>
        </p:sp>
        <p:sp>
          <p:nvSpPr>
            <p:cNvPr id="64" name="Rectangle 49"/>
            <p:cNvSpPr>
              <a:spLocks noChangeArrowheads="1"/>
            </p:cNvSpPr>
            <p:nvPr/>
          </p:nvSpPr>
          <p:spPr bwMode="auto">
            <a:xfrm>
              <a:off x="7232925" y="5753365"/>
              <a:ext cx="535638" cy="525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dirty="0" smtClean="0">
                  <a:latin typeface="+mn-ea"/>
                  <a:ea typeface="+mn-ea"/>
                </a:rPr>
                <a:t>=</a:t>
              </a:r>
              <a:endParaRPr lang="en-US" altLang="zh-CN" sz="2800" dirty="0">
                <a:latin typeface="+mn-ea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矩形 68"/>
                <p:cNvSpPr/>
                <p:nvPr/>
              </p:nvSpPr>
              <p:spPr>
                <a:xfrm>
                  <a:off x="7699135" y="5575000"/>
                  <a:ext cx="470935" cy="90024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80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zh-CN" sz="2800" b="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69" name="矩形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135" y="5575000"/>
                  <a:ext cx="470935" cy="900246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矩形 69"/>
            <p:cNvSpPr/>
            <p:nvPr/>
          </p:nvSpPr>
          <p:spPr>
            <a:xfrm>
              <a:off x="8152244" y="5829710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（小时）</a:t>
              </a:r>
              <a:endParaRPr lang="zh-CN" altLang="en-US" sz="2400" dirty="0"/>
            </a:p>
          </p:txBody>
        </p:sp>
      </p:grpSp>
      <p:sp>
        <p:nvSpPr>
          <p:cNvPr id="6" name="右箭头 5"/>
          <p:cNvSpPr/>
          <p:nvPr/>
        </p:nvSpPr>
        <p:spPr>
          <a:xfrm>
            <a:off x="5120698" y="5497738"/>
            <a:ext cx="445359" cy="187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46" grpId="0"/>
      <p:bldP spid="47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卷形 1"/>
          <p:cNvSpPr/>
          <p:nvPr/>
        </p:nvSpPr>
        <p:spPr>
          <a:xfrm>
            <a:off x="891541" y="1013513"/>
            <a:ext cx="10681761" cy="56943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1751807" y="1768014"/>
            <a:ext cx="918639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400" dirty="0">
                <a:solidFill>
                  <a:schemeClr val="bg1"/>
                </a:solidFill>
              </a:rPr>
              <a:t>数学运算符号的由来</a:t>
            </a:r>
          </a:p>
          <a:p>
            <a:pPr>
              <a:lnSpc>
                <a:spcPct val="125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＋” 、 “－” 、 “×” 、 “÷”这四个运算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符号是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由谁发明的，又是什么时候出现的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 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早出现的要数加号和减号了，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 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多年前，德国数学家魏德曼，在横线上加了一竖，表示增加的意思；反之，在加号上去掉一竖，就表示减少的意思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号是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300 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多年前英国数学家奥曲特最早提出使用的。而除号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 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多年以前，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瑞士数学家拉哈创造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 “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用一根横线把两个圆点分开来，表示分成几份的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意思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zh-CN" sz="24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1751805" y="1623556"/>
            <a:ext cx="76969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   </a:t>
            </a:r>
            <a:r>
              <a:rPr lang="zh-CN" altLang="zh-CN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完成</a:t>
            </a:r>
            <a:r>
              <a:rPr lang="zh-CN" altLang="zh-CN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教</a:t>
            </a:r>
            <a:r>
              <a:rPr lang="zh-CN" altLang="zh-CN" sz="3200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材</a:t>
            </a:r>
            <a:r>
              <a:rPr lang="zh-CN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第</a:t>
            </a:r>
            <a:r>
              <a:rPr lang="en-US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75</a:t>
            </a:r>
            <a:r>
              <a:rPr lang="zh-CN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页</a:t>
            </a:r>
            <a:r>
              <a:rPr lang="zh-CN" altLang="en-US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练一练</a:t>
            </a:r>
            <a:r>
              <a:rPr lang="zh-CN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第</a:t>
            </a:r>
            <a:r>
              <a:rPr lang="en-US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1</a:t>
            </a:r>
            <a:r>
              <a:rPr lang="zh-CN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、</a:t>
            </a:r>
            <a:r>
              <a:rPr lang="en-US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2</a:t>
            </a:r>
            <a:r>
              <a:rPr lang="zh-CN" altLang="zh-CN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题</a:t>
            </a:r>
            <a:r>
              <a:rPr lang="zh-CN" altLang="en-US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，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做</a:t>
            </a:r>
            <a:r>
              <a:rPr lang="zh-CN" altLang="en-US" sz="3200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完之后和同学们交流，看看做法是不是都一样呢？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93441" y="3603893"/>
            <a:ext cx="3272687" cy="296264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课堂引入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335557" y="1733072"/>
            <a:ext cx="90022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整数四则混合运算的顺序是如何？</a:t>
            </a:r>
            <a:endParaRPr lang="zh-CN" altLang="en-US" dirty="0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078509" y="2619533"/>
            <a:ext cx="170140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ea typeface="楷体_GB2312" pitchFamily="49" charset="-122"/>
              </a:rPr>
              <a:t>7</a:t>
            </a:r>
            <a:r>
              <a:rPr lang="zh-CN" altLang="en-US" sz="2800" dirty="0">
                <a:ea typeface="楷体_GB2312" pitchFamily="49" charset="-122"/>
              </a:rPr>
              <a:t>＋</a:t>
            </a:r>
            <a:r>
              <a:rPr lang="en-US" altLang="zh-CN" sz="2800" dirty="0">
                <a:ea typeface="楷体_GB2312" pitchFamily="49" charset="-122"/>
              </a:rPr>
              <a:t>42÷6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078508" y="4348321"/>
            <a:ext cx="358012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ea typeface="楷体_GB2312" pitchFamily="49" charset="-122"/>
              </a:rPr>
              <a:t>480</a:t>
            </a:r>
            <a:r>
              <a:rPr lang="zh-CN" altLang="en-US" sz="2800" dirty="0">
                <a:ea typeface="楷体_GB2312" pitchFamily="49" charset="-122"/>
              </a:rPr>
              <a:t>－</a:t>
            </a:r>
            <a:r>
              <a:rPr lang="en-US" altLang="zh-CN" sz="2800" dirty="0">
                <a:ea typeface="楷体_GB2312" pitchFamily="49" charset="-122"/>
              </a:rPr>
              <a:t>〔32</a:t>
            </a:r>
            <a:r>
              <a:rPr lang="zh-CN" altLang="en-US" sz="2800" dirty="0">
                <a:ea typeface="楷体_GB2312" pitchFamily="49" charset="-122"/>
              </a:rPr>
              <a:t>＋</a:t>
            </a:r>
            <a:r>
              <a:rPr lang="en-US" altLang="zh-CN" sz="2800" dirty="0">
                <a:ea typeface="楷体_GB2312" pitchFamily="49" charset="-122"/>
              </a:rPr>
              <a:t>32÷4〕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2942108" y="3188493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①</a:t>
            </a:r>
          </a:p>
        </p:txBody>
      </p:sp>
      <p:sp>
        <p:nvSpPr>
          <p:cNvPr id="32" name="AutoShape 10"/>
          <p:cNvSpPr/>
          <p:nvPr/>
        </p:nvSpPr>
        <p:spPr bwMode="auto">
          <a:xfrm rot="16200000">
            <a:off x="3122289" y="2808285"/>
            <a:ext cx="215900" cy="719139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2221383" y="3132929"/>
            <a:ext cx="0" cy="7191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221383" y="3852066"/>
            <a:ext cx="100806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V="1">
            <a:off x="3229445" y="3636166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2437283" y="3780630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②</a:t>
            </a: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4454996" y="4942998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①</a:t>
            </a:r>
          </a:p>
        </p:txBody>
      </p:sp>
      <p:sp>
        <p:nvSpPr>
          <p:cNvPr id="38" name="AutoShape 16"/>
          <p:cNvSpPr/>
          <p:nvPr/>
        </p:nvSpPr>
        <p:spPr bwMode="auto">
          <a:xfrm rot="16200000">
            <a:off x="4635177" y="4562792"/>
            <a:ext cx="215900" cy="719137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3734271" y="4887434"/>
            <a:ext cx="0" cy="71913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3734271" y="5606572"/>
            <a:ext cx="100806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4742333" y="5390672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3950171" y="5535136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②</a:t>
            </a: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2510308" y="4885849"/>
            <a:ext cx="0" cy="12969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2510309" y="6182834"/>
            <a:ext cx="1728787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flipV="1">
            <a:off x="4239095" y="5966934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086571" y="6109811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③</a:t>
            </a: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024687" y="1733072"/>
            <a:ext cx="4752975" cy="4895850"/>
          </a:xfrm>
          <a:prstGeom prst="foldedCorner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7172325" y="1689170"/>
            <a:ext cx="4678363" cy="508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）一个算式里，如果只含有同一级运算，按照从左往右的顺序进行计算。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）一个算式里，如果含有两级运算，要先算第二级运算，再算第一级运算。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）一个算式里，如果有括号，要先算小括号里面的，再算中括号里面的。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6" grpId="0"/>
      <p:bldP spid="37" grpId="0"/>
      <p:bldP spid="38" grpId="0" animBg="1"/>
      <p:bldP spid="42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>
                <a:solidFill>
                  <a:srgbClr val="FFFFFF"/>
                </a:solidFill>
                <a:latin typeface="微软雅黑" panose="020B0503020204020204" pitchFamily="34" charset="-122"/>
              </a:rPr>
              <a:t>课</a:t>
            </a: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堂引入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509010" y="2366801"/>
            <a:ext cx="6583681" cy="2450580"/>
          </a:xfrm>
          <a:prstGeom prst="rect">
            <a:avLst/>
          </a:prstGeom>
          <a:noFill/>
          <a:ln>
            <a:noFill/>
          </a:ln>
        </p:spPr>
        <p:txBody>
          <a:bodyPr wrap="square" lIns="360000" tIns="360000" rIns="360000" bIns="360000" anchor="ctr" anchorCtr="1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dirty="0"/>
              <a:t>四</a:t>
            </a:r>
            <a:r>
              <a:rPr lang="zh-CN" altLang="en-US" dirty="0" smtClean="0"/>
              <a:t>则运算顺序总</a:t>
            </a:r>
            <a:r>
              <a:rPr lang="zh-CN" altLang="en-US" dirty="0"/>
              <a:t>结成一句话就是：</a:t>
            </a:r>
          </a:p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先乘除、再加减，有括号，先括号。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3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461" y="2729210"/>
            <a:ext cx="2886369" cy="39879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6518271" y="1593618"/>
            <a:ext cx="5259391" cy="5124928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6613516" y="1593618"/>
            <a:ext cx="5183187" cy="508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四则混合运算分层图，就是按照四则运算规则，用连接线画出的表示运算顺序的图。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如左侧式子，包含括号、除法和加法，减法四种运算，按照运算规则，括号中的除法为最先需要运算的，为第   层，然后是加法为第   层，最后是减法为第   层。熟练了后，可以不写层数。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>
                <a:solidFill>
                  <a:srgbClr val="FFFFFF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课堂引入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335557" y="1733072"/>
            <a:ext cx="90022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四则混合运算分</a:t>
            </a:r>
            <a:r>
              <a:rPr lang="zh-CN" altLang="en-US" dirty="0"/>
              <a:t>层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335559" y="2709713"/>
            <a:ext cx="358012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ea typeface="楷体_GB2312" pitchFamily="49" charset="-122"/>
              </a:rPr>
              <a:t>480</a:t>
            </a:r>
            <a:r>
              <a:rPr lang="zh-CN" altLang="en-US" sz="2800" dirty="0">
                <a:ea typeface="楷体_GB2312" pitchFamily="49" charset="-122"/>
              </a:rPr>
              <a:t>－</a:t>
            </a:r>
            <a:r>
              <a:rPr lang="en-US" altLang="zh-CN" sz="2800" dirty="0">
                <a:ea typeface="楷体_GB2312" pitchFamily="49" charset="-122"/>
              </a:rPr>
              <a:t>〔32</a:t>
            </a:r>
            <a:r>
              <a:rPr lang="zh-CN" altLang="en-US" sz="2800" dirty="0">
                <a:ea typeface="楷体_GB2312" pitchFamily="49" charset="-122"/>
              </a:rPr>
              <a:t>＋</a:t>
            </a:r>
            <a:r>
              <a:rPr lang="en-US" altLang="zh-CN" sz="2800" dirty="0">
                <a:ea typeface="楷体_GB2312" pitchFamily="49" charset="-122"/>
              </a:rPr>
              <a:t>32÷4〕</a:t>
            </a: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3727598" y="3295022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①</a:t>
            </a:r>
          </a:p>
        </p:txBody>
      </p:sp>
      <p:sp>
        <p:nvSpPr>
          <p:cNvPr id="38" name="AutoShape 16"/>
          <p:cNvSpPr/>
          <p:nvPr/>
        </p:nvSpPr>
        <p:spPr bwMode="auto">
          <a:xfrm rot="16200000">
            <a:off x="3892227" y="2924184"/>
            <a:ext cx="215900" cy="719137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991320" y="3248826"/>
            <a:ext cx="0" cy="71913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2991322" y="3967964"/>
            <a:ext cx="100806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3999383" y="3752064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3207222" y="3896528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66FF"/>
                </a:solidFill>
                <a:ea typeface="楷体_GB2312" pitchFamily="49" charset="-122"/>
              </a:rPr>
              <a:t>②</a:t>
            </a: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1767359" y="3247241"/>
            <a:ext cx="0" cy="12969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1767359" y="4544226"/>
            <a:ext cx="1728787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flipV="1">
            <a:off x="3496145" y="4328326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2343622" y="4471203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③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335559" y="5263366"/>
            <a:ext cx="358012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ea typeface="楷体_GB2312" pitchFamily="49" charset="-122"/>
              </a:rPr>
              <a:t>480</a:t>
            </a:r>
            <a:r>
              <a:rPr lang="zh-CN" altLang="en-US" sz="2800" dirty="0">
                <a:ea typeface="楷体_GB2312" pitchFamily="49" charset="-122"/>
              </a:rPr>
              <a:t>－</a:t>
            </a:r>
            <a:r>
              <a:rPr lang="en-US" altLang="zh-CN" sz="2800" dirty="0">
                <a:ea typeface="楷体_GB2312" pitchFamily="49" charset="-122"/>
              </a:rPr>
              <a:t>〔32</a:t>
            </a:r>
            <a:r>
              <a:rPr lang="zh-CN" altLang="en-US" sz="2800" dirty="0">
                <a:ea typeface="楷体_GB2312" pitchFamily="49" charset="-122"/>
              </a:rPr>
              <a:t>＋</a:t>
            </a:r>
            <a:r>
              <a:rPr lang="en-US" altLang="zh-CN" sz="2800" dirty="0">
                <a:ea typeface="楷体_GB2312" pitchFamily="49" charset="-122"/>
              </a:rPr>
              <a:t>32÷4〕</a:t>
            </a:r>
          </a:p>
        </p:txBody>
      </p:sp>
      <p:sp>
        <p:nvSpPr>
          <p:cNvPr id="26" name="AutoShape 16"/>
          <p:cNvSpPr/>
          <p:nvPr/>
        </p:nvSpPr>
        <p:spPr bwMode="auto">
          <a:xfrm rot="16200000">
            <a:off x="3892227" y="5477837"/>
            <a:ext cx="215900" cy="719137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2991320" y="5802481"/>
            <a:ext cx="0" cy="35877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2991322" y="6161254"/>
            <a:ext cx="100806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V="1">
            <a:off x="3995727" y="5945354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1767359" y="5800893"/>
            <a:ext cx="0" cy="6454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1767359" y="6446369"/>
            <a:ext cx="1728787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V="1">
            <a:off x="3496145" y="6161255"/>
            <a:ext cx="0" cy="28511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2" name="下箭头 1"/>
          <p:cNvSpPr/>
          <p:nvPr/>
        </p:nvSpPr>
        <p:spPr>
          <a:xfrm>
            <a:off x="4889969" y="3752066"/>
            <a:ext cx="893611" cy="1355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smtClean="0">
                <a:latin typeface="楷体" panose="02010609060101010101" pitchFamily="49" charset="-122"/>
                <a:ea typeface="楷体" panose="02010609060101010101" pitchFamily="49" charset="-122"/>
              </a:rPr>
              <a:t>简化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6988334" y="4967972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①</a:t>
            </a: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0160159" y="4967973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②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8523279" y="5523239"/>
            <a:ext cx="542434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66FF"/>
                </a:solidFill>
                <a:ea typeface="楷体_GB2312" pitchFamily="49" charset="-122"/>
              </a:rPr>
              <a:t>③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42" grpId="0"/>
      <p:bldP spid="46" grpId="0"/>
      <p:bldP spid="2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>
                <a:solidFill>
                  <a:srgbClr val="FFFFFF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课堂引入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335557" y="1733072"/>
            <a:ext cx="90022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画一画，练一练，</a:t>
            </a:r>
            <a:r>
              <a:rPr lang="zh-CN" altLang="en-US" dirty="0"/>
              <a:t>画出运</a:t>
            </a:r>
            <a:r>
              <a:rPr lang="zh-CN" altLang="en-US" dirty="0" smtClean="0"/>
              <a:t>算</a:t>
            </a:r>
            <a:r>
              <a:rPr lang="zh-CN" altLang="en-US" dirty="0"/>
              <a:t>分层</a:t>
            </a:r>
            <a:r>
              <a:rPr lang="zh-CN" altLang="en-US" dirty="0" smtClean="0"/>
              <a:t>图</a:t>
            </a:r>
            <a:endParaRPr lang="zh-CN" altLang="en-US" dirty="0"/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2081387" y="3078075"/>
            <a:ext cx="3643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23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－（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5908675" y="3041172"/>
            <a:ext cx="3643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9÷6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2081387" y="4646525"/>
            <a:ext cx="3643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35×2÷7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5908676" y="4615972"/>
            <a:ext cx="4429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85÷[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）＋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12]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" name="AutoShape 16"/>
          <p:cNvSpPr/>
          <p:nvPr/>
        </p:nvSpPr>
        <p:spPr bwMode="auto">
          <a:xfrm rot="16200000">
            <a:off x="4106761" y="3349647"/>
            <a:ext cx="204704" cy="960136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>
            <a:off x="6243871" y="5325495"/>
            <a:ext cx="0" cy="46903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 flipV="1">
            <a:off x="6243872" y="5808337"/>
            <a:ext cx="261969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flipV="1">
            <a:off x="8863564" y="5592438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0" name="AutoShape 16"/>
          <p:cNvSpPr/>
          <p:nvPr/>
        </p:nvSpPr>
        <p:spPr bwMode="auto">
          <a:xfrm rot="16200000">
            <a:off x="7262413" y="3429858"/>
            <a:ext cx="193036" cy="720591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5" name="Line 17"/>
          <p:cNvSpPr>
            <a:spLocks noChangeShapeType="1"/>
          </p:cNvSpPr>
          <p:nvPr/>
        </p:nvSpPr>
        <p:spPr bwMode="auto">
          <a:xfrm>
            <a:off x="6224093" y="3645208"/>
            <a:ext cx="0" cy="46903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 flipV="1">
            <a:off x="6224094" y="4114238"/>
            <a:ext cx="1144125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7368219" y="3898339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68" name="AutoShape 16"/>
          <p:cNvSpPr/>
          <p:nvPr/>
        </p:nvSpPr>
        <p:spPr bwMode="auto">
          <a:xfrm rot="16200000">
            <a:off x="7983005" y="4892899"/>
            <a:ext cx="193036" cy="720591"/>
          </a:xfrm>
          <a:prstGeom prst="leftBracket">
            <a:avLst>
              <a:gd name="adj" fmla="val 27757"/>
            </a:avLst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9684089" y="5265258"/>
            <a:ext cx="6011" cy="29439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V="1">
            <a:off x="8087820" y="5566006"/>
            <a:ext cx="1602280" cy="746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V="1">
            <a:off x="8087820" y="5356062"/>
            <a:ext cx="0" cy="20359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2435040" y="3676231"/>
            <a:ext cx="0" cy="46903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3" name="Line 18"/>
          <p:cNvSpPr>
            <a:spLocks noChangeShapeType="1"/>
          </p:cNvSpPr>
          <p:nvPr/>
        </p:nvSpPr>
        <p:spPr bwMode="auto">
          <a:xfrm>
            <a:off x="2435040" y="4145260"/>
            <a:ext cx="1796939" cy="270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 flipV="1">
            <a:off x="4246731" y="3959924"/>
            <a:ext cx="0" cy="2159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zh-CN" altLang="en-US"/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2023177" y="5363970"/>
            <a:ext cx="2910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乘法和除法为同级，计算不分先后。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60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335557" y="1733073"/>
            <a:ext cx="49738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分数的四则运算顺序如何呢？</a:t>
            </a:r>
            <a:endParaRPr lang="zh-CN" altLang="en-US" dirty="0"/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984946" y="3931220"/>
            <a:ext cx="2409385" cy="287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组合 38"/>
          <p:cNvGrpSpPr/>
          <p:nvPr/>
        </p:nvGrpSpPr>
        <p:grpSpPr bwMode="auto">
          <a:xfrm>
            <a:off x="4069108" y="3379636"/>
            <a:ext cx="5819660" cy="1200096"/>
            <a:chOff x="2108200" y="2948854"/>
            <a:chExt cx="5819805" cy="1200096"/>
          </a:xfrm>
        </p:grpSpPr>
        <p:grpSp>
          <p:nvGrpSpPr>
            <p:cNvPr id="67" name="Group 18"/>
            <p:cNvGrpSpPr/>
            <p:nvPr/>
          </p:nvGrpSpPr>
          <p:grpSpPr bwMode="auto">
            <a:xfrm>
              <a:off x="2108200" y="2978145"/>
              <a:ext cx="449263" cy="1147760"/>
              <a:chOff x="2833" y="1631"/>
              <a:chExt cx="283" cy="723"/>
            </a:xfrm>
          </p:grpSpPr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1" name="Text Box 20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82" name="Text Box 21"/>
              <p:cNvSpPr txBox="1">
                <a:spLocks noChangeArrowheads="1"/>
              </p:cNvSpPr>
              <p:nvPr/>
            </p:nvSpPr>
            <p:spPr bwMode="auto">
              <a:xfrm>
                <a:off x="2833" y="1631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68" name="Rectangle 22"/>
            <p:cNvSpPr>
              <a:spLocks noChangeArrowheads="1"/>
            </p:cNvSpPr>
            <p:nvPr/>
          </p:nvSpPr>
          <p:spPr bwMode="auto">
            <a:xfrm>
              <a:off x="2388873" y="3240296"/>
              <a:ext cx="5539132" cy="586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chemeClr val="accent3"/>
                  </a:solidFill>
                  <a:ea typeface="楷体_GB2312" pitchFamily="49" charset="-122"/>
                </a:rPr>
                <a:t>÷〔</a:t>
              </a:r>
              <a:r>
                <a:rPr lang="zh-CN" altLang="en-US" sz="3200" b="1" dirty="0">
                  <a:solidFill>
                    <a:schemeClr val="accent3"/>
                  </a:solidFill>
                  <a:ea typeface="楷体_GB2312" pitchFamily="49" charset="-122"/>
                </a:rPr>
                <a:t>（    ＋    ）</a:t>
              </a:r>
              <a:r>
                <a:rPr lang="en-US" altLang="en-US" sz="3200" b="1" dirty="0">
                  <a:solidFill>
                    <a:schemeClr val="accent3"/>
                  </a:solidFill>
                  <a:ea typeface="楷体_GB2312" pitchFamily="49" charset="-122"/>
                </a:rPr>
                <a:t>×</a:t>
              </a:r>
              <a:r>
                <a:rPr lang="en-US" altLang="zh-CN" sz="3200" b="1" dirty="0">
                  <a:solidFill>
                    <a:schemeClr val="accent3"/>
                  </a:solidFill>
                  <a:ea typeface="楷体_GB2312" pitchFamily="49" charset="-122"/>
                </a:rPr>
                <a:t>     </a:t>
              </a:r>
              <a:r>
                <a:rPr lang="en-US" altLang="zh-CN" sz="3200" b="1" dirty="0" smtClean="0">
                  <a:solidFill>
                    <a:schemeClr val="accent3"/>
                  </a:solidFill>
                  <a:ea typeface="楷体_GB2312" pitchFamily="49" charset="-122"/>
                </a:rPr>
                <a:t> 〕=  </a:t>
              </a:r>
              <a:r>
                <a:rPr lang="zh-CN" altLang="en-US" sz="3200" b="1" dirty="0" smtClean="0">
                  <a:solidFill>
                    <a:schemeClr val="accent3"/>
                  </a:solidFill>
                  <a:ea typeface="楷体_GB2312" pitchFamily="49" charset="-122"/>
                </a:rPr>
                <a:t>？</a:t>
              </a:r>
              <a:endParaRPr lang="en-US" altLang="zh-CN" sz="3200" b="1" dirty="0">
                <a:solidFill>
                  <a:schemeClr val="accent3"/>
                </a:solidFill>
                <a:ea typeface="楷体_GB2312" pitchFamily="49" charset="-122"/>
              </a:endParaRPr>
            </a:p>
          </p:txBody>
        </p:sp>
        <p:grpSp>
          <p:nvGrpSpPr>
            <p:cNvPr id="69" name="Group 23"/>
            <p:cNvGrpSpPr/>
            <p:nvPr/>
          </p:nvGrpSpPr>
          <p:grpSpPr bwMode="auto">
            <a:xfrm>
              <a:off x="3722684" y="2955917"/>
              <a:ext cx="449263" cy="1166809"/>
              <a:chOff x="2833" y="1619"/>
              <a:chExt cx="283" cy="735"/>
            </a:xfrm>
          </p:grpSpPr>
          <p:sp>
            <p:nvSpPr>
              <p:cNvPr id="77" name="Line 24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8" name="Text Box 25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 dirty="0">
                    <a:solidFill>
                      <a:schemeClr val="accent3"/>
                    </a:solidFill>
                    <a:ea typeface="楷体_GB2312" pitchFamily="49" charset="-122"/>
                  </a:rPr>
                  <a:t>3</a:t>
                </a:r>
              </a:p>
            </p:txBody>
          </p:sp>
          <p:sp>
            <p:nvSpPr>
              <p:cNvPr id="79" name="Text Box 26"/>
              <p:cNvSpPr txBox="1">
                <a:spLocks noChangeArrowheads="1"/>
              </p:cNvSpPr>
              <p:nvPr/>
            </p:nvSpPr>
            <p:spPr bwMode="auto">
              <a:xfrm>
                <a:off x="2833" y="1619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2</a:t>
                </a:r>
              </a:p>
            </p:txBody>
          </p:sp>
        </p:grpSp>
        <p:grpSp>
          <p:nvGrpSpPr>
            <p:cNvPr id="70" name="Group 27"/>
            <p:cNvGrpSpPr/>
            <p:nvPr/>
          </p:nvGrpSpPr>
          <p:grpSpPr bwMode="auto">
            <a:xfrm>
              <a:off x="4579940" y="2955917"/>
              <a:ext cx="449263" cy="1166809"/>
              <a:chOff x="2833" y="1619"/>
              <a:chExt cx="283" cy="735"/>
            </a:xfrm>
          </p:grpSpPr>
          <p:sp>
            <p:nvSpPr>
              <p:cNvPr id="74" name="Line 28"/>
              <p:cNvSpPr>
                <a:spLocks noChangeShapeType="1"/>
              </p:cNvSpPr>
              <p:nvPr/>
            </p:nvSpPr>
            <p:spPr bwMode="auto">
              <a:xfrm>
                <a:off x="2835" y="1979"/>
                <a:ext cx="2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endParaRPr lang="zh-CN" altLang="en-US" sz="20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75" name="Text Box 29"/>
              <p:cNvSpPr txBox="1">
                <a:spLocks noChangeArrowheads="1"/>
              </p:cNvSpPr>
              <p:nvPr/>
            </p:nvSpPr>
            <p:spPr bwMode="auto">
              <a:xfrm>
                <a:off x="2840" y="1945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76" name="Text Box 30"/>
              <p:cNvSpPr txBox="1">
                <a:spLocks noChangeArrowheads="1"/>
              </p:cNvSpPr>
              <p:nvPr/>
            </p:nvSpPr>
            <p:spPr bwMode="auto">
              <a:xfrm>
                <a:off x="2833" y="1619"/>
                <a:ext cx="276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600" b="1">
                    <a:solidFill>
                      <a:schemeClr val="accent3"/>
                    </a:solidFill>
                    <a:ea typeface="楷体_GB2312" pitchFamily="49" charset="-122"/>
                  </a:rPr>
                  <a:t>1</a:t>
                </a:r>
              </a:p>
            </p:txBody>
          </p:sp>
        </p:grpSp>
        <p:sp>
          <p:nvSpPr>
            <p:cNvPr id="71" name="Line 32"/>
            <p:cNvSpPr>
              <a:spLocks noChangeShapeType="1"/>
            </p:cNvSpPr>
            <p:nvPr/>
          </p:nvSpPr>
          <p:spPr bwMode="auto">
            <a:xfrm>
              <a:off x="5881700" y="3530599"/>
              <a:ext cx="585775" cy="3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endParaRPr lang="zh-CN" altLang="en-US" sz="2000" b="1">
                <a:solidFill>
                  <a:schemeClr val="accent3"/>
                </a:solidFill>
              </a:endParaRPr>
            </a:p>
          </p:txBody>
        </p:sp>
        <p:sp>
          <p:nvSpPr>
            <p:cNvPr id="72" name="Text Box 33"/>
            <p:cNvSpPr txBox="1">
              <a:spLocks noChangeArrowheads="1"/>
            </p:cNvSpPr>
            <p:nvPr/>
          </p:nvSpPr>
          <p:spPr bwMode="auto">
            <a:xfrm>
              <a:off x="5857884" y="3500438"/>
              <a:ext cx="694736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accent3"/>
                  </a:solidFill>
                  <a:ea typeface="楷体_GB2312" pitchFamily="49" charset="-122"/>
                </a:rPr>
                <a:t>13</a:t>
              </a:r>
            </a:p>
          </p:txBody>
        </p:sp>
        <p:sp>
          <p:nvSpPr>
            <p:cNvPr id="73" name="Text Box 34"/>
            <p:cNvSpPr txBox="1">
              <a:spLocks noChangeArrowheads="1"/>
            </p:cNvSpPr>
            <p:nvPr/>
          </p:nvSpPr>
          <p:spPr bwMode="auto">
            <a:xfrm>
              <a:off x="5953043" y="2948854"/>
              <a:ext cx="438249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accent3"/>
                  </a:solidFill>
                  <a:ea typeface="楷体_GB2312" pitchFamily="49" charset="-122"/>
                </a:rPr>
                <a:t>1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0119" y="1738031"/>
            <a:ext cx="1593851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120" y="1676116"/>
            <a:ext cx="14398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2763041" y="4238163"/>
            <a:ext cx="3214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每个用     米彩绳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370626" y="4225616"/>
            <a:ext cx="3214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每个用     米彩绳</a:t>
            </a:r>
          </a:p>
        </p:txBody>
      </p:sp>
      <p:grpSp>
        <p:nvGrpSpPr>
          <p:cNvPr id="26" name="组合 47"/>
          <p:cNvGrpSpPr/>
          <p:nvPr/>
        </p:nvGrpSpPr>
        <p:grpSpPr bwMode="auto">
          <a:xfrm>
            <a:off x="3844119" y="3972875"/>
            <a:ext cx="776288" cy="965308"/>
            <a:chOff x="1581128" y="3983848"/>
            <a:chExt cx="776301" cy="965262"/>
          </a:xfrm>
        </p:grpSpPr>
        <p:sp>
          <p:nvSpPr>
            <p:cNvPr id="27" name="TextBox 1"/>
            <p:cNvSpPr txBox="1">
              <a:spLocks noChangeArrowheads="1"/>
            </p:cNvSpPr>
            <p:nvPr/>
          </p:nvSpPr>
          <p:spPr bwMode="auto">
            <a:xfrm>
              <a:off x="1581135" y="3983848"/>
              <a:ext cx="776294" cy="52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714480" y="4498173"/>
              <a:ext cx="4286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1"/>
            <p:cNvSpPr txBox="1">
              <a:spLocks noChangeArrowheads="1"/>
            </p:cNvSpPr>
            <p:nvPr/>
          </p:nvSpPr>
          <p:spPr bwMode="auto">
            <a:xfrm>
              <a:off x="1581128" y="4425915"/>
              <a:ext cx="776294" cy="52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47"/>
          <p:cNvGrpSpPr/>
          <p:nvPr/>
        </p:nvGrpSpPr>
        <p:grpSpPr bwMode="auto">
          <a:xfrm>
            <a:off x="7415995" y="3972875"/>
            <a:ext cx="776288" cy="965308"/>
            <a:chOff x="1581128" y="3983848"/>
            <a:chExt cx="776301" cy="965262"/>
          </a:xfrm>
        </p:grpSpPr>
        <p:sp>
          <p:nvSpPr>
            <p:cNvPr id="31" name="TextBox 1"/>
            <p:cNvSpPr txBox="1">
              <a:spLocks noChangeArrowheads="1"/>
            </p:cNvSpPr>
            <p:nvPr/>
          </p:nvSpPr>
          <p:spPr bwMode="auto">
            <a:xfrm>
              <a:off x="1581135" y="3983848"/>
              <a:ext cx="776294" cy="52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1714480" y="4498173"/>
              <a:ext cx="4286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1"/>
            <p:cNvSpPr txBox="1">
              <a:spLocks noChangeArrowheads="1"/>
            </p:cNvSpPr>
            <p:nvPr/>
          </p:nvSpPr>
          <p:spPr bwMode="auto">
            <a:xfrm>
              <a:off x="1581128" y="4425915"/>
              <a:ext cx="776294" cy="52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335557" y="1733072"/>
            <a:ext cx="49738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圆角矩形标注 35"/>
          <p:cNvSpPr/>
          <p:nvPr/>
        </p:nvSpPr>
        <p:spPr bwMode="auto">
          <a:xfrm>
            <a:off x="2836538" y="5304319"/>
            <a:ext cx="6286500" cy="1000125"/>
          </a:xfrm>
          <a:prstGeom prst="wedgeRoundRectCallout">
            <a:avLst>
              <a:gd name="adj1" fmla="val 63395"/>
              <a:gd name="adj2" fmla="val -2865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两个中国结各做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个，一共用彩绳多少米？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739916" y="3766783"/>
            <a:ext cx="2452085" cy="30637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357214" y="1451146"/>
            <a:ext cx="25131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计</a:t>
            </a:r>
            <a:r>
              <a:rPr lang="zh-CN" altLang="en-US" dirty="0" smtClean="0"/>
              <a:t>算方法解析</a:t>
            </a:r>
            <a:endParaRPr lang="zh-CN" altLang="en-US" dirty="0"/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1335558" y="2246656"/>
            <a:ext cx="46644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：分别计算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个两种蝴蝶结各用多少米，然后相加。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6513808" y="2233089"/>
            <a:ext cx="492916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：计算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种蝴蝶结各做一个共多少米，然后乘以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1691890" y="4037116"/>
            <a:ext cx="1919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 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3390910" y="4017293"/>
            <a:ext cx="1074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×18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1306227" y="5006957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3543475" y="5006957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</a:p>
        </p:txBody>
      </p:sp>
      <p:sp>
        <p:nvSpPr>
          <p:cNvPr id="65" name="TextBox 1"/>
          <p:cNvSpPr txBox="1">
            <a:spLocks noChangeArrowheads="1"/>
          </p:cNvSpPr>
          <p:nvPr/>
        </p:nvSpPr>
        <p:spPr bwMode="auto">
          <a:xfrm>
            <a:off x="4162318" y="5006958"/>
            <a:ext cx="1571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/>
              <p:cNvSpPr/>
              <p:nvPr/>
            </p:nvSpPr>
            <p:spPr>
              <a:xfrm>
                <a:off x="1357213" y="3786227"/>
                <a:ext cx="48923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6" name="矩形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213" y="3786227"/>
                <a:ext cx="489236" cy="901785"/>
              </a:xfrm>
              <a:prstGeom prst="rect">
                <a:avLst/>
              </a:prstGeom>
              <a:blipFill rotWithShape="1">
                <a:blip r:embed="rId3"/>
                <a:stretch>
                  <a:fillRect l="-45" t="-40" r="-6906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/>
              <p:cNvSpPr/>
              <p:nvPr/>
            </p:nvSpPr>
            <p:spPr>
              <a:xfrm>
                <a:off x="3079607" y="3800126"/>
                <a:ext cx="48923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7" name="矩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607" y="3800126"/>
                <a:ext cx="489236" cy="901785"/>
              </a:xfrm>
              <a:prstGeom prst="rect">
                <a:avLst/>
              </a:prstGeom>
              <a:blipFill rotWithShape="1">
                <a:blip r:embed="rId4"/>
                <a:stretch>
                  <a:fillRect l="-101" t="-32" r="-6850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/>
              <p:cNvSpPr/>
              <p:nvPr/>
            </p:nvSpPr>
            <p:spPr>
              <a:xfrm>
                <a:off x="1790673" y="4772852"/>
                <a:ext cx="68800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8" name="矩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73" y="4772852"/>
                <a:ext cx="688009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88" t="-21" r="-4667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矩形 68"/>
              <p:cNvSpPr/>
              <p:nvPr/>
            </p:nvSpPr>
            <p:spPr>
              <a:xfrm>
                <a:off x="2924697" y="4772850"/>
                <a:ext cx="688009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9" name="矩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697" y="4772850"/>
                <a:ext cx="688009" cy="910570"/>
              </a:xfrm>
              <a:prstGeom prst="rect">
                <a:avLst/>
              </a:prstGeom>
              <a:blipFill rotWithShape="1">
                <a:blip r:embed="rId6"/>
                <a:stretch>
                  <a:fillRect l="-76" t="-21" r="-4679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1"/>
          <p:cNvSpPr txBox="1">
            <a:spLocks noChangeArrowheads="1"/>
          </p:cNvSpPr>
          <p:nvPr/>
        </p:nvSpPr>
        <p:spPr bwMode="auto">
          <a:xfrm>
            <a:off x="2413364" y="5023741"/>
            <a:ext cx="5599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513809" y="3785482"/>
            <a:ext cx="4004921" cy="1483087"/>
            <a:chOff x="6513808" y="3888228"/>
            <a:chExt cx="4004921" cy="1483087"/>
          </a:xfrm>
        </p:grpSpPr>
        <p:sp>
          <p:nvSpPr>
            <p:cNvPr id="18" name="TextBox 1"/>
            <p:cNvSpPr txBox="1">
              <a:spLocks noChangeArrowheads="1"/>
            </p:cNvSpPr>
            <p:nvPr/>
          </p:nvSpPr>
          <p:spPr bwMode="auto">
            <a:xfrm>
              <a:off x="6732830" y="4844920"/>
              <a:ext cx="571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</a:p>
          </p:txBody>
        </p:sp>
        <p:sp>
          <p:nvSpPr>
            <p:cNvPr id="19" name="TextBox 1"/>
            <p:cNvSpPr txBox="1">
              <a:spLocks noChangeArrowheads="1"/>
            </p:cNvSpPr>
            <p:nvPr/>
          </p:nvSpPr>
          <p:spPr bwMode="auto">
            <a:xfrm>
              <a:off x="7304330" y="4848095"/>
              <a:ext cx="15716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1×18</a:t>
              </a: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7513933" y="4151127"/>
              <a:ext cx="6334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＋</a:t>
              </a:r>
            </a:p>
          </p:txBody>
        </p:sp>
        <p:sp>
          <p:nvSpPr>
            <p:cNvPr id="43" name="TextBox 1"/>
            <p:cNvSpPr txBox="1">
              <a:spLocks noChangeArrowheads="1"/>
            </p:cNvSpPr>
            <p:nvPr/>
          </p:nvSpPr>
          <p:spPr bwMode="auto">
            <a:xfrm>
              <a:off x="8861722" y="4151127"/>
              <a:ext cx="10819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×18</a:t>
              </a: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TextBox 1"/>
            <p:cNvSpPr txBox="1">
              <a:spLocks noChangeArrowheads="1"/>
            </p:cNvSpPr>
            <p:nvPr/>
          </p:nvSpPr>
          <p:spPr bwMode="auto">
            <a:xfrm>
              <a:off x="6513808" y="4154302"/>
              <a:ext cx="6334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</a:p>
          </p:txBody>
        </p:sp>
        <p:sp>
          <p:nvSpPr>
            <p:cNvPr id="45" name="TextBox 1"/>
            <p:cNvSpPr txBox="1">
              <a:spLocks noChangeArrowheads="1"/>
            </p:cNvSpPr>
            <p:nvPr/>
          </p:nvSpPr>
          <p:spPr bwMode="auto">
            <a:xfrm>
              <a:off x="8585496" y="4154302"/>
              <a:ext cx="6334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</a:p>
          </p:txBody>
        </p:sp>
        <p:sp>
          <p:nvSpPr>
            <p:cNvPr id="46" name="TextBox 1"/>
            <p:cNvSpPr txBox="1">
              <a:spLocks noChangeArrowheads="1"/>
            </p:cNvSpPr>
            <p:nvPr/>
          </p:nvSpPr>
          <p:spPr bwMode="auto">
            <a:xfrm>
              <a:off x="8375604" y="4841745"/>
              <a:ext cx="571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</a:p>
          </p:txBody>
        </p:sp>
        <p:sp>
          <p:nvSpPr>
            <p:cNvPr id="47" name="TextBox 1"/>
            <p:cNvSpPr txBox="1">
              <a:spLocks noChangeArrowheads="1"/>
            </p:cNvSpPr>
            <p:nvPr/>
          </p:nvSpPr>
          <p:spPr bwMode="auto">
            <a:xfrm>
              <a:off x="8947104" y="4844920"/>
              <a:ext cx="15716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r>
                <a:rPr lang="zh-CN" altLang="en-US" sz="28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（米）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矩形 70"/>
                <p:cNvSpPr/>
                <p:nvPr/>
              </p:nvSpPr>
              <p:spPr>
                <a:xfrm>
                  <a:off x="7042547" y="3888229"/>
                  <a:ext cx="489236" cy="9017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71" name="矩形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2547" y="3888229"/>
                  <a:ext cx="489236" cy="901785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矩形 71"/>
                <p:cNvSpPr/>
                <p:nvPr/>
              </p:nvSpPr>
              <p:spPr>
                <a:xfrm>
                  <a:off x="8071683" y="3888228"/>
                  <a:ext cx="489236" cy="9017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72" name="矩形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1683" y="3888228"/>
                  <a:ext cx="489236" cy="901785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2176633" y="5908032"/>
            <a:ext cx="94261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 smtClean="0">
                <a:solidFill>
                  <a:srgbClr val="00B0F0"/>
                </a:solidFill>
              </a:rPr>
              <a:t>观察两种方法，想</a:t>
            </a:r>
            <a:r>
              <a:rPr lang="zh-CN" altLang="en-US" sz="2400" dirty="0">
                <a:solidFill>
                  <a:srgbClr val="00B0F0"/>
                </a:solidFill>
              </a:rPr>
              <a:t>一</a:t>
            </a:r>
            <a:r>
              <a:rPr lang="zh-CN" altLang="en-US" sz="2400" dirty="0" smtClean="0">
                <a:solidFill>
                  <a:srgbClr val="00B0F0"/>
                </a:solidFill>
              </a:rPr>
              <a:t>想那</a:t>
            </a:r>
            <a:r>
              <a:rPr lang="zh-CN" altLang="en-US" sz="2400" dirty="0">
                <a:solidFill>
                  <a:srgbClr val="00B0F0"/>
                </a:solidFill>
              </a:rPr>
              <a:t>种方法简单</a:t>
            </a:r>
            <a:r>
              <a:rPr lang="zh-CN" altLang="en-US" sz="2400" dirty="0" smtClean="0">
                <a:solidFill>
                  <a:srgbClr val="00B0F0"/>
                </a:solidFill>
              </a:rPr>
              <a:t>？四</a:t>
            </a:r>
            <a:r>
              <a:rPr lang="zh-CN" altLang="en-US" sz="2400" dirty="0">
                <a:solidFill>
                  <a:srgbClr val="00B0F0"/>
                </a:solidFill>
              </a:rPr>
              <a:t>则运算顺序如何？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940" y="3714750"/>
            <a:ext cx="3324225" cy="3143250"/>
          </a:xfrm>
          <a:prstGeom prst="rect">
            <a:avLst/>
          </a:prstGeom>
        </p:spPr>
      </p:pic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1" y="501650"/>
            <a:ext cx="43205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63701" y="1660330"/>
            <a:ext cx="6896100" cy="2959785"/>
            <a:chOff x="1667235" y="1840815"/>
            <a:chExt cx="7514865" cy="3445560"/>
          </a:xfrm>
        </p:grpSpPr>
        <p:pic>
          <p:nvPicPr>
            <p:cNvPr id="63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67235" y="1840815"/>
              <a:ext cx="7514865" cy="3445560"/>
            </a:xfrm>
            <a:prstGeom prst="rect">
              <a:avLst/>
            </a:prstGeom>
            <a:noFill/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</p:pic>
        <p:sp>
          <p:nvSpPr>
            <p:cNvPr id="64" name="Text Box 10"/>
            <p:cNvSpPr txBox="1">
              <a:spLocks noChangeArrowheads="1"/>
            </p:cNvSpPr>
            <p:nvPr/>
          </p:nvSpPr>
          <p:spPr bwMode="auto">
            <a:xfrm>
              <a:off x="3547107" y="2681195"/>
              <a:ext cx="4377694" cy="1399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分数四则混合运算和整数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四则混合运算的顺序</a:t>
              </a:r>
              <a:r>
                <a:rPr lang="zh-CN" altLang="en-US" sz="2400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相同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63701" y="3714752"/>
            <a:ext cx="6896100" cy="2959785"/>
            <a:chOff x="1667235" y="1840815"/>
            <a:chExt cx="7514865" cy="3445560"/>
          </a:xfrm>
        </p:grpSpPr>
        <p:pic>
          <p:nvPicPr>
            <p:cNvPr id="66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67235" y="1840815"/>
              <a:ext cx="7514865" cy="3445560"/>
            </a:xfrm>
            <a:prstGeom prst="rect">
              <a:avLst/>
            </a:prstGeom>
            <a:noFill/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</p:pic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2763048" y="2773044"/>
              <a:ext cx="5945810" cy="1399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zh-CN" altLang="en-US" sz="2400" dirty="0" smtClean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数也能运用结合律、交换律和分配律，合理调整运算顺序，有时能简化运算。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宽屏</PresentationFormat>
  <Paragraphs>347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华文楷体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2023-01-16T23:17:55Z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6892694FC9244B7C8B2543EA5ABFC858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