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sldIdLst>
    <p:sldId id="550" r:id="rId2"/>
    <p:sldId id="510" r:id="rId3"/>
    <p:sldId id="524" r:id="rId4"/>
    <p:sldId id="544" r:id="rId5"/>
    <p:sldId id="526" r:id="rId6"/>
    <p:sldId id="546" r:id="rId7"/>
    <p:sldId id="548" r:id="rId8"/>
    <p:sldId id="527" r:id="rId9"/>
    <p:sldId id="547" r:id="rId10"/>
    <p:sldId id="502" r:id="rId11"/>
    <p:sldId id="497" r:id="rId12"/>
    <p:sldId id="533" r:id="rId13"/>
    <p:sldId id="543" r:id="rId14"/>
    <p:sldId id="521" r:id="rId15"/>
    <p:sldId id="549" r:id="rId16"/>
    <p:sldId id="507" r:id="rId17"/>
    <p:sldId id="50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6CCC"/>
    <a:srgbClr val="009900"/>
    <a:srgbClr val="0000FF"/>
    <a:srgbClr val="AFF22A"/>
    <a:srgbClr val="FF0000"/>
    <a:srgbClr val="FF9933"/>
    <a:srgbClr val="FFFFFF"/>
    <a:srgbClr val="CC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30820CF-B880-4189-942D-D702A7CBA730}" type="datetimeFigureOut">
              <a:rPr lang="zh-CN" altLang="en-US" sz="1400" smtClean="0">
                <a:solidFill>
                  <a:prstClr val="black"/>
                </a:solidFill>
              </a:rPr>
              <a:t>2023-01-17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分数的意义和性质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分数的基本性质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image" Target="../media/image3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image" Target="../media/image4.png"/><Relationship Id="rId4" Type="http://schemas.openxmlformats.org/officeDocument/2006/relationships/slide" Target="slide15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8.png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Relationship Id="rId27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2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2.png"/><Relationship Id="rId4" Type="http://schemas.openxmlformats.org/officeDocument/2006/relationships/image" Target="../media/image5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8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8.wmf"/><Relationship Id="rId17" Type="http://schemas.openxmlformats.org/officeDocument/2006/relationships/slide" Target="slide1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1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60.png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9.bin"/><Relationship Id="rId7" Type="http://schemas.openxmlformats.org/officeDocument/2006/relationships/slide" Target="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5.png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png"/><Relationship Id="rId17" Type="http://schemas.openxmlformats.org/officeDocument/2006/relationships/oleObject" Target="../embeddings/oleObject4.bin"/><Relationship Id="rId25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23.jpeg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7.bin"/><Relationship Id="rId28" Type="http://schemas.openxmlformats.org/officeDocument/2006/relationships/slide" Target="slide1.xml"/><Relationship Id="rId10" Type="http://schemas.openxmlformats.org/officeDocument/2006/relationships/image" Target="../media/image6.jpeg"/><Relationship Id="rId19" Type="http://schemas.openxmlformats.org/officeDocument/2006/relationships/oleObject" Target="../embeddings/oleObject5.bin"/><Relationship Id="rId4" Type="http://schemas.openxmlformats.org/officeDocument/2006/relationships/image" Target="../media/image21.png"/><Relationship Id="rId9" Type="http://schemas.openxmlformats.org/officeDocument/2006/relationships/image" Target="../media/image22.jpeg"/><Relationship Id="rId14" Type="http://schemas.openxmlformats.org/officeDocument/2006/relationships/image" Target="../media/image26.png"/><Relationship Id="rId22" Type="http://schemas.openxmlformats.org/officeDocument/2006/relationships/image" Target="../media/image17.wmf"/><Relationship Id="rId27" Type="http://schemas.openxmlformats.org/officeDocument/2006/relationships/image" Target="../media/image27.png"/><Relationship Id="rId30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9.bin"/><Relationship Id="rId7" Type="http://schemas.openxmlformats.org/officeDocument/2006/relationships/slide" Target="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91630"/>
            <a:ext cx="9144000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分数的基本性质</a:t>
            </a:r>
            <a:endParaRPr lang="zh-CN" altLang="en-US" sz="5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722863" y="4405543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8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29935" y="588018"/>
            <a:ext cx="3011081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分数的意义和性质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9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285981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39942"/>
          <p:cNvSpPr txBox="1">
            <a:spLocks noChangeArrowheads="1"/>
          </p:cNvSpPr>
          <p:nvPr/>
        </p:nvSpPr>
        <p:spPr bwMode="auto">
          <a:xfrm>
            <a:off x="539552" y="627534"/>
            <a:ext cx="6200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涂一涂，填一填。</a:t>
            </a:r>
            <a:endParaRPr lang="zh-CN" altLang="en-US" sz="28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3" name="图片 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3355" y="1517228"/>
            <a:ext cx="6831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图片 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9380" y="1545803"/>
            <a:ext cx="28416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文本框 30"/>
          <p:cNvSpPr txBox="1">
            <a:spLocks noChangeArrowheads="1"/>
          </p:cNvSpPr>
          <p:nvPr/>
        </p:nvSpPr>
        <p:spPr bwMode="auto">
          <a:xfrm>
            <a:off x="2607518" y="3033291"/>
            <a:ext cx="617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pic>
        <p:nvPicPr>
          <p:cNvPr id="96" name="图片 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0855" y="1545803"/>
            <a:ext cx="26765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文本框 6"/>
          <p:cNvSpPr txBox="1">
            <a:spLocks noChangeArrowheads="1"/>
          </p:cNvSpPr>
          <p:nvPr/>
        </p:nvSpPr>
        <p:spPr bwMode="auto">
          <a:xfrm>
            <a:off x="6914405" y="2682453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allAtOnce" bldLvl="0"/>
      <p:bldP spid="95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70" name="文本框 39942"/>
          <p:cNvSpPr txBox="1">
            <a:spLocks noChangeArrowheads="1"/>
          </p:cNvSpPr>
          <p:nvPr/>
        </p:nvSpPr>
        <p:spPr bwMode="auto">
          <a:xfrm>
            <a:off x="757811" y="542925"/>
            <a:ext cx="780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en-US" altLang="en-US" sz="32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" name="图片 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2048" y="1626914"/>
            <a:ext cx="7772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文本框 30"/>
          <p:cNvSpPr txBox="1">
            <a:spLocks noChangeArrowheads="1"/>
          </p:cNvSpPr>
          <p:nvPr/>
        </p:nvSpPr>
        <p:spPr bwMode="auto">
          <a:xfrm>
            <a:off x="1790898" y="162691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73" name="文本框 4"/>
          <p:cNvSpPr txBox="1">
            <a:spLocks noChangeArrowheads="1"/>
          </p:cNvSpPr>
          <p:nvPr/>
        </p:nvSpPr>
        <p:spPr bwMode="auto">
          <a:xfrm>
            <a:off x="5791398" y="162691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</a:p>
        </p:txBody>
      </p:sp>
      <p:sp>
        <p:nvSpPr>
          <p:cNvPr id="74" name="文本框 5"/>
          <p:cNvSpPr txBox="1">
            <a:spLocks noChangeArrowheads="1"/>
          </p:cNvSpPr>
          <p:nvPr/>
        </p:nvSpPr>
        <p:spPr bwMode="auto">
          <a:xfrm>
            <a:off x="7972623" y="2038077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75" name="文本框 6"/>
          <p:cNvSpPr txBox="1">
            <a:spLocks noChangeArrowheads="1"/>
          </p:cNvSpPr>
          <p:nvPr/>
        </p:nvSpPr>
        <p:spPr bwMode="auto">
          <a:xfrm>
            <a:off x="3857823" y="202855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allAtOnce" bldLvl="0"/>
      <p:bldP spid="72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152" name="文本框 39942"/>
          <p:cNvSpPr txBox="1">
            <a:spLocks noChangeArrowheads="1"/>
          </p:cNvSpPr>
          <p:nvPr/>
        </p:nvSpPr>
        <p:spPr bwMode="auto">
          <a:xfrm>
            <a:off x="395536" y="483518"/>
            <a:ext cx="7778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判断每组的两个分数是否相等，并说明理由。</a:t>
            </a:r>
            <a:endParaRPr lang="zh-CN" altLang="en-US" sz="28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" name="文本框 9"/>
          <p:cNvSpPr txBox="1">
            <a:spLocks noChangeArrowheads="1"/>
          </p:cNvSpPr>
          <p:nvPr/>
        </p:nvSpPr>
        <p:spPr bwMode="auto">
          <a:xfrm>
            <a:off x="1706885" y="153595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</a:p>
        </p:txBody>
      </p:sp>
      <p:graphicFrame>
        <p:nvGraphicFramePr>
          <p:cNvPr id="154" name="对象 15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492572" y="1281956"/>
          <a:ext cx="3095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9" r:id="rId3" imgW="217170" imgH="560705" progId="Equation.3">
                  <p:embed/>
                </p:oleObj>
              </mc:Choice>
              <mc:Fallback>
                <p:oleObj r:id="rId3" imgW="217170" imgH="560705" progId="Equation.3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572" y="1281956"/>
                        <a:ext cx="30956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对象 15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006922" y="1281956"/>
          <a:ext cx="4921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0" r:id="rId5" imgW="344170" imgH="561340" progId="Equation.3">
                  <p:embed/>
                </p:oleObj>
              </mc:Choice>
              <mc:Fallback>
                <p:oleObj r:id="rId5" imgW="344170" imgH="561340" progId="Equation.3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922" y="1281956"/>
                        <a:ext cx="4921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对象 15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954734" y="1275606"/>
          <a:ext cx="46513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1" r:id="rId7" imgW="325755" imgH="561340" progId="Equation.3">
                  <p:embed/>
                </p:oleObj>
              </mc:Choice>
              <mc:Fallback>
                <p:oleObj r:id="rId7" imgW="325755" imgH="561340" progId="Equation.3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734" y="1275606"/>
                        <a:ext cx="465138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对象 15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683199" y="1281956"/>
          <a:ext cx="3127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2" r:id="rId9" imgW="217170" imgH="561975" progId="Equation.3">
                  <p:embed/>
                </p:oleObj>
              </mc:Choice>
              <mc:Fallback>
                <p:oleObj r:id="rId9" imgW="217170" imgH="561975" progId="Equation.3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199" y="1281956"/>
                        <a:ext cx="31273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对象 15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570735" y="1281956"/>
          <a:ext cx="4921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3" r:id="rId11" imgW="344170" imgH="561340" progId="Equation.3">
                  <p:embed/>
                </p:oleObj>
              </mc:Choice>
              <mc:Fallback>
                <p:oleObj r:id="rId11" imgW="344170" imgH="561340" progId="Equation.3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735" y="1281956"/>
                        <a:ext cx="4921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" name="对象 15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312097" y="1281956"/>
          <a:ext cx="3095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4" r:id="rId13" imgW="217170" imgH="560705" progId="Equation.3">
                  <p:embed/>
                </p:oleObj>
              </mc:Choice>
              <mc:Fallback>
                <p:oleObj r:id="rId13" imgW="217170" imgH="560705" progId="Equation.3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097" y="1281956"/>
                        <a:ext cx="30956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对象 15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242372" y="1281956"/>
          <a:ext cx="3111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5" r:id="rId15" imgW="217170" imgH="561975" progId="Equation.3">
                  <p:embed/>
                </p:oleObj>
              </mc:Choice>
              <mc:Fallback>
                <p:oleObj r:id="rId15" imgW="217170" imgH="561975" progId="Equation.3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372" y="1281956"/>
                        <a:ext cx="31115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对象 160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837685" y="1281956"/>
          <a:ext cx="4651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" r:id="rId17" imgW="325755" imgH="561340" progId="Equation.3">
                  <p:embed/>
                </p:oleObj>
              </mc:Choice>
              <mc:Fallback>
                <p:oleObj r:id="rId17" imgW="325755" imgH="561340" progId="Equation.3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85" y="1281956"/>
                        <a:ext cx="46513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文本框 33"/>
          <p:cNvSpPr txBox="1">
            <a:spLocks noChangeArrowheads="1"/>
          </p:cNvSpPr>
          <p:nvPr/>
        </p:nvSpPr>
        <p:spPr bwMode="auto">
          <a:xfrm>
            <a:off x="3287469" y="153595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</a:p>
        </p:txBody>
      </p:sp>
      <p:sp>
        <p:nvSpPr>
          <p:cNvPr id="163" name="文本框 34"/>
          <p:cNvSpPr txBox="1">
            <a:spLocks noChangeArrowheads="1"/>
          </p:cNvSpPr>
          <p:nvPr/>
        </p:nvSpPr>
        <p:spPr bwMode="auto">
          <a:xfrm>
            <a:off x="6474147" y="153595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</a:p>
        </p:txBody>
      </p:sp>
      <p:graphicFrame>
        <p:nvGraphicFramePr>
          <p:cNvPr id="164" name="对象 16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503685" y="2301131"/>
          <a:ext cx="3095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7" r:id="rId19" imgW="217170" imgH="560705" progId="Equation.3">
                  <p:embed/>
                </p:oleObj>
              </mc:Choice>
              <mc:Fallback>
                <p:oleObj r:id="rId19" imgW="217170" imgH="560705" progId="Equation.3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685" y="2301131"/>
                        <a:ext cx="3095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对象 16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087885" y="2301131"/>
          <a:ext cx="4905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8" r:id="rId21" imgW="344170" imgH="561340" progId="Equation.3">
                  <p:embed/>
                </p:oleObj>
              </mc:Choice>
              <mc:Fallback>
                <p:oleObj r:id="rId21" imgW="344170" imgH="561340" progId="Equation.3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885" y="2301131"/>
                        <a:ext cx="4905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文本框 39"/>
          <p:cNvSpPr txBox="1">
            <a:spLocks noChangeArrowheads="1"/>
          </p:cNvSpPr>
          <p:nvPr/>
        </p:nvSpPr>
        <p:spPr bwMode="auto">
          <a:xfrm>
            <a:off x="1756097" y="248210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167" name="文本框 41"/>
          <p:cNvSpPr txBox="1">
            <a:spLocks noChangeArrowheads="1"/>
          </p:cNvSpPr>
          <p:nvPr/>
        </p:nvSpPr>
        <p:spPr bwMode="auto">
          <a:xfrm>
            <a:off x="4980310" y="149944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</a:p>
        </p:txBody>
      </p:sp>
      <p:graphicFrame>
        <p:nvGraphicFramePr>
          <p:cNvPr id="168" name="对象 16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546922" y="2301131"/>
          <a:ext cx="492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9" r:id="rId23" imgW="344170" imgH="561340" progId="Equation.3">
                  <p:embed/>
                </p:oleObj>
              </mc:Choice>
              <mc:Fallback>
                <p:oleObj r:id="rId23" imgW="344170" imgH="561340" progId="Equation.3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922" y="2301131"/>
                        <a:ext cx="4921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对象 16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296222" y="2301131"/>
          <a:ext cx="3095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" r:id="rId25" imgW="217170" imgH="560705" progId="Equation.3">
                  <p:embed/>
                </p:oleObj>
              </mc:Choice>
              <mc:Fallback>
                <p:oleObj r:id="rId25" imgW="217170" imgH="560705" progId="Equation.3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222" y="2301131"/>
                        <a:ext cx="3095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文本框 49"/>
          <p:cNvSpPr txBox="1">
            <a:spLocks noChangeArrowheads="1"/>
          </p:cNvSpPr>
          <p:nvPr/>
        </p:nvSpPr>
        <p:spPr bwMode="auto">
          <a:xfrm>
            <a:off x="4956497" y="248210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30" name="圆角矩形标注 29"/>
          <p:cNvSpPr/>
          <p:nvPr/>
        </p:nvSpPr>
        <p:spPr>
          <a:xfrm>
            <a:off x="611560" y="3457797"/>
            <a:ext cx="3384376" cy="728464"/>
          </a:xfrm>
          <a:prstGeom prst="wedgeRoundRectCallout">
            <a:avLst>
              <a:gd name="adj1" fmla="val -22481"/>
              <a:gd name="adj2" fmla="val -84825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分子、分母同时乘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，分数大小不变。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4572000" y="3474828"/>
            <a:ext cx="3096344" cy="711696"/>
          </a:xfrm>
          <a:prstGeom prst="wedgeRoundRectCallout">
            <a:avLst>
              <a:gd name="adj1" fmla="val -22481"/>
              <a:gd name="adj2" fmla="val -84825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分子、分母同时除以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，分数大小不变。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27" action="ppaction://hlinksldjump"/>
            </p:cNvPr>
            <p:cNvPicPr>
              <a:picLocks noChangeAspect="1"/>
            </p:cNvPicPr>
            <p:nvPr/>
          </p:nvPicPr>
          <p:blipFill>
            <a:blip r:embed="rId2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2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allAtOnce" bldLvl="0"/>
      <p:bldP spid="153" grpId="0"/>
      <p:bldP spid="162" grpId="0"/>
      <p:bldP spid="163" grpId="0"/>
      <p:bldP spid="167" grpId="0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1847" y="1592263"/>
            <a:ext cx="215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4683" name="Picture 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413" y="1222648"/>
            <a:ext cx="25431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03598"/>
            <a:ext cx="25908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60170" y="411510"/>
            <a:ext cx="6898530" cy="561975"/>
            <a:chOff x="985838" y="987574"/>
            <a:chExt cx="6898530" cy="561975"/>
          </a:xfrm>
        </p:grpSpPr>
        <p:sp>
          <p:nvSpPr>
            <p:cNvPr id="2" name="TextBox 1"/>
            <p:cNvSpPr txBox="1"/>
            <p:nvPr/>
          </p:nvSpPr>
          <p:spPr>
            <a:xfrm>
              <a:off x="985838" y="1059582"/>
              <a:ext cx="6898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5.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在下面的方格纸上涂色表示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4" name="对象 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110658" y="987574"/>
            <a:ext cx="32543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7" name="公式" r:id="rId5" imgW="228600" imgH="393700" progId="Equation.3">
                    <p:embed/>
                  </p:oleObj>
                </mc:Choice>
                <mc:Fallback>
                  <p:oleObj name="公式" r:id="rId5" imgW="228600" imgH="3937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0658" y="987574"/>
                          <a:ext cx="325438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7" cstate="email"/>
          <a:srcRect l="13607" t="7226" r="20399" b="15496"/>
          <a:stretch>
            <a:fillRect/>
          </a:stretch>
        </p:blipFill>
        <p:spPr bwMode="auto">
          <a:xfrm>
            <a:off x="7332547" y="3215563"/>
            <a:ext cx="1077654" cy="10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圆角矩形标注 18"/>
          <p:cNvSpPr/>
          <p:nvPr/>
        </p:nvSpPr>
        <p:spPr>
          <a:xfrm>
            <a:off x="911827" y="2851331"/>
            <a:ext cx="2448272" cy="728464"/>
          </a:xfrm>
          <a:prstGeom prst="wedgeRoundRectCallout">
            <a:avLst>
              <a:gd name="adj1" fmla="val -57011"/>
              <a:gd name="adj2" fmla="val -30352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涂色部分还可以表示几分之几？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3909435" y="2937148"/>
            <a:ext cx="3150565" cy="1471382"/>
          </a:xfrm>
          <a:prstGeom prst="wedgeRoundRectCallout">
            <a:avLst>
              <a:gd name="adj1" fmla="val 60589"/>
              <a:gd name="adj2" fmla="val 1052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涂色部分还可以表示二分之一、四分之二、六分之三、八分之四、十二分之六。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40238" y="2751060"/>
            <a:ext cx="1156586" cy="1657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299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388" y="416824"/>
            <a:ext cx="826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下面哪些分数在直线上能用同一个点表示？把这些分数在直线上表示出来。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63302" y="1387808"/>
            <a:ext cx="6481018" cy="809625"/>
            <a:chOff x="1394151" y="1563680"/>
            <a:chExt cx="7525618" cy="809625"/>
          </a:xfrm>
        </p:grpSpPr>
        <p:grpSp>
          <p:nvGrpSpPr>
            <p:cNvPr id="12" name="组合 11"/>
            <p:cNvGrpSpPr/>
            <p:nvPr/>
          </p:nvGrpSpPr>
          <p:grpSpPr>
            <a:xfrm>
              <a:off x="1394151" y="1590668"/>
              <a:ext cx="7525618" cy="782637"/>
              <a:chOff x="1394151" y="1590668"/>
              <a:chExt cx="7525618" cy="782637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394151" y="1590668"/>
                <a:ext cx="1082675" cy="628650"/>
                <a:chOff x="1020096" y="2094724"/>
                <a:chExt cx="1082675" cy="628650"/>
              </a:xfrm>
            </p:grpSpPr>
            <p:graphicFrame>
              <p:nvGraphicFramePr>
                <p:cNvPr id="21" name="对象 20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1020096" y="2102661"/>
                <a:ext cx="241300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762" name="公式" r:id="rId3" imgW="152400" imgH="393700" progId="Equation.3">
                        <p:embed/>
                      </p:oleObj>
                    </mc:Choice>
                    <mc:Fallback>
                      <p:oleObj name="公式" r:id="rId3" imgW="152400" imgH="393700" progId="Equation.3">
                        <p:embed/>
                        <p:pic>
                          <p:nvPicPr>
                            <p:cNvPr id="0" name="Picture 6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20096" y="2102661"/>
                              <a:ext cx="241300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" name="对象 21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1861471" y="2094724"/>
                <a:ext cx="241300" cy="620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763" name="公式" r:id="rId5" imgW="152400" imgH="393700" progId="Equation.3">
                        <p:embed/>
                      </p:oleObj>
                    </mc:Choice>
                    <mc:Fallback>
                      <p:oleObj name="公式" r:id="rId5" imgW="152400" imgH="393700" progId="Equation.3">
                        <p:embed/>
                        <p:pic>
                          <p:nvPicPr>
                            <p:cNvPr id="0" name="Picture 6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61471" y="2094724"/>
                              <a:ext cx="241300" cy="620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8" name="组合 17"/>
              <p:cNvGrpSpPr/>
              <p:nvPr/>
            </p:nvGrpSpPr>
            <p:grpSpPr>
              <a:xfrm>
                <a:off x="3108651" y="1590668"/>
                <a:ext cx="5811118" cy="782637"/>
                <a:chOff x="115019" y="1861121"/>
                <a:chExt cx="5811118" cy="78263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1138238" y="2182093"/>
                  <a:ext cx="47878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 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graphicFrame>
              <p:nvGraphicFramePr>
                <p:cNvPr id="20" name="对象 19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115019" y="1861121"/>
                <a:ext cx="219075" cy="620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764" name="公式" r:id="rId7" imgW="139700" imgH="393700" progId="Equation.3">
                        <p:embed/>
                      </p:oleObj>
                    </mc:Choice>
                    <mc:Fallback>
                      <p:oleObj name="公式" r:id="rId7" imgW="139700" imgH="393700" progId="Equation.3">
                        <p:embed/>
                        <p:pic>
                          <p:nvPicPr>
                            <p:cNvPr id="0" name="Picture 6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019" y="1861121"/>
                              <a:ext cx="219075" cy="620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3" name="对象 1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891289" y="1563680"/>
            <a:ext cx="322262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5" name="公式" r:id="rId9" imgW="203200" imgH="393700" progId="Equation.3">
                    <p:embed/>
                  </p:oleObj>
                </mc:Choice>
                <mc:Fallback>
                  <p:oleObj name="公式" r:id="rId9" imgW="203200" imgH="393700" progId="Equation.3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1289" y="1563680"/>
                          <a:ext cx="322262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683451" y="1563680"/>
            <a:ext cx="322263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6" name="公式" r:id="rId11" imgW="203200" imgH="393700" progId="Equation.3">
                    <p:embed/>
                  </p:oleObj>
                </mc:Choice>
                <mc:Fallback>
                  <p:oleObj name="公式" r:id="rId11" imgW="203200" imgH="393700" progId="Equation.3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451" y="1563680"/>
                          <a:ext cx="322263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443864" y="1563680"/>
            <a:ext cx="24130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7" name="公式" r:id="rId13" imgW="152400" imgH="393700" progId="Equation.3">
                    <p:embed/>
                  </p:oleObj>
                </mc:Choice>
                <mc:Fallback>
                  <p:oleObj name="公式" r:id="rId13" imgW="152400" imgH="393700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864" y="1563680"/>
                          <a:ext cx="24130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9625" y="2970262"/>
            <a:ext cx="752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0608" y="2355726"/>
            <a:ext cx="75438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1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299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37523"/>
            <a:ext cx="823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北新小学航模组有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人，其中男生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人。男生人数占几分之几？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2991991" y="2211710"/>
            <a:ext cx="2732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17÷30=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25" name="对象 2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355976" y="2142542"/>
          <a:ext cx="3460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公式" r:id="rId3" imgW="215900" imgH="393065" progId="Equation.3">
                  <p:embed/>
                </p:oleObj>
              </mc:Choice>
              <mc:Fallback>
                <p:oleObj name="公式" r:id="rId3" imgW="215900" imgH="393065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142542"/>
                        <a:ext cx="3460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555776" y="293859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答：男生人数占    。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843959" y="2808784"/>
          <a:ext cx="3460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公式" r:id="rId5" imgW="215900" imgH="393065" progId="Equation.3">
                  <p:embed/>
                </p:oleObj>
              </mc:Choice>
              <mc:Fallback>
                <p:oleObj name="公式" r:id="rId5" imgW="215900" imgH="393065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959" y="2808784"/>
                        <a:ext cx="3460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build="allAtOnce" bldLvl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91025" y="1968349"/>
            <a:ext cx="63184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我知道了分数的基本性质。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363838"/>
            <a:ext cx="617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除法中的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商不变规律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相当于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分数的基本性质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444554"/>
            <a:ext cx="679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的分子和分母同时乘或除以一个相同的数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除外），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分数的大小不变，这是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分数的基本性质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98332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51209" name="矩形 4"/>
          <p:cNvSpPr>
            <a:spLocks noChangeArrowheads="1"/>
          </p:cNvSpPr>
          <p:nvPr/>
        </p:nvSpPr>
        <p:spPr bwMode="auto">
          <a:xfrm>
            <a:off x="3131840" y="1707654"/>
            <a:ext cx="309721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2" cstate="email"/>
          <a:srcRect l="3464" t="4139" r="9238" b="6462"/>
          <a:stretch>
            <a:fillRect/>
          </a:stretch>
        </p:blipFill>
        <p:spPr bwMode="auto">
          <a:xfrm>
            <a:off x="107504" y="1919387"/>
            <a:ext cx="1598389" cy="1311216"/>
          </a:xfrm>
          <a:prstGeom prst="rect">
            <a:avLst/>
          </a:prstGeom>
          <a:noFill/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1777900" y="1001087"/>
            <a:ext cx="5890443" cy="2229516"/>
          </a:xfrm>
          <a:prstGeom prst="wedgeRoundRectCallout">
            <a:avLst>
              <a:gd name="adj1" fmla="val -57693"/>
              <a:gd name="adj2" fmla="val -9433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动物园有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只猴子，管理员拿来一个西瓜分给它们吃：西瓜平均分，每人吃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块怎么样？小猴子们很不高兴，都嫌太少了。管理员：那西瓜平均分，每人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块怎么样？小猴子们都很高兴。同学们，你们说，猴子吃到的西瓜变多了吗？为什么？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2483768" y="3638078"/>
            <a:ext cx="4201460" cy="1007633"/>
          </a:xfrm>
          <a:prstGeom prst="wedgeRoundRectCallout">
            <a:avLst>
              <a:gd name="adj1" fmla="val 59073"/>
              <a:gd name="adj2" fmla="val -30260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没有变多，因为每只猴子吃得还是这个西瓜的三分之一。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164622" y="3357583"/>
            <a:ext cx="1007442" cy="1194549"/>
          </a:xfrm>
          <a:prstGeom prst="rect">
            <a:avLst/>
          </a:prstGeom>
          <a:noFill/>
        </p:spPr>
      </p:pic>
      <p:sp>
        <p:nvSpPr>
          <p:cNvPr id="1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文本框 2"/>
          <p:cNvSpPr txBox="1">
            <a:spLocks noChangeArrowheads="1"/>
          </p:cNvSpPr>
          <p:nvPr/>
        </p:nvSpPr>
        <p:spPr bwMode="auto">
          <a:xfrm>
            <a:off x="2373361" y="523460"/>
            <a:ext cx="621737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用分数表示各图中的涂色部分，再把大小相等的分数填入等式。</a:t>
            </a:r>
          </a:p>
        </p:txBody>
      </p:sp>
      <p:pic>
        <p:nvPicPr>
          <p:cNvPr id="133" name="图片 13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5568" y="1310357"/>
            <a:ext cx="7100888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文本框 6"/>
          <p:cNvSpPr txBox="1">
            <a:spLocks noChangeArrowheads="1"/>
          </p:cNvSpPr>
          <p:nvPr/>
        </p:nvSpPr>
        <p:spPr bwMode="auto">
          <a:xfrm>
            <a:off x="2308993" y="267850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35" name="文本框 4"/>
          <p:cNvSpPr txBox="1">
            <a:spLocks noChangeArrowheads="1"/>
          </p:cNvSpPr>
          <p:nvPr/>
        </p:nvSpPr>
        <p:spPr bwMode="auto">
          <a:xfrm>
            <a:off x="2308993" y="3062684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36" name="文本框 5"/>
          <p:cNvSpPr txBox="1">
            <a:spLocks noChangeArrowheads="1"/>
          </p:cNvSpPr>
          <p:nvPr/>
        </p:nvSpPr>
        <p:spPr bwMode="auto">
          <a:xfrm>
            <a:off x="3993331" y="267850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37" name="文本框 7"/>
          <p:cNvSpPr txBox="1">
            <a:spLocks noChangeArrowheads="1"/>
          </p:cNvSpPr>
          <p:nvPr/>
        </p:nvSpPr>
        <p:spPr bwMode="auto">
          <a:xfrm>
            <a:off x="3993331" y="306268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138" name="文本框 8"/>
          <p:cNvSpPr txBox="1">
            <a:spLocks noChangeArrowheads="1"/>
          </p:cNvSpPr>
          <p:nvPr/>
        </p:nvSpPr>
        <p:spPr bwMode="auto">
          <a:xfrm>
            <a:off x="5725293" y="2678509"/>
            <a:ext cx="30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139" name="文本框 10"/>
          <p:cNvSpPr txBox="1">
            <a:spLocks noChangeArrowheads="1"/>
          </p:cNvSpPr>
          <p:nvPr/>
        </p:nvSpPr>
        <p:spPr bwMode="auto">
          <a:xfrm>
            <a:off x="5696718" y="3062684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140" name="文本框 11"/>
          <p:cNvSpPr txBox="1">
            <a:spLocks noChangeArrowheads="1"/>
          </p:cNvSpPr>
          <p:nvPr/>
        </p:nvSpPr>
        <p:spPr bwMode="auto">
          <a:xfrm>
            <a:off x="7387406" y="267850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41" name="文本框 12"/>
          <p:cNvSpPr txBox="1">
            <a:spLocks noChangeArrowheads="1"/>
          </p:cNvSpPr>
          <p:nvPr/>
        </p:nvSpPr>
        <p:spPr bwMode="auto">
          <a:xfrm>
            <a:off x="7387406" y="306268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</a:p>
        </p:txBody>
      </p:sp>
      <p:sp>
        <p:nvSpPr>
          <p:cNvPr id="142" name="文本框 13"/>
          <p:cNvSpPr txBox="1">
            <a:spLocks noChangeArrowheads="1"/>
          </p:cNvSpPr>
          <p:nvPr/>
        </p:nvSpPr>
        <p:spPr bwMode="auto">
          <a:xfrm>
            <a:off x="3756793" y="3570684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43" name="文本框 14"/>
          <p:cNvSpPr txBox="1">
            <a:spLocks noChangeArrowheads="1"/>
          </p:cNvSpPr>
          <p:nvPr/>
        </p:nvSpPr>
        <p:spPr bwMode="auto">
          <a:xfrm>
            <a:off x="4877568" y="357068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144" name="文本框 15"/>
          <p:cNvSpPr txBox="1">
            <a:spLocks noChangeArrowheads="1"/>
          </p:cNvSpPr>
          <p:nvPr/>
        </p:nvSpPr>
        <p:spPr bwMode="auto">
          <a:xfrm>
            <a:off x="5933256" y="357068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45" name="文本框 16"/>
          <p:cNvSpPr txBox="1">
            <a:spLocks noChangeArrowheads="1"/>
          </p:cNvSpPr>
          <p:nvPr/>
        </p:nvSpPr>
        <p:spPr bwMode="auto">
          <a:xfrm>
            <a:off x="3756793" y="4027884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46" name="文本框 18"/>
          <p:cNvSpPr txBox="1">
            <a:spLocks noChangeArrowheads="1"/>
          </p:cNvSpPr>
          <p:nvPr/>
        </p:nvSpPr>
        <p:spPr bwMode="auto">
          <a:xfrm>
            <a:off x="4877568" y="402788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147" name="文本框 19"/>
          <p:cNvSpPr txBox="1">
            <a:spLocks noChangeArrowheads="1"/>
          </p:cNvSpPr>
          <p:nvPr/>
        </p:nvSpPr>
        <p:spPr bwMode="auto">
          <a:xfrm>
            <a:off x="5933256" y="402788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5576" y="1003143"/>
            <a:ext cx="1166673" cy="1064551"/>
            <a:chOff x="670145" y="1457273"/>
            <a:chExt cx="1555361" cy="1419401"/>
          </a:xfrm>
        </p:grpSpPr>
        <p:pic>
          <p:nvPicPr>
            <p:cNvPr id="31" name="图片 30" descr="28Z58PICt4r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862141" y="2322677"/>
              <a:ext cx="115230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4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809636"/>
            <a:ext cx="7648575" cy="25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1692150" y="411510"/>
            <a:ext cx="7272338" cy="1296144"/>
            <a:chOff x="961026" y="858939"/>
            <a:chExt cx="7272338" cy="1296144"/>
          </a:xfrm>
        </p:grpSpPr>
        <p:pic>
          <p:nvPicPr>
            <p:cNvPr id="47" name="图片 4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2187" y="925614"/>
              <a:ext cx="1054100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961026" y="858939"/>
              <a:ext cx="7272338" cy="1296144"/>
              <a:chOff x="981075" y="1707654"/>
              <a:chExt cx="7272338" cy="1296144"/>
            </a:xfrm>
          </p:grpSpPr>
          <p:graphicFrame>
            <p:nvGraphicFramePr>
              <p:cNvPr id="46" name="对象 45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5965825" y="1707654"/>
              <a:ext cx="233363" cy="604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62" r:id="rId5" imgW="152400" imgH="393700" progId="Equation.3">
                      <p:embed/>
                    </p:oleObj>
                  </mc:Choice>
                  <mc:Fallback>
                    <p:oleObj r:id="rId5" imgW="152400" imgH="393700" progId="Equation.3">
                      <p:embed/>
                      <p:pic>
                        <p:nvPicPr>
                          <p:cNvPr id="0" name="Picture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5825" y="1707654"/>
                            <a:ext cx="233363" cy="6048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组合 3"/>
              <p:cNvGrpSpPr/>
              <p:nvPr/>
            </p:nvGrpSpPr>
            <p:grpSpPr>
              <a:xfrm>
                <a:off x="981075" y="1754510"/>
                <a:ext cx="7272338" cy="1249288"/>
                <a:chOff x="981075" y="1023591"/>
                <a:chExt cx="7272338" cy="1249288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981075" y="1023591"/>
                  <a:ext cx="7272338" cy="1249288"/>
                  <a:chOff x="981075" y="1023591"/>
                  <a:chExt cx="7272338" cy="1249288"/>
                </a:xfrm>
              </p:grpSpPr>
              <p:sp>
                <p:nvSpPr>
                  <p:cNvPr id="45" name="文本框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1075" y="1023591"/>
                    <a:ext cx="7272338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把一张正方形纸对折，涂色表示它的  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。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49" name="文本框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1075" y="1448966"/>
                    <a:ext cx="6264275" cy="8239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继续对折，每次找出一个和   相等的</a:t>
                    </a:r>
                  </a:p>
                  <a:p>
                    <a:r>
                      <a: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分数，并用等式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表示。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graphicFrame>
              <p:nvGraphicFramePr>
                <p:cNvPr id="50" name="对象 49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4791075" y="1383879"/>
                <a:ext cx="234950" cy="6048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763" r:id="rId7" imgW="152400" imgH="393700" progId="Equation.3">
                        <p:embed/>
                      </p:oleObj>
                    </mc:Choice>
                    <mc:Fallback>
                      <p:oleObj r:id="rId7" imgW="152400" imgH="393700" progId="Equation.3">
                        <p:embed/>
                        <p:pic>
                          <p:nvPicPr>
                            <p:cNvPr id="0" name="Picture 1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91075" y="1383879"/>
                              <a:ext cx="234950" cy="6048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pic>
        <p:nvPicPr>
          <p:cNvPr id="67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9" cstate="email"/>
          <a:srcRect l="25388" t="28818" r="23766" b="8410"/>
          <a:stretch>
            <a:fillRect/>
          </a:stretch>
        </p:blipFill>
        <p:spPr bwMode="auto">
          <a:xfrm>
            <a:off x="1196087" y="3535475"/>
            <a:ext cx="702035" cy="6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10" cstate="email"/>
          <a:srcRect l="30410" t="9934" r="25162" b="24128"/>
          <a:stretch>
            <a:fillRect/>
          </a:stretch>
        </p:blipFill>
        <p:spPr bwMode="auto">
          <a:xfrm>
            <a:off x="7562762" y="3579862"/>
            <a:ext cx="5465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11" cstate="email"/>
          <a:srcRect l="13607" t="7226" r="20399" b="15496"/>
          <a:stretch>
            <a:fillRect/>
          </a:stretch>
        </p:blipFill>
        <p:spPr bwMode="auto">
          <a:xfrm>
            <a:off x="3410290" y="3507854"/>
            <a:ext cx="76968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图片 5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56039" y="2022153"/>
            <a:ext cx="20034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640121" y="2047553"/>
            <a:ext cx="19780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47386" y="2030090"/>
            <a:ext cx="21240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290770" y="3168022"/>
            <a:ext cx="1207752" cy="699871"/>
            <a:chOff x="4372360" y="3528062"/>
            <a:chExt cx="1207752" cy="699871"/>
          </a:xfrm>
        </p:grpSpPr>
        <p:sp>
          <p:nvSpPr>
            <p:cNvPr id="40" name="圆角矩形标注 39"/>
            <p:cNvSpPr/>
            <p:nvPr/>
          </p:nvSpPr>
          <p:spPr bwMode="auto">
            <a:xfrm>
              <a:off x="4372360" y="3528062"/>
              <a:ext cx="1207752" cy="699871"/>
            </a:xfrm>
            <a:prstGeom prst="wedgeRoundRectCallout">
              <a:avLst>
                <a:gd name="adj1" fmla="val -33913"/>
                <a:gd name="adj2" fmla="val 66083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/>
              <a:endParaRPr lang="zh-CN" altLang="en-US" sz="2000" b="1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455930" y="3614588"/>
              <a:ext cx="839788" cy="541338"/>
              <a:chOff x="3950494" y="3431179"/>
              <a:chExt cx="839788" cy="541338"/>
            </a:xfrm>
          </p:grpSpPr>
          <p:grpSp>
            <p:nvGrpSpPr>
              <p:cNvPr id="62" name="组合 61"/>
              <p:cNvGrpSpPr/>
              <p:nvPr/>
            </p:nvGrpSpPr>
            <p:grpSpPr bwMode="auto">
              <a:xfrm>
                <a:off x="3950494" y="3431179"/>
                <a:ext cx="839788" cy="541338"/>
                <a:chOff x="5407" y="6474"/>
                <a:chExt cx="1321" cy="851"/>
              </a:xfrm>
            </p:grpSpPr>
            <p:graphicFrame>
              <p:nvGraphicFramePr>
                <p:cNvPr id="63" name="对象 35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5407" y="6474"/>
                <a:ext cx="325" cy="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764" r:id="rId15" imgW="152400" imgH="393700" progId="Equation.3">
                        <p:embed/>
                      </p:oleObj>
                    </mc:Choice>
                    <mc:Fallback>
                      <p:oleObj r:id="rId15" imgW="152400" imgH="393700" progId="Equation.3">
                        <p:embed/>
                        <p:pic>
                          <p:nvPicPr>
                            <p:cNvPr id="0" name="Picture 1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07" y="6474"/>
                              <a:ext cx="325" cy="8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" name="对象 37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6403" y="6485"/>
                <a:ext cx="325" cy="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765" r:id="rId17" imgW="152400" imgH="393700" progId="Equation.3">
                        <p:embed/>
                      </p:oleObj>
                    </mc:Choice>
                    <mc:Fallback>
                      <p:oleObj r:id="rId17" imgW="152400" imgH="393700" progId="Equation.3">
                        <p:embed/>
                        <p:pic>
                          <p:nvPicPr>
                            <p:cNvPr id="0" name="Picture 1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03" y="6485"/>
                              <a:ext cx="325" cy="8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9" name="文本框 44"/>
              <p:cNvSpPr txBox="1">
                <a:spLocks noChangeArrowheads="1"/>
              </p:cNvSpPr>
              <p:nvPr/>
            </p:nvSpPr>
            <p:spPr bwMode="auto">
              <a:xfrm>
                <a:off x="4205288" y="3506366"/>
                <a:ext cx="3302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057751" y="3091780"/>
            <a:ext cx="1136515" cy="704106"/>
            <a:chOff x="2139341" y="3451820"/>
            <a:chExt cx="1136515" cy="704106"/>
          </a:xfrm>
        </p:grpSpPr>
        <p:sp>
          <p:nvSpPr>
            <p:cNvPr id="38" name="圆角矩形标注 37"/>
            <p:cNvSpPr/>
            <p:nvPr/>
          </p:nvSpPr>
          <p:spPr>
            <a:xfrm>
              <a:off x="2139341" y="3451820"/>
              <a:ext cx="1136515" cy="704106"/>
            </a:xfrm>
            <a:prstGeom prst="wedgeRoundRectCallout">
              <a:avLst>
                <a:gd name="adj1" fmla="val -40144"/>
                <a:gd name="adj2" fmla="val 66930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/>
              <a:endParaRPr lang="zh-CN" altLang="en-US" sz="2000" b="1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293639" y="3542581"/>
              <a:ext cx="838201" cy="541337"/>
              <a:chOff x="1868492" y="3415879"/>
              <a:chExt cx="838201" cy="541337"/>
            </a:xfrm>
          </p:grpSpPr>
          <p:grpSp>
            <p:nvGrpSpPr>
              <p:cNvPr id="56" name="组合 55"/>
              <p:cNvGrpSpPr/>
              <p:nvPr/>
            </p:nvGrpSpPr>
            <p:grpSpPr bwMode="auto">
              <a:xfrm>
                <a:off x="1868492" y="3415879"/>
                <a:ext cx="838201" cy="541337"/>
                <a:chOff x="5407" y="6474"/>
                <a:chExt cx="1321" cy="851"/>
              </a:xfrm>
            </p:grpSpPr>
            <p:graphicFrame>
              <p:nvGraphicFramePr>
                <p:cNvPr id="57" name="对象 20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5407" y="6474"/>
                <a:ext cx="325" cy="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766" r:id="rId19" imgW="152400" imgH="393700" progId="Equation.3">
                        <p:embed/>
                      </p:oleObj>
                    </mc:Choice>
                    <mc:Fallback>
                      <p:oleObj r:id="rId19" imgW="152400" imgH="393700" progId="Equation.3">
                        <p:embed/>
                        <p:pic>
                          <p:nvPicPr>
                            <p:cNvPr id="0" name="Picture 1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07" y="6474"/>
                              <a:ext cx="325" cy="8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8" name="对象 26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6403" y="6485"/>
                <a:ext cx="325" cy="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767" r:id="rId21" imgW="152400" imgH="393700" progId="Equation.3">
                        <p:embed/>
                      </p:oleObj>
                    </mc:Choice>
                    <mc:Fallback>
                      <p:oleObj r:id="rId21" imgW="152400" imgH="393700" progId="Equation.3">
                        <p:embed/>
                        <p:pic>
                          <p:nvPicPr>
                            <p:cNvPr id="0" name="Picture 1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03" y="6485"/>
                              <a:ext cx="325" cy="8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9" name="文本框 28"/>
              <p:cNvSpPr txBox="1">
                <a:spLocks noChangeArrowheads="1"/>
              </p:cNvSpPr>
              <p:nvPr/>
            </p:nvSpPr>
            <p:spPr bwMode="auto">
              <a:xfrm>
                <a:off x="2165350" y="3506366"/>
                <a:ext cx="33496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362618" y="3244052"/>
            <a:ext cx="1137918" cy="695850"/>
            <a:chOff x="6444208" y="3604092"/>
            <a:chExt cx="1137918" cy="695850"/>
          </a:xfrm>
        </p:grpSpPr>
        <p:sp>
          <p:nvSpPr>
            <p:cNvPr id="43" name="圆角矩形标注 42"/>
            <p:cNvSpPr/>
            <p:nvPr/>
          </p:nvSpPr>
          <p:spPr>
            <a:xfrm>
              <a:off x="6444208" y="3604092"/>
              <a:ext cx="1137918" cy="695850"/>
            </a:xfrm>
            <a:prstGeom prst="wedgeRoundRectCallout">
              <a:avLst>
                <a:gd name="adj1" fmla="val 40016"/>
                <a:gd name="adj2" fmla="val 62682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/>
              <a:endParaRPr lang="zh-CN" altLang="en-US" sz="2000" b="1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31201" y="3758604"/>
              <a:ext cx="889000" cy="541338"/>
              <a:chOff x="6311900" y="3404766"/>
              <a:chExt cx="889000" cy="541338"/>
            </a:xfrm>
          </p:grpSpPr>
          <p:grpSp>
            <p:nvGrpSpPr>
              <p:cNvPr id="65" name="组合 64"/>
              <p:cNvGrpSpPr/>
              <p:nvPr/>
            </p:nvGrpSpPr>
            <p:grpSpPr bwMode="auto">
              <a:xfrm>
                <a:off x="6311900" y="3404766"/>
                <a:ext cx="889000" cy="541338"/>
                <a:chOff x="5407" y="6474"/>
                <a:chExt cx="1400" cy="851"/>
              </a:xfrm>
            </p:grpSpPr>
            <p:graphicFrame>
              <p:nvGraphicFramePr>
                <p:cNvPr id="66" name="对象 40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5407" y="6474"/>
                <a:ext cx="325" cy="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768" r:id="rId23" imgW="152400" imgH="393700" progId="Equation.3">
                        <p:embed/>
                      </p:oleObj>
                    </mc:Choice>
                    <mc:Fallback>
                      <p:oleObj r:id="rId23" imgW="152400" imgH="393700" progId="Equation.3">
                        <p:embed/>
                        <p:pic>
                          <p:nvPicPr>
                            <p:cNvPr id="0" name="Picture 1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07" y="6474"/>
                              <a:ext cx="325" cy="8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8" name="对象 42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6322" y="6485"/>
                <a:ext cx="485" cy="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769" r:id="rId25" imgW="228600" imgH="393700" progId="Equation.3">
                        <p:embed/>
                      </p:oleObj>
                    </mc:Choice>
                    <mc:Fallback>
                      <p:oleObj r:id="rId25" imgW="228600" imgH="393700" progId="Equation.3">
                        <p:embed/>
                        <p:pic>
                          <p:nvPicPr>
                            <p:cNvPr id="0" name="Picture 1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22" y="6485"/>
                              <a:ext cx="485" cy="8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0" name="文本框 45"/>
              <p:cNvSpPr txBox="1">
                <a:spLocks noChangeArrowheads="1"/>
              </p:cNvSpPr>
              <p:nvPr/>
            </p:nvSpPr>
            <p:spPr bwMode="auto">
              <a:xfrm>
                <a:off x="6584950" y="3517479"/>
                <a:ext cx="3079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</a:p>
            </p:txBody>
          </p:sp>
        </p:grpSp>
      </p:grpSp>
      <p:pic>
        <p:nvPicPr>
          <p:cNvPr id="73" name="图片 72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7253311" y="468137"/>
            <a:ext cx="1050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51" name="图片 50">
              <a:hlinkClick r:id="rId28" action="ppaction://hlinksldjump"/>
            </p:cNvPr>
            <p:cNvPicPr>
              <a:picLocks noChangeAspect="1"/>
            </p:cNvPicPr>
            <p:nvPr/>
          </p:nvPicPr>
          <p:blipFill>
            <a:blip r:embed="rId2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5" name="文本框 26">
              <a:hlinkClick r:id="rId2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23528" y="411510"/>
            <a:ext cx="1166673" cy="1080120"/>
            <a:chOff x="670145" y="1457273"/>
            <a:chExt cx="1555361" cy="1440159"/>
          </a:xfrm>
        </p:grpSpPr>
        <p:pic>
          <p:nvPicPr>
            <p:cNvPr id="61" name="图片 60" descr="28Z58PICt4r.jpg"/>
            <p:cNvPicPr>
              <a:picLocks noChangeAspect="1" noChangeArrowheads="1"/>
            </p:cNvPicPr>
            <p:nvPr/>
          </p:nvPicPr>
          <p:blipFill>
            <a:blip r:embed="rId3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矩形 73"/>
            <p:cNvSpPr/>
            <p:nvPr/>
          </p:nvSpPr>
          <p:spPr>
            <a:xfrm>
              <a:off x="861817" y="2343435"/>
              <a:ext cx="115230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12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对象 100">
            <a:hlinkClick r:id="" action="ppaction://ole?verb=1"/>
          </p:cNvPr>
          <p:cNvGraphicFramePr/>
          <p:nvPr/>
        </p:nvGraphicFramePr>
        <p:xfrm>
          <a:off x="4967288" y="3852278"/>
          <a:ext cx="7937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4" name="公式" r:id="rId3" imgW="152400" imgH="393700" progId="Equation.3">
                  <p:embed/>
                </p:oleObj>
              </mc:Choice>
              <mc:Fallback>
                <p:oleObj name="公式" r:id="rId3" imgW="152400" imgH="393700" progId="Equation.3">
                  <p:embed/>
                  <p:pic>
                    <p:nvPicPr>
                      <p:cNvPr id="0" name="Picture 15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3852278"/>
                        <a:ext cx="7937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图片 7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66850" y="1347614"/>
            <a:ext cx="601186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97175" y="3843436"/>
            <a:ext cx="38766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文本框 3"/>
          <p:cNvSpPr txBox="1">
            <a:spLocks noChangeArrowheads="1"/>
          </p:cNvSpPr>
          <p:nvPr/>
        </p:nvSpPr>
        <p:spPr bwMode="auto">
          <a:xfrm>
            <a:off x="2924175" y="134761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77" name="文本框 4"/>
          <p:cNvSpPr txBox="1">
            <a:spLocks noChangeArrowheads="1"/>
          </p:cNvSpPr>
          <p:nvPr/>
        </p:nvSpPr>
        <p:spPr bwMode="auto">
          <a:xfrm>
            <a:off x="2919413" y="1673051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78" name="文本框 5"/>
          <p:cNvSpPr txBox="1">
            <a:spLocks noChangeArrowheads="1"/>
          </p:cNvSpPr>
          <p:nvPr/>
        </p:nvSpPr>
        <p:spPr bwMode="auto">
          <a:xfrm>
            <a:off x="6067425" y="134761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79" name="文本框 6"/>
          <p:cNvSpPr txBox="1">
            <a:spLocks noChangeArrowheads="1"/>
          </p:cNvSpPr>
          <p:nvPr/>
        </p:nvSpPr>
        <p:spPr bwMode="auto">
          <a:xfrm>
            <a:off x="6067425" y="167305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80" name="文本框 22"/>
          <p:cNvSpPr txBox="1">
            <a:spLocks noChangeArrowheads="1"/>
          </p:cNvSpPr>
          <p:nvPr/>
        </p:nvSpPr>
        <p:spPr bwMode="auto">
          <a:xfrm>
            <a:off x="2924175" y="2163589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81" name="文本框 23"/>
          <p:cNvSpPr txBox="1">
            <a:spLocks noChangeArrowheads="1"/>
          </p:cNvSpPr>
          <p:nvPr/>
        </p:nvSpPr>
        <p:spPr bwMode="auto">
          <a:xfrm>
            <a:off x="2936875" y="2493789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82" name="文本框 24"/>
          <p:cNvSpPr txBox="1">
            <a:spLocks noChangeArrowheads="1"/>
          </p:cNvSpPr>
          <p:nvPr/>
        </p:nvSpPr>
        <p:spPr bwMode="auto">
          <a:xfrm>
            <a:off x="6067425" y="2163589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83" name="文本框 25"/>
          <p:cNvSpPr txBox="1">
            <a:spLocks noChangeArrowheads="1"/>
          </p:cNvSpPr>
          <p:nvPr/>
        </p:nvSpPr>
        <p:spPr bwMode="auto">
          <a:xfrm>
            <a:off x="6067425" y="256046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84" name="文本框 29"/>
          <p:cNvSpPr txBox="1">
            <a:spLocks noChangeArrowheads="1"/>
          </p:cNvSpPr>
          <p:nvPr/>
        </p:nvSpPr>
        <p:spPr bwMode="auto">
          <a:xfrm>
            <a:off x="2936875" y="2982739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85" name="文本框 30"/>
          <p:cNvSpPr txBox="1">
            <a:spLocks noChangeArrowheads="1"/>
          </p:cNvSpPr>
          <p:nvPr/>
        </p:nvSpPr>
        <p:spPr bwMode="auto">
          <a:xfrm>
            <a:off x="2936875" y="3363739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86" name="文本框 31"/>
          <p:cNvSpPr txBox="1">
            <a:spLocks noChangeArrowheads="1"/>
          </p:cNvSpPr>
          <p:nvPr/>
        </p:nvSpPr>
        <p:spPr bwMode="auto">
          <a:xfrm>
            <a:off x="6169025" y="302401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87" name="文本框 46"/>
          <p:cNvSpPr txBox="1">
            <a:spLocks noChangeArrowheads="1"/>
          </p:cNvSpPr>
          <p:nvPr/>
        </p:nvSpPr>
        <p:spPr bwMode="auto">
          <a:xfrm>
            <a:off x="6181725" y="3378026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88" name="文本框 47"/>
          <p:cNvSpPr txBox="1">
            <a:spLocks noChangeArrowheads="1"/>
          </p:cNvSpPr>
          <p:nvPr/>
        </p:nvSpPr>
        <p:spPr bwMode="auto">
          <a:xfrm>
            <a:off x="3787775" y="3835226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89" name="文本框 48"/>
          <p:cNvSpPr txBox="1">
            <a:spLocks noChangeArrowheads="1"/>
          </p:cNvSpPr>
          <p:nvPr/>
        </p:nvSpPr>
        <p:spPr bwMode="auto">
          <a:xfrm>
            <a:off x="3787775" y="4083918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90" name="文本框 49"/>
          <p:cNvSpPr txBox="1">
            <a:spLocks noChangeArrowheads="1"/>
          </p:cNvSpPr>
          <p:nvPr/>
        </p:nvSpPr>
        <p:spPr bwMode="auto">
          <a:xfrm>
            <a:off x="4773613" y="3835226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91" name="文本框 50"/>
          <p:cNvSpPr txBox="1">
            <a:spLocks noChangeArrowheads="1"/>
          </p:cNvSpPr>
          <p:nvPr/>
        </p:nvSpPr>
        <p:spPr bwMode="auto">
          <a:xfrm>
            <a:off x="4794250" y="4083918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92" name="文本框 51"/>
          <p:cNvSpPr txBox="1">
            <a:spLocks noChangeArrowheads="1"/>
          </p:cNvSpPr>
          <p:nvPr/>
        </p:nvSpPr>
        <p:spPr bwMode="auto">
          <a:xfrm>
            <a:off x="5757863" y="3835226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93" name="文本框 53"/>
          <p:cNvSpPr txBox="1">
            <a:spLocks noChangeArrowheads="1"/>
          </p:cNvSpPr>
          <p:nvPr/>
        </p:nvSpPr>
        <p:spPr bwMode="auto">
          <a:xfrm>
            <a:off x="5694363" y="4083918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</a:p>
        </p:txBody>
      </p:sp>
      <p:sp>
        <p:nvSpPr>
          <p:cNvPr id="73" name="文本框 7"/>
          <p:cNvSpPr txBox="1">
            <a:spLocks noChangeArrowheads="1"/>
          </p:cNvSpPr>
          <p:nvPr/>
        </p:nvSpPr>
        <p:spPr bwMode="auto">
          <a:xfrm>
            <a:off x="467544" y="428059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每个等式中分数的分子、分母是怎样变化的？完成下面的填空，与同学交流。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9250" y="483518"/>
            <a:ext cx="30765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本框 9"/>
          <p:cNvSpPr txBox="1">
            <a:spLocks noChangeArrowheads="1"/>
          </p:cNvSpPr>
          <p:nvPr/>
        </p:nvSpPr>
        <p:spPr bwMode="auto">
          <a:xfrm>
            <a:off x="76646" y="1023268"/>
            <a:ext cx="895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再观察例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等式中的三个分数，它的分子，分母是怎样变化的？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91680" y="1861865"/>
            <a:ext cx="5256584" cy="468015"/>
            <a:chOff x="2649550" y="2786434"/>
            <a:chExt cx="4733775" cy="468015"/>
          </a:xfrm>
          <a:noFill/>
        </p:grpSpPr>
        <p:sp>
          <p:nvSpPr>
            <p:cNvPr id="49" name="圆角矩形标注 48"/>
            <p:cNvSpPr>
              <a:spLocks noChangeArrowheads="1"/>
            </p:cNvSpPr>
            <p:nvPr/>
          </p:nvSpPr>
          <p:spPr bwMode="auto">
            <a:xfrm>
              <a:off x="2649550" y="2786434"/>
              <a:ext cx="4378325" cy="433388"/>
            </a:xfrm>
            <a:prstGeom prst="wedgeRoundRectCallout">
              <a:avLst>
                <a:gd name="adj1" fmla="val 36273"/>
                <a:gd name="adj2" fmla="val 74449"/>
                <a:gd name="adj3" fmla="val 16667"/>
              </a:avLst>
            </a:prstGeom>
            <a:grpFill/>
            <a:ln w="9525">
              <a:solidFill>
                <a:srgbClr val="BCA5F3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文本框 15"/>
            <p:cNvSpPr txBox="1">
              <a:spLocks noChangeArrowheads="1"/>
            </p:cNvSpPr>
            <p:nvPr/>
          </p:nvSpPr>
          <p:spPr bwMode="auto">
            <a:xfrm>
              <a:off x="2676387" y="2792784"/>
              <a:ext cx="470693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通过上面的活动，你有什么发现？</a:t>
              </a:r>
            </a:p>
          </p:txBody>
        </p:sp>
      </p:grpSp>
      <p:sp>
        <p:nvSpPr>
          <p:cNvPr id="51" name="文本框 12"/>
          <p:cNvSpPr txBox="1">
            <a:spLocks noChangeArrowheads="1"/>
          </p:cNvSpPr>
          <p:nvPr/>
        </p:nvSpPr>
        <p:spPr bwMode="auto">
          <a:xfrm>
            <a:off x="683568" y="3363374"/>
            <a:ext cx="8215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940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分数的分子和分母同时乘或除以一个相同的数</a:t>
            </a:r>
            <a:r>
              <a:rPr lang="zh-CN" altLang="en-US" sz="2400" b="1" dirty="0">
                <a:solidFill>
                  <a:srgbClr val="FF55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55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solidFill>
                  <a:srgbClr val="FF55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，分数的大小不变，这是</a:t>
            </a:r>
            <a:r>
              <a:rPr lang="zh-CN" altLang="en-US" sz="2400" b="1" dirty="0">
                <a:solidFill>
                  <a:srgbClr val="FF55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分数的基本性质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54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6948264" y="2102063"/>
            <a:ext cx="792236" cy="93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683568" y="2643758"/>
            <a:ext cx="7177464" cy="1656184"/>
          </a:xfrm>
          <a:prstGeom prst="wedgeRoundRectCallout">
            <a:avLst>
              <a:gd name="adj1" fmla="val 54473"/>
              <a:gd name="adj2" fmla="val -40827"/>
              <a:gd name="adj3" fmla="val 16667"/>
            </a:avLst>
          </a:prstGeom>
          <a:noFill/>
          <a:ln w="9525">
            <a:solidFill>
              <a:srgbClr val="BCA5F3"/>
            </a:solidFill>
            <a:miter lim="800000"/>
          </a:ln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在除法中，被除数和除数同时乘或除以相同的数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除外），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商不变。分数的分子相当于被除数，分母相当于除数，所以，分数的分子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、分母同时乘或除以相同的数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），分数的大小不变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2" cstate="email"/>
          <a:srcRect l="30410" t="9934" r="25162" b="24128"/>
          <a:stretch>
            <a:fillRect/>
          </a:stretch>
        </p:blipFill>
        <p:spPr bwMode="auto">
          <a:xfrm>
            <a:off x="7995497" y="1809148"/>
            <a:ext cx="792236" cy="939374"/>
          </a:xfrm>
          <a:prstGeom prst="rect">
            <a:avLst/>
          </a:prstGeom>
          <a:noFill/>
        </p:spPr>
      </p:pic>
      <p:sp>
        <p:nvSpPr>
          <p:cNvPr id="19" name="圆角矩形标注 18"/>
          <p:cNvSpPr>
            <a:spLocks noChangeArrowheads="1"/>
          </p:cNvSpPr>
          <p:nvPr/>
        </p:nvSpPr>
        <p:spPr bwMode="auto">
          <a:xfrm>
            <a:off x="1649819" y="699542"/>
            <a:ext cx="6810613" cy="979835"/>
          </a:xfrm>
          <a:prstGeom prst="wedgeRoundRectCallout">
            <a:avLst>
              <a:gd name="adj1" fmla="val -54021"/>
              <a:gd name="adj2" fmla="val -3490"/>
              <a:gd name="adj3" fmla="val 16667"/>
            </a:avLst>
          </a:prstGeom>
          <a:noFill/>
          <a:ln w="9525">
            <a:solidFill>
              <a:srgbClr val="BCA5F3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根据分数和除法的关系，你能用除法中商不变的规律来说明分数的基本性质吗？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514" y="850642"/>
            <a:ext cx="1156586" cy="1657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37628"/>
            <a:ext cx="7648575" cy="256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3" cstate="email"/>
          <a:srcRect l="25388" t="28818" r="23766" b="8410"/>
          <a:stretch>
            <a:fillRect/>
          </a:stretch>
        </p:blipFill>
        <p:spPr bwMode="auto">
          <a:xfrm>
            <a:off x="1221396" y="3349425"/>
            <a:ext cx="702035" cy="692459"/>
          </a:xfrm>
          <a:prstGeom prst="rect">
            <a:avLst/>
          </a:prstGeom>
          <a:noFill/>
        </p:spPr>
      </p:pic>
      <p:pic>
        <p:nvPicPr>
          <p:cNvPr id="17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0410" t="9934" r="25162" b="24128"/>
          <a:stretch>
            <a:fillRect/>
          </a:stretch>
        </p:blipFill>
        <p:spPr bwMode="auto">
          <a:xfrm>
            <a:off x="7660079" y="3317011"/>
            <a:ext cx="672064" cy="796881"/>
          </a:xfrm>
          <a:prstGeom prst="rect">
            <a:avLst/>
          </a:prstGeom>
          <a:noFill/>
        </p:spPr>
      </p:pic>
      <p:pic>
        <p:nvPicPr>
          <p:cNvPr id="18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5" cstate="email"/>
          <a:srcRect l="13607" t="7226" r="20399" b="15496"/>
          <a:stretch>
            <a:fillRect/>
          </a:stretch>
        </p:blipFill>
        <p:spPr bwMode="auto">
          <a:xfrm>
            <a:off x="3435599" y="3321804"/>
            <a:ext cx="769682" cy="720080"/>
          </a:xfrm>
          <a:prstGeom prst="rect">
            <a:avLst/>
          </a:prstGeom>
          <a:noFill/>
        </p:spPr>
      </p:pic>
      <p:sp>
        <p:nvSpPr>
          <p:cNvPr id="20" name="圆角矩形标注 19"/>
          <p:cNvSpPr/>
          <p:nvPr/>
        </p:nvSpPr>
        <p:spPr bwMode="auto">
          <a:xfrm>
            <a:off x="3723631" y="1953652"/>
            <a:ext cx="1919415" cy="1152128"/>
          </a:xfrm>
          <a:prstGeom prst="wedgeRoundRectCallout">
            <a:avLst>
              <a:gd name="adj1" fmla="val -33913"/>
              <a:gd name="adj2" fmla="val 66083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画图和操作能帮助我们发现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规律。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1203351" y="1953652"/>
            <a:ext cx="2160240" cy="1152128"/>
          </a:xfrm>
          <a:prstGeom prst="wedgeRoundRectCallout">
            <a:avLst>
              <a:gd name="adj1" fmla="val -40144"/>
              <a:gd name="adj2" fmla="val 66930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一个分数，有无数个与它相等的分数。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5883870" y="1881644"/>
            <a:ext cx="2160241" cy="1296144"/>
          </a:xfrm>
          <a:prstGeom prst="wedgeRoundRectCallout">
            <a:avLst>
              <a:gd name="adj1" fmla="val 40016"/>
              <a:gd name="adj2" fmla="val 62682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学习过程中，要注意沟通知识之间的联系。</a:t>
            </a:r>
          </a:p>
        </p:txBody>
      </p:sp>
      <p:sp>
        <p:nvSpPr>
          <p:cNvPr id="42" name="圆角矩形标注 41"/>
          <p:cNvSpPr/>
          <p:nvPr/>
        </p:nvSpPr>
        <p:spPr>
          <a:xfrm>
            <a:off x="1403647" y="627534"/>
            <a:ext cx="6652375" cy="576064"/>
          </a:xfrm>
          <a:prstGeom prst="wedgeRoundRectCallout">
            <a:avLst>
              <a:gd name="adj1" fmla="val -54908"/>
              <a:gd name="adj2" fmla="val -16929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回顾发现分数基本性质的过程，你有哪些收获？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47736" y="517412"/>
            <a:ext cx="1156586" cy="1657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4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3607" t="7226" r="20399" b="15496"/>
          <a:stretch>
            <a:fillRect/>
          </a:stretch>
        </p:blipFill>
        <p:spPr bwMode="auto">
          <a:xfrm>
            <a:off x="7397336" y="3047551"/>
            <a:ext cx="1077654" cy="10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39942"/>
          <p:cNvSpPr txBox="1">
            <a:spLocks noChangeArrowheads="1"/>
          </p:cNvSpPr>
          <p:nvPr/>
        </p:nvSpPr>
        <p:spPr bwMode="auto">
          <a:xfrm>
            <a:off x="736061" y="996146"/>
            <a:ext cx="731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根据分数的基本性质，写出一组相等的分数。</a:t>
            </a:r>
            <a:endParaRPr lang="zh-CN" altLang="en-US" sz="24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47490" y="1618141"/>
            <a:ext cx="45021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1503274" y="2772367"/>
            <a:ext cx="1700574" cy="779286"/>
          </a:xfrm>
          <a:prstGeom prst="wedgeRoundRectCallout">
            <a:avLst>
              <a:gd name="adj1" fmla="val -63314"/>
              <a:gd name="adj2" fmla="val -7943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你是怎么写的？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423597" y="2672755"/>
            <a:ext cx="3456384" cy="1503784"/>
          </a:xfrm>
          <a:prstGeom prst="wedgeRoundRectCallout">
            <a:avLst>
              <a:gd name="adj1" fmla="val 65654"/>
              <a:gd name="adj2" fmla="val 22103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只要分数的分子、分母同时乘或除以一个相同的数（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除外），分数大小就是相等的。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1596737"/>
            <a:ext cx="67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2958" y="1596737"/>
            <a:ext cx="67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1596737"/>
            <a:ext cx="67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9182" y="1596737"/>
            <a:ext cx="67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8153" y="2570464"/>
            <a:ext cx="1156586" cy="1657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bldLvl="0"/>
      <p:bldP spid="12" grpId="0" animBg="1"/>
      <p:bldP spid="13" grpId="0" animBg="1"/>
      <p:bldP spid="2" grpId="0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全屏显示(16:9)</PresentationFormat>
  <Paragraphs>131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</vt:lpstr>
      <vt:lpstr>Equation.3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2023-01-16T23:18:12Z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07FE2511A9A8452697038B5606842ABE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