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342" r:id="rId4"/>
    <p:sldId id="260" r:id="rId5"/>
    <p:sldId id="350" r:id="rId6"/>
    <p:sldId id="345" r:id="rId7"/>
    <p:sldId id="348" r:id="rId8"/>
    <p:sldId id="349" r:id="rId9"/>
    <p:sldId id="351" r:id="rId10"/>
    <p:sldId id="352" r:id="rId11"/>
    <p:sldId id="355" r:id="rId12"/>
    <p:sldId id="344" r:id="rId13"/>
    <p:sldId id="343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4" r:id="rId22"/>
    <p:sldId id="34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9BD4CA7-DC0E-40A0-B4A8-8D73B0A4147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75E897C-6031-4A25-A8CF-48C43191548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地图上有字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257300" y="1943100"/>
            <a:ext cx="9677400" cy="29718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5" name="Shape 40"/>
          <p:cNvSpPr/>
          <p:nvPr/>
        </p:nvSpPr>
        <p:spPr>
          <a:xfrm>
            <a:off x="3813253" y="4332727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dist"/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3043" y="2456925"/>
            <a:ext cx="9445915" cy="1632183"/>
            <a:chOff x="1225405" y="2557388"/>
            <a:chExt cx="9445915" cy="1632183"/>
          </a:xfrm>
        </p:grpSpPr>
        <p:grpSp>
          <p:nvGrpSpPr>
            <p:cNvPr id="5" name="组合 4"/>
            <p:cNvGrpSpPr/>
            <p:nvPr/>
          </p:nvGrpSpPr>
          <p:grpSpPr>
            <a:xfrm>
              <a:off x="1225405" y="2557388"/>
              <a:ext cx="9445915" cy="1107996"/>
              <a:chOff x="1225405" y="2875002"/>
              <a:chExt cx="9445915" cy="1107996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225405" y="2875002"/>
                <a:ext cx="944591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第十八章</a:t>
                </a:r>
                <a:r>
                  <a:rPr lang="en-US" altLang="zh-CN" sz="6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03</a:t>
                </a:r>
                <a:r>
                  <a:rPr lang="zh-CN" altLang="en-US" sz="6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节    </a:t>
                </a:r>
                <a:r>
                  <a:rPr lang="zh-CN" altLang="en-US" sz="6600" dirty="0">
                    <a:solidFill>
                      <a:srgbClr val="FF8100"/>
                    </a:solidFill>
                    <a:latin typeface="思源黑体 CN Heavy" panose="020B0A00000000000000" pitchFamily="34" charset="-122"/>
                    <a:ea typeface="思源黑体 CN Heavy" panose="020B0A00000000000000" pitchFamily="34" charset="-122"/>
                  </a:rPr>
                  <a:t>正方形</a:t>
                </a:r>
                <a:endParaRPr lang="en-US" altLang="zh-CN" sz="6600" dirty="0">
                  <a:solidFill>
                    <a:srgbClr val="FF81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7258050" y="3019425"/>
                <a:ext cx="104775" cy="8096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685925" y="3881794"/>
              <a:ext cx="8591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CHAPTER 18 SECTION 03 SQUARE</a:t>
              </a:r>
              <a:endParaRPr lang="en-US" altLang="zh-CN" sz="1400" dirty="0">
                <a:solidFill>
                  <a:srgbClr val="FF81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685925" y="3741584"/>
              <a:ext cx="85915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10" name="Rectangle 6"/>
          <p:cNvSpPr>
            <a:spLocks noRot="1" noChangeArrowheads="1"/>
          </p:cNvSpPr>
          <p:nvPr/>
        </p:nvSpPr>
        <p:spPr bwMode="auto">
          <a:xfrm>
            <a:off x="1395413" y="1435099"/>
            <a:ext cx="9401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正方形是特殊的平行四边形，</a:t>
            </a:r>
            <a:endParaRPr lang="en-US" altLang="zh-CN" sz="24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也是特殊的矩形、菱形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所以它具有这些图形的所有性质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1" name="AutoShape 30"/>
          <p:cNvSpPr/>
          <p:nvPr/>
        </p:nvSpPr>
        <p:spPr bwMode="auto">
          <a:xfrm>
            <a:off x="1395412" y="3247231"/>
            <a:ext cx="360362" cy="1657350"/>
          </a:xfrm>
          <a:prstGeom prst="leftBrace">
            <a:avLst>
              <a:gd name="adj1" fmla="val 38326"/>
              <a:gd name="adj2" fmla="val 50000"/>
            </a:avLst>
          </a:prstGeom>
          <a:noFill/>
          <a:ln w="38100">
            <a:solidFill>
              <a:srgbClr val="FF81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Rectangle 6"/>
          <p:cNvSpPr>
            <a:spLocks noRot="1" noChangeArrowheads="1"/>
          </p:cNvSpPr>
          <p:nvPr/>
        </p:nvSpPr>
        <p:spPr bwMode="auto">
          <a:xfrm>
            <a:off x="1882774" y="3031331"/>
            <a:ext cx="2592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四条边相等.</a:t>
            </a:r>
          </a:p>
        </p:txBody>
      </p:sp>
      <p:sp>
        <p:nvSpPr>
          <p:cNvPr id="13" name="Rectangle 6"/>
          <p:cNvSpPr>
            <a:spLocks noRot="1" noChangeArrowheads="1"/>
          </p:cNvSpPr>
          <p:nvPr/>
        </p:nvSpPr>
        <p:spPr bwMode="auto">
          <a:xfrm>
            <a:off x="1882774" y="3752056"/>
            <a:ext cx="3168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四个角是直角.</a:t>
            </a:r>
          </a:p>
        </p:txBody>
      </p:sp>
      <p:sp>
        <p:nvSpPr>
          <p:cNvPr id="14" name="Rectangle 6"/>
          <p:cNvSpPr>
            <a:spLocks noRot="1" noChangeArrowheads="1"/>
          </p:cNvSpPr>
          <p:nvPr/>
        </p:nvSpPr>
        <p:spPr bwMode="auto">
          <a:xfrm>
            <a:off x="1882774" y="4544219"/>
            <a:ext cx="1061005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对角线相等并且互相垂直平分，每一条对角线平分一组对角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5" name="Rectangle 6"/>
          <p:cNvSpPr>
            <a:spLocks noRot="1" noChangeArrowheads="1"/>
          </p:cNvSpPr>
          <p:nvPr/>
        </p:nvSpPr>
        <p:spPr bwMode="auto">
          <a:xfrm>
            <a:off x="1371892" y="5583810"/>
            <a:ext cx="6335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正方形是轴对称图形，有四条对称轴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 autoUpdateAnimBg="0"/>
      <p:bldP spid="12" grpId="0" autoUpdateAnimBg="0"/>
      <p:bldP spid="13" grpId="0" autoUpdateAnimBg="0"/>
      <p:bldP spid="14" grpId="0" autoUpdateAnimBg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520825" y="4667578"/>
            <a:ext cx="546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　　</a:t>
            </a:r>
            <a:endParaRPr lang="zh-CN" altLang="en-US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Calibri" panose="020F050202020403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520825" y="1600200"/>
            <a:ext cx="7571303" cy="12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例题：求证：正方形的两条对角线把这个正方形分　　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成四个全等的等腰直角三角形．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1" name="Group 33"/>
          <p:cNvGrpSpPr/>
          <p:nvPr/>
        </p:nvGrpSpPr>
        <p:grpSpPr bwMode="auto">
          <a:xfrm>
            <a:off x="8027194" y="2682027"/>
            <a:ext cx="3246437" cy="2505409"/>
            <a:chOff x="0" y="0"/>
            <a:chExt cx="1851" cy="1428"/>
          </a:xfrm>
        </p:grpSpPr>
        <p:grpSp>
          <p:nvGrpSpPr>
            <p:cNvPr id="12" name="Group 22"/>
            <p:cNvGrpSpPr/>
            <p:nvPr/>
          </p:nvGrpSpPr>
          <p:grpSpPr bwMode="auto">
            <a:xfrm>
              <a:off x="268" y="172"/>
              <a:ext cx="1134" cy="1134"/>
              <a:chOff x="0" y="0"/>
              <a:chExt cx="1134" cy="1134"/>
            </a:xfrm>
          </p:grpSpPr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1134"/>
              </a:xfrm>
              <a:prstGeom prst="rect">
                <a:avLst/>
              </a:prstGeom>
              <a:solidFill>
                <a:srgbClr val="4F81BD">
                  <a:alpha val="47058"/>
                </a:srgbClr>
              </a:solidFill>
              <a:ln w="28575">
                <a:solidFill>
                  <a:sysClr val="windowText" lastClr="000000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 Box 5"/>
              <p:cNvSpPr>
                <a:spLocks noChangeArrowheads="1"/>
              </p:cNvSpPr>
              <p:nvPr/>
            </p:nvSpPr>
            <p:spPr bwMode="auto">
              <a:xfrm>
                <a:off x="144" y="363"/>
                <a:ext cx="953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Arial" panose="020B0604020202020204" pitchFamily="34" charset="0"/>
                  </a:rPr>
                  <a:t>　　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275" y="176"/>
              <a:ext cx="1120" cy="1120"/>
            </a:xfrm>
            <a:prstGeom prst="line">
              <a:avLst/>
            </a:prstGeom>
            <a:noFill/>
            <a:ln w="28575">
              <a:solidFill>
                <a:srgbClr val="EF1F6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267" y="176"/>
              <a:ext cx="1121" cy="1128"/>
            </a:xfrm>
            <a:prstGeom prst="line">
              <a:avLst/>
            </a:prstGeom>
            <a:noFill/>
            <a:ln w="28575">
              <a:solidFill>
                <a:srgbClr val="EF1F6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678" y="740"/>
              <a:ext cx="46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O</a:t>
              </a:r>
              <a:r>
                <a:rPr kumimoji="0" lang="zh-CN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44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A</a:t>
              </a:r>
              <a:r>
                <a:rPr kumimoji="0" lang="zh-CN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3" y="1130"/>
              <a:ext cx="45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B</a:t>
              </a:r>
              <a:r>
                <a:rPr kumimoji="0" lang="zh-CN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1397" y="1116"/>
              <a:ext cx="443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C</a:t>
              </a:r>
              <a:r>
                <a:rPr kumimoji="0" lang="zh-CN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1397" y="5"/>
              <a:ext cx="45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D</a:t>
              </a:r>
              <a:r>
                <a:rPr kumimoji="0" lang="zh-CN" altLang="en-US" sz="28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549400" y="3260718"/>
            <a:ext cx="8072438" cy="28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证明：∵四边形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是正方形，</a:t>
            </a:r>
            <a:b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∴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⊥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b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/>
            </a:r>
            <a:b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∴△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BCO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DAO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都是等腰直角三角形，</a:t>
            </a:r>
            <a:b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并且 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≌△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BCO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CDO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≌△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DAO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地图上有字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" name="矩形: 圆角 40"/>
          <p:cNvSpPr/>
          <p:nvPr/>
        </p:nvSpPr>
        <p:spPr>
          <a:xfrm>
            <a:off x="698500" y="818798"/>
            <a:ext cx="10795000" cy="5220404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95699" y="2589811"/>
            <a:ext cx="5004001" cy="1504966"/>
            <a:chOff x="6884412" y="2238382"/>
            <a:chExt cx="2624728" cy="1504966"/>
          </a:xfrm>
        </p:grpSpPr>
        <p:sp>
          <p:nvSpPr>
            <p:cNvPr id="38" name="文本框 37"/>
            <p:cNvSpPr txBox="1"/>
            <p:nvPr/>
          </p:nvSpPr>
          <p:spPr>
            <a:xfrm>
              <a:off x="6884412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练一练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57776" y="2222500"/>
            <a:ext cx="2807922" cy="2413000"/>
            <a:chOff x="2157776" y="2222500"/>
            <a:chExt cx="2807922" cy="2413000"/>
          </a:xfrm>
        </p:grpSpPr>
        <p:pic>
          <p:nvPicPr>
            <p:cNvPr id="8" name="图片 7" descr="图片包含 蛋糕, 片, 桌子, 切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76" y="2222500"/>
              <a:ext cx="2807922" cy="241300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816187" y="2642475"/>
              <a:ext cx="1491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48543" y="1757092"/>
            <a:ext cx="8012113" cy="122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．如图，正方形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中，对角线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相交于点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，则图中的等腰三角形有（　　）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pic>
        <p:nvPicPr>
          <p:cNvPr id="10" name="Picture 4" descr="菁优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169" y="2412079"/>
            <a:ext cx="28082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48543" y="3939382"/>
            <a:ext cx="1800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69493" y="3939382"/>
            <a:ext cx="1359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800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048543" y="4838700"/>
            <a:ext cx="1350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800" b="1" kern="0" noProof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569493" y="4838700"/>
            <a:ext cx="15824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sz="2800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524735" y="2460228"/>
            <a:ext cx="574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87038" y="1617663"/>
            <a:ext cx="8686800" cy="131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．如图，在正方形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ABCD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的外侧，作等边三角形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ADE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，连接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BE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，则∠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AEB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的度数为_____.</a:t>
            </a:r>
          </a:p>
        </p:txBody>
      </p:sp>
      <p:pic>
        <p:nvPicPr>
          <p:cNvPr id="10" name="Picture 3" descr="菁优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340100"/>
            <a:ext cx="4145362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30438" y="2278526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15°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524000" y="1410184"/>
            <a:ext cx="9144000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3.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已知：如图，△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ABC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中，∠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C=90°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CD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平分∠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ACB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DE⊥BC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于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E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DF⊥AC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于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F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．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求证：四边形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CFDE</a:t>
            </a:r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是正方形．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3350728"/>
            <a:ext cx="34988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39875" y="3405187"/>
            <a:ext cx="4403725" cy="28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证明：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dobe 仿宋 Std R" charset="-122"/>
              </a:rPr>
              <a:t>∵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C=90°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DE⊥BC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于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E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，  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      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DF⊥AC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于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F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dobe 仿宋 Std R" charset="-122"/>
              </a:rPr>
              <a:t>∴四边形CEDF有三个直角，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dobe 仿宋 Std R" charset="-122"/>
              </a:rPr>
              <a:t>  它是矩形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dobe 仿宋 Std R" charset="-122"/>
              </a:rPr>
              <a:t>又∵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CD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平分∠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宋体" panose="02010600030101010101" pitchFamily="2" charset="-122"/>
              </a:rPr>
              <a:t>ACB</a:t>
            </a: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dobe 仿宋 Std R" charset="-122"/>
              </a:rPr>
              <a:t>∴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dobe 仿宋 Std R" charset="-122"/>
              </a:rPr>
              <a:t>矩形CEDF是正方形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utoUpdateAnimBg="0"/>
      <p:bldP spid="13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2625"/>
            <a:ext cx="85344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61576" y="1952625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32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92" y="1943100"/>
            <a:ext cx="9144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52779" y="1866900"/>
            <a:ext cx="1219201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５</a:t>
            </a:r>
            <a:r>
              <a:rPr lang="en-US" altLang="zh-CN" sz="3200" b="1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84" y="16002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16279" y="15367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６</a:t>
            </a:r>
            <a:r>
              <a:rPr lang="en-US" altLang="zh-CN" sz="32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15674"/>
            <a:ext cx="77724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地图上有字&#10;&#10;描述已自动生成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" name="矩形: 圆角 40"/>
          <p:cNvSpPr/>
          <p:nvPr/>
        </p:nvSpPr>
        <p:spPr>
          <a:xfrm>
            <a:off x="698500" y="818798"/>
            <a:ext cx="10795000" cy="5220404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948031" y="1102797"/>
            <a:ext cx="3815983" cy="2537813"/>
            <a:chOff x="4887212" y="1095013"/>
            <a:chExt cx="3815983" cy="2537813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887212" y="1095013"/>
              <a:ext cx="1504193" cy="756456"/>
              <a:chOff x="4887212" y="1676807"/>
              <a:chExt cx="1504193" cy="756456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87212" y="1676807"/>
                <a:ext cx="880852" cy="756456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3783161" cy="13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、理解正方形与平行四边形、矩形、菱形概念之间的联系和区别；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、能用正方形的定义、性质和判定进行推理与计算．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985430" y="3810342"/>
            <a:ext cx="3102513" cy="1869634"/>
            <a:chOff x="4889104" y="1116861"/>
            <a:chExt cx="3102513" cy="1869634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940068" y="1116861"/>
              <a:ext cx="1451337" cy="712996"/>
              <a:chOff x="4940068" y="1698655"/>
              <a:chExt cx="1451337" cy="712996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40068" y="1698655"/>
                <a:ext cx="827996" cy="712996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3" y="2281366"/>
              <a:ext cx="2368041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正方形与平行四边形、矩形、菱形的联系．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601493" y="3817850"/>
            <a:ext cx="2501912" cy="1870016"/>
            <a:chOff x="4889103" y="1116479"/>
            <a:chExt cx="2501912" cy="1870016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912582" y="1116479"/>
              <a:ext cx="1478823" cy="728776"/>
              <a:chOff x="4912582" y="1698273"/>
              <a:chExt cx="1478823" cy="728776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12582" y="1698273"/>
                <a:ext cx="846320" cy="728776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5" y="2281366"/>
              <a:ext cx="2470980" cy="705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利用正方形性质及判定解决相关问题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12010" y="1611087"/>
            <a:ext cx="3997386" cy="3432864"/>
            <a:chOff x="1312010" y="1611087"/>
            <a:chExt cx="3997386" cy="343286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12010" y="1611087"/>
              <a:ext cx="3997386" cy="343286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017822" y="2675703"/>
              <a:ext cx="2647620" cy="975592"/>
              <a:chOff x="-3756244" y="4567591"/>
              <a:chExt cx="6435820" cy="237146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-2027635" y="4567591"/>
                <a:ext cx="2950715" cy="141307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目录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-3756244" y="6017491"/>
                <a:ext cx="6435820" cy="92156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CONTENS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20" y="1657350"/>
            <a:ext cx="89122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895" y="1917700"/>
            <a:ext cx="8512210" cy="39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地图上有字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257300" y="1943100"/>
            <a:ext cx="9677400" cy="29718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5" name="Shape 40"/>
          <p:cNvSpPr/>
          <p:nvPr/>
        </p:nvSpPr>
        <p:spPr>
          <a:xfrm>
            <a:off x="3813253" y="4332727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algn="dist"/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ysClr val="windowText" lastClr="0000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ysClr val="windowText" lastClr="000000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73043" y="2456925"/>
            <a:ext cx="9445915" cy="1632183"/>
            <a:chOff x="1225405" y="2557388"/>
            <a:chExt cx="9445915" cy="1632183"/>
          </a:xfrm>
        </p:grpSpPr>
        <p:sp>
          <p:nvSpPr>
            <p:cNvPr id="27" name="矩形 26"/>
            <p:cNvSpPr/>
            <p:nvPr/>
          </p:nvSpPr>
          <p:spPr>
            <a:xfrm>
              <a:off x="1225405" y="2557388"/>
              <a:ext cx="9445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</a:t>
              </a:r>
              <a:r>
                <a:rPr lang="zh-CN" altLang="en-US" sz="6600" dirty="0">
                  <a:solidFill>
                    <a:srgbClr val="FF8100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倾听</a:t>
              </a:r>
              <a:endParaRPr lang="en-US" altLang="zh-CN" sz="6600" dirty="0">
                <a:solidFill>
                  <a:srgbClr val="FF81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95562" y="3881794"/>
              <a:ext cx="6772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en-US" altLang="zh-CN" sz="1400" dirty="0">
                <a:solidFill>
                  <a:srgbClr val="FF810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685925" y="3741584"/>
              <a:ext cx="859155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地图上有字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1" name="矩形: 圆角 40"/>
          <p:cNvSpPr/>
          <p:nvPr/>
        </p:nvSpPr>
        <p:spPr>
          <a:xfrm>
            <a:off x="698500" y="818798"/>
            <a:ext cx="10795000" cy="5220404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95699" y="2589811"/>
            <a:ext cx="5004001" cy="1504966"/>
            <a:chOff x="6884412" y="2238382"/>
            <a:chExt cx="2624728" cy="1504966"/>
          </a:xfrm>
        </p:grpSpPr>
        <p:sp>
          <p:nvSpPr>
            <p:cNvPr id="38" name="文本框 37"/>
            <p:cNvSpPr txBox="1"/>
            <p:nvPr/>
          </p:nvSpPr>
          <p:spPr>
            <a:xfrm>
              <a:off x="6884412" y="2238382"/>
              <a:ext cx="17746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学习目标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911163" y="3343238"/>
              <a:ext cx="2597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57776" y="2222500"/>
            <a:ext cx="2807922" cy="2413000"/>
            <a:chOff x="2157776" y="2222500"/>
            <a:chExt cx="2807922" cy="2413000"/>
          </a:xfrm>
        </p:grpSpPr>
        <p:pic>
          <p:nvPicPr>
            <p:cNvPr id="8" name="图片 7" descr="图片包含 蛋糕, 片, 桌子, 切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76" y="2222500"/>
              <a:ext cx="2807922" cy="2413000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816187" y="2642475"/>
              <a:ext cx="1491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回顾旧知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874332" y="1646238"/>
            <a:ext cx="844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除了矩形和菱形外，还有什么特殊的平行四边形吗？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1" name="Group 14"/>
          <p:cNvGrpSpPr/>
          <p:nvPr/>
        </p:nvGrpSpPr>
        <p:grpSpPr bwMode="auto">
          <a:xfrm>
            <a:off x="5195888" y="2663825"/>
            <a:ext cx="1800225" cy="1800225"/>
            <a:chOff x="0" y="0"/>
            <a:chExt cx="1134" cy="1134"/>
          </a:xfrm>
        </p:grpSpPr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134" cy="1134"/>
            </a:xfrm>
            <a:prstGeom prst="rect">
              <a:avLst/>
            </a:prstGeom>
            <a:solidFill>
              <a:srgbClr val="FF8100"/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 Box 5"/>
            <p:cNvSpPr>
              <a:spLocks noChangeArrowheads="1"/>
            </p:cNvSpPr>
            <p:nvPr/>
          </p:nvSpPr>
          <p:spPr bwMode="auto">
            <a:xfrm>
              <a:off x="90" y="403"/>
              <a:ext cx="9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正方形　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2641600" y="4987925"/>
            <a:ext cx="6908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　怎样研究这类图形？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　先看看我们是怎样研究矩形和菱形的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95500" y="1666875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95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平行四边形与矩形、菱形有什么联系？</a:t>
            </a: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24"/>
          <p:cNvGrpSpPr/>
          <p:nvPr/>
        </p:nvGrpSpPr>
        <p:grpSpPr bwMode="auto">
          <a:xfrm>
            <a:off x="7719048" y="3521075"/>
            <a:ext cx="3403600" cy="1992313"/>
            <a:chOff x="0" y="0"/>
            <a:chExt cx="2144" cy="1255"/>
          </a:xfrm>
        </p:grpSpPr>
        <p:sp>
          <p:nvSpPr>
            <p:cNvPr id="11" name="Text Box 18"/>
            <p:cNvSpPr>
              <a:spLocks noChangeArrowheads="1"/>
            </p:cNvSpPr>
            <p:nvPr/>
          </p:nvSpPr>
          <p:spPr bwMode="auto">
            <a:xfrm>
              <a:off x="0" y="915"/>
              <a:ext cx="624" cy="34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2857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性</a:t>
              </a: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黑体" panose="02010609060101010101" charset="-122"/>
                </a:rPr>
                <a:t>质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" name="Text Box 19"/>
            <p:cNvSpPr>
              <a:spLocks noChangeArrowheads="1"/>
            </p:cNvSpPr>
            <p:nvPr/>
          </p:nvSpPr>
          <p:spPr bwMode="auto">
            <a:xfrm>
              <a:off x="760" y="0"/>
              <a:ext cx="622" cy="34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2857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定</a:t>
              </a: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黑体" panose="02010609060101010101" charset="-122"/>
                </a:rPr>
                <a:t>义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Text Box 18"/>
            <p:cNvSpPr>
              <a:spLocks noChangeArrowheads="1"/>
            </p:cNvSpPr>
            <p:nvPr/>
          </p:nvSpPr>
          <p:spPr bwMode="auto">
            <a:xfrm>
              <a:off x="1520" y="915"/>
              <a:ext cx="624" cy="34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28575">
              <a:solidFill>
                <a:srgbClr val="000000"/>
              </a:solidFill>
              <a:miter lim="800000"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判定 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黑体" panose="02010609060101010101" charset="-122"/>
              </a:endParaRPr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flipH="1">
              <a:off x="312" y="346"/>
              <a:ext cx="736" cy="56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1056" y="346"/>
              <a:ext cx="792" cy="56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6" name="Group 30"/>
            <p:cNvGrpSpPr/>
            <p:nvPr/>
          </p:nvGrpSpPr>
          <p:grpSpPr bwMode="auto">
            <a:xfrm>
              <a:off x="620" y="818"/>
              <a:ext cx="937" cy="288"/>
              <a:chOff x="0" y="0"/>
              <a:chExt cx="937" cy="288"/>
            </a:xfrm>
          </p:grpSpPr>
          <p:sp>
            <p:nvSpPr>
              <p:cNvPr id="17" name="Line 31"/>
              <p:cNvSpPr>
                <a:spLocks noChangeShapeType="1"/>
              </p:cNvSpPr>
              <p:nvPr/>
            </p:nvSpPr>
            <p:spPr bwMode="auto">
              <a:xfrm>
                <a:off x="4" y="264"/>
                <a:ext cx="888" cy="1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prstDash val="dash"/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Arial" panose="020B0604020202020204" pitchFamily="34" charset="0"/>
                  </a:rPr>
                  <a:t>逆向猜想 </a:t>
                </a: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258797" y="3819525"/>
            <a:ext cx="1279525" cy="776288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255622" y="4587875"/>
            <a:ext cx="1146175" cy="708025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Text Box 23"/>
          <p:cNvSpPr>
            <a:spLocks noChangeArrowheads="1"/>
          </p:cNvSpPr>
          <p:nvPr/>
        </p:nvSpPr>
        <p:spPr bwMode="auto">
          <a:xfrm rot="19735642">
            <a:off x="3420722" y="3349625"/>
            <a:ext cx="264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一个角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是直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角　</a:t>
            </a: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25"/>
          <p:cNvSpPr>
            <a:spLocks noChangeArrowheads="1"/>
          </p:cNvSpPr>
          <p:nvPr/>
        </p:nvSpPr>
        <p:spPr bwMode="auto">
          <a:xfrm rot="1840219">
            <a:off x="3374684" y="4940300"/>
            <a:ext cx="205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一组邻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边相</a:t>
            </a:r>
            <a:r>
              <a:rPr lang="zh-CN" altLang="en-US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等　　</a:t>
            </a: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39"/>
          <p:cNvGrpSpPr/>
          <p:nvPr/>
        </p:nvGrpSpPr>
        <p:grpSpPr bwMode="auto">
          <a:xfrm>
            <a:off x="1537947" y="4202113"/>
            <a:ext cx="2008187" cy="750887"/>
            <a:chOff x="0" y="0"/>
            <a:chExt cx="1265" cy="473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247" cy="473"/>
            </a:xfrm>
            <a:prstGeom prst="parallelogram">
              <a:avLst>
                <a:gd name="adj" fmla="val 65897"/>
              </a:avLst>
            </a:prstGeom>
            <a:solidFill>
              <a:srgbClr val="BBE0E3">
                <a:alpha val="72156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206" y="105"/>
              <a:ext cx="10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平行四边形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42"/>
          <p:cNvGrpSpPr/>
          <p:nvPr/>
        </p:nvGrpSpPr>
        <p:grpSpPr bwMode="auto">
          <a:xfrm>
            <a:off x="4527209" y="3425825"/>
            <a:ext cx="1682750" cy="776288"/>
            <a:chOff x="0" y="0"/>
            <a:chExt cx="1060" cy="489"/>
          </a:xfrm>
        </p:grpSpPr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060" cy="489"/>
            </a:xfrm>
            <a:prstGeom prst="rect">
              <a:avLst/>
            </a:prstGeom>
            <a:solidFill>
              <a:srgbClr val="FF0066">
                <a:alpha val="23137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>
              <a:off x="346" y="104"/>
              <a:ext cx="5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矩形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45"/>
          <p:cNvGrpSpPr/>
          <p:nvPr/>
        </p:nvGrpSpPr>
        <p:grpSpPr bwMode="auto">
          <a:xfrm>
            <a:off x="4401797" y="4795838"/>
            <a:ext cx="1947862" cy="974725"/>
            <a:chOff x="0" y="0"/>
            <a:chExt cx="1227" cy="614"/>
          </a:xfrm>
        </p:grpSpPr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227" cy="614"/>
            </a:xfrm>
            <a:prstGeom prst="diamond">
              <a:avLst/>
            </a:prstGeom>
            <a:solidFill>
              <a:srgbClr val="0000FF">
                <a:alpha val="27058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410" y="181"/>
              <a:ext cx="5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菱形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utoUpdateAnimBg="0"/>
      <p:bldP spid="2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94795" y="1949450"/>
            <a:ext cx="8802410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在小学，什么样的四边形是正方形？</a:t>
            </a:r>
            <a:endParaRPr lang="en-US" altLang="zh-CN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正方形与矩形和菱形分别有什么关系？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zh-CN" altLang="en-US" sz="2800" b="1" dirty="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81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四个角都是直角，四条边都相等的四边形叫做正方形．</a:t>
            </a:r>
            <a:endParaRPr lang="en-US" altLang="zh-CN" sz="2800" b="1" dirty="0">
              <a:solidFill>
                <a:srgbClr val="FF81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zh-CN" sz="2800" b="1" dirty="0">
              <a:solidFill>
                <a:srgbClr val="0000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你能用一张矩形纸片，折出一个最大的正方形吗？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说说折出的四边形是正方形的依据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．</a:t>
            </a:r>
            <a:endParaRPr lang="zh-CN" altLang="en-US" sz="2800" b="1" dirty="0">
              <a:solidFill>
                <a:srgbClr val="0000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Text Box 26"/>
          <p:cNvSpPr>
            <a:spLocks noChangeArrowheads="1"/>
          </p:cNvSpPr>
          <p:nvPr/>
        </p:nvSpPr>
        <p:spPr bwMode="auto">
          <a:xfrm>
            <a:off x="1587500" y="1522800"/>
            <a:ext cx="8969375" cy="12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如图，某一拉门在完全关闭时，其相应的菱形变成正方形．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请说说图中∠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的变化过程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．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" name="Group 46"/>
          <p:cNvGrpSpPr/>
          <p:nvPr/>
        </p:nvGrpSpPr>
        <p:grpSpPr bwMode="auto">
          <a:xfrm>
            <a:off x="1358900" y="3309522"/>
            <a:ext cx="3349625" cy="2846387"/>
            <a:chOff x="0" y="0"/>
            <a:chExt cx="2110" cy="1793"/>
          </a:xfrm>
        </p:grpSpPr>
        <p:grpSp>
          <p:nvGrpSpPr>
            <p:cNvPr id="11" name="Group 35"/>
            <p:cNvGrpSpPr/>
            <p:nvPr/>
          </p:nvGrpSpPr>
          <p:grpSpPr bwMode="auto">
            <a:xfrm>
              <a:off x="0" y="0"/>
              <a:ext cx="2110" cy="1793"/>
              <a:chOff x="0" y="0"/>
              <a:chExt cx="2110" cy="1399"/>
            </a:xfrm>
          </p:grpSpPr>
          <p:pic>
            <p:nvPicPr>
              <p:cNvPr id="14" name="Picture 2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10" cy="1399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AutoShape 28"/>
              <p:cNvSpPr>
                <a:spLocks noChangeArrowheads="1"/>
              </p:cNvSpPr>
              <p:nvPr/>
            </p:nvSpPr>
            <p:spPr bwMode="auto">
              <a:xfrm>
                <a:off x="1623" y="775"/>
                <a:ext cx="158" cy="213"/>
              </a:xfrm>
              <a:prstGeom prst="diamond">
                <a:avLst/>
              </a:prstGeom>
              <a:solidFill>
                <a:srgbClr val="EEECE1"/>
              </a:solidFill>
              <a:ln w="28575">
                <a:solidFill>
                  <a:srgbClr val="EF1F69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Freeform 40"/>
            <p:cNvSpPr>
              <a:spLocks noChangeArrowheads="1"/>
            </p:cNvSpPr>
            <p:nvPr/>
          </p:nvSpPr>
          <p:spPr bwMode="auto">
            <a:xfrm>
              <a:off x="1657" y="1083"/>
              <a:ext cx="24" cy="103"/>
            </a:xfrm>
            <a:custGeom>
              <a:avLst/>
              <a:gdLst>
                <a:gd name="T0" fmla="*/ 0 w 24"/>
                <a:gd name="T1" fmla="*/ 0 h 103"/>
                <a:gd name="T2" fmla="*/ 23 w 24"/>
                <a:gd name="T3" fmla="*/ 56 h 103"/>
                <a:gd name="T4" fmla="*/ 7 w 24"/>
                <a:gd name="T5" fmla="*/ 103 h 103"/>
                <a:gd name="T6" fmla="*/ 0 60000 65536"/>
                <a:gd name="T7" fmla="*/ 0 60000 65536"/>
                <a:gd name="T8" fmla="*/ 0 60000 65536"/>
                <a:gd name="T9" fmla="*/ 0 w 24"/>
                <a:gd name="T10" fmla="*/ 0 h 103"/>
                <a:gd name="T11" fmla="*/ 24 w 2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03">
                  <a:moveTo>
                    <a:pt x="0" y="0"/>
                  </a:moveTo>
                  <a:cubicBezTo>
                    <a:pt x="11" y="19"/>
                    <a:pt x="22" y="39"/>
                    <a:pt x="23" y="56"/>
                  </a:cubicBezTo>
                  <a:cubicBezTo>
                    <a:pt x="24" y="73"/>
                    <a:pt x="15" y="88"/>
                    <a:pt x="7" y="103"/>
                  </a:cubicBezTo>
                </a:path>
              </a:pathLst>
            </a:custGeom>
            <a:noFill/>
            <a:ln w="28575">
              <a:solidFill>
                <a:srgbClr val="EF1F69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622" y="1004"/>
              <a:ext cx="3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1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" name="Group 45"/>
          <p:cNvGrpSpPr/>
          <p:nvPr/>
        </p:nvGrpSpPr>
        <p:grpSpPr bwMode="auto">
          <a:xfrm>
            <a:off x="5601519" y="3288884"/>
            <a:ext cx="5375275" cy="2884488"/>
            <a:chOff x="0" y="0"/>
            <a:chExt cx="3386" cy="1817"/>
          </a:xfrm>
        </p:grpSpPr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6" cy="18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34"/>
            <p:cNvGrpSpPr/>
            <p:nvPr/>
          </p:nvGrpSpPr>
          <p:grpSpPr bwMode="auto">
            <a:xfrm rot="2501310">
              <a:off x="2357" y="939"/>
              <a:ext cx="353" cy="618"/>
              <a:chOff x="0" y="0"/>
              <a:chExt cx="260" cy="463"/>
            </a:xfrm>
          </p:grpSpPr>
          <p:sp>
            <p:nvSpPr>
              <p:cNvPr id="21" name="Rectangle 31"/>
              <p:cNvSpPr>
                <a:spLocks noChangeArrowheads="1"/>
              </p:cNvSpPr>
              <p:nvPr/>
            </p:nvSpPr>
            <p:spPr bwMode="auto">
              <a:xfrm>
                <a:off x="118" y="0"/>
                <a:ext cx="142" cy="142"/>
              </a:xfrm>
              <a:prstGeom prst="rect">
                <a:avLst/>
              </a:prstGeom>
              <a:solidFill>
                <a:srgbClr val="EEECE1"/>
              </a:solidFill>
              <a:ln w="28575">
                <a:solidFill>
                  <a:srgbClr val="EF1F69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Text Box 33"/>
              <p:cNvSpPr>
                <a:spLocks noChangeArrowheads="1"/>
              </p:cNvSpPr>
              <p:nvPr/>
            </p:nvSpPr>
            <p:spPr bwMode="auto">
              <a:xfrm>
                <a:off x="0" y="290"/>
                <a:ext cx="8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 43"/>
            <p:cNvSpPr>
              <a:spLocks noChangeArrowheads="1"/>
            </p:cNvSpPr>
            <p:nvPr/>
          </p:nvSpPr>
          <p:spPr bwMode="auto">
            <a:xfrm>
              <a:off x="2650" y="1104"/>
              <a:ext cx="33" cy="95"/>
            </a:xfrm>
            <a:custGeom>
              <a:avLst/>
              <a:gdLst>
                <a:gd name="T0" fmla="*/ 0 w 33"/>
                <a:gd name="T1" fmla="*/ 0 h 95"/>
                <a:gd name="T2" fmla="*/ 32 w 33"/>
                <a:gd name="T3" fmla="*/ 48 h 95"/>
                <a:gd name="T4" fmla="*/ 8 w 33"/>
                <a:gd name="T5" fmla="*/ 95 h 95"/>
                <a:gd name="T6" fmla="*/ 0 60000 65536"/>
                <a:gd name="T7" fmla="*/ 0 60000 65536"/>
                <a:gd name="T8" fmla="*/ 0 60000 65536"/>
                <a:gd name="T9" fmla="*/ 0 w 33"/>
                <a:gd name="T10" fmla="*/ 0 h 95"/>
                <a:gd name="T11" fmla="*/ 33 w 33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95">
                  <a:moveTo>
                    <a:pt x="0" y="0"/>
                  </a:moveTo>
                  <a:cubicBezTo>
                    <a:pt x="15" y="16"/>
                    <a:pt x="31" y="32"/>
                    <a:pt x="32" y="48"/>
                  </a:cubicBezTo>
                  <a:cubicBezTo>
                    <a:pt x="33" y="64"/>
                    <a:pt x="20" y="79"/>
                    <a:pt x="8" y="95"/>
                  </a:cubicBezTo>
                </a:path>
              </a:pathLst>
            </a:custGeom>
            <a:noFill/>
            <a:ln w="2857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2642" y="1027"/>
              <a:ext cx="3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1</a:t>
              </a:r>
              <a:r>
                <a: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3" name="AutoShape 37"/>
          <p:cNvSpPr>
            <a:spLocks noChangeArrowheads="1"/>
          </p:cNvSpPr>
          <p:nvPr/>
        </p:nvSpPr>
        <p:spPr bwMode="auto">
          <a:xfrm>
            <a:off x="4427538" y="5028784"/>
            <a:ext cx="4459287" cy="1381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15433218 h 21600"/>
              <a:gd name="T4" fmla="*/ 2147483647 w 21600"/>
              <a:gd name="T5" fmla="*/ 230864799 h 21600"/>
              <a:gd name="T6" fmla="*/ 2147483647 w 21600"/>
              <a:gd name="T7" fmla="*/ 1154332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D4F319"/>
          </a:solidFill>
          <a:ln w="9525">
            <a:solidFill>
              <a:sysClr val="windowText" lastClr="000000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34441" y="1478186"/>
            <a:ext cx="8723118" cy="184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现在，你对正方形有哪些新的认识？</a:t>
            </a: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1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正方形的四条边都相等，四个角都是直角，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81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81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它既是矩形又是菱形，既具有矩形的性质，又有菱形的性质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81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0" name="Group 31"/>
          <p:cNvGrpSpPr/>
          <p:nvPr/>
        </p:nvGrpSpPr>
        <p:grpSpPr bwMode="auto">
          <a:xfrm>
            <a:off x="2940731" y="3893341"/>
            <a:ext cx="6344481" cy="1920881"/>
            <a:chOff x="0" y="22"/>
            <a:chExt cx="3448" cy="1044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0" y="22"/>
              <a:ext cx="2223" cy="1043"/>
            </a:xfrm>
            <a:prstGeom prst="ellipse">
              <a:avLst/>
            </a:prstGeom>
            <a:solidFill>
              <a:srgbClr val="FF3300">
                <a:alpha val="32156"/>
              </a:srgbClr>
            </a:solidFill>
            <a:ln w="2857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225" y="23"/>
              <a:ext cx="2223" cy="1043"/>
            </a:xfrm>
            <a:prstGeom prst="ellipse">
              <a:avLst/>
            </a:prstGeom>
            <a:solidFill>
              <a:srgbClr val="800080">
                <a:alpha val="14117"/>
              </a:srgbClr>
            </a:solidFill>
            <a:ln w="28575">
              <a:solidFill>
                <a:sysClr val="windowText" lastClr="000000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 Box 8"/>
            <p:cNvSpPr>
              <a:spLocks noChangeArrowheads="1"/>
            </p:cNvSpPr>
            <p:nvPr/>
          </p:nvSpPr>
          <p:spPr bwMode="auto">
            <a:xfrm>
              <a:off x="417" y="403"/>
              <a:ext cx="76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矩形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 Box 9"/>
            <p:cNvSpPr>
              <a:spLocks noChangeArrowheads="1"/>
            </p:cNvSpPr>
            <p:nvPr/>
          </p:nvSpPr>
          <p:spPr bwMode="auto">
            <a:xfrm>
              <a:off x="2569" y="403"/>
              <a:ext cx="76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菱形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Text Box 10"/>
            <p:cNvSpPr>
              <a:spLocks noChangeArrowheads="1"/>
            </p:cNvSpPr>
            <p:nvPr/>
          </p:nvSpPr>
          <p:spPr bwMode="auto">
            <a:xfrm>
              <a:off x="1286" y="403"/>
              <a:ext cx="85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 正方形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995" y="348539"/>
            <a:ext cx="5445124" cy="745234"/>
            <a:chOff x="689982" y="391109"/>
            <a:chExt cx="5445124" cy="745234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知识回顾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9982" y="391109"/>
              <a:ext cx="1491125" cy="745234"/>
              <a:chOff x="4900280" y="1732379"/>
              <a:chExt cx="1491125" cy="745234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00280" y="1732379"/>
                <a:ext cx="867784" cy="745234"/>
              </a:xfrm>
              <a:prstGeom prst="rect">
                <a:avLst/>
              </a:prstGeom>
            </p:spPr>
          </p:pic>
        </p:grpSp>
      </p:grp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3763234" y="3882614"/>
            <a:ext cx="1617663" cy="120015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3772759" y="5062127"/>
            <a:ext cx="1484313" cy="81915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Text Box 23"/>
          <p:cNvSpPr>
            <a:spLocks noChangeArrowheads="1"/>
          </p:cNvSpPr>
          <p:nvPr/>
        </p:nvSpPr>
        <p:spPr bwMode="auto">
          <a:xfrm rot="19469061">
            <a:off x="3744184" y="3681002"/>
            <a:ext cx="264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一个角是直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角　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Text Box 25"/>
          <p:cNvSpPr>
            <a:spLocks noChangeArrowheads="1"/>
          </p:cNvSpPr>
          <p:nvPr/>
        </p:nvSpPr>
        <p:spPr bwMode="auto">
          <a:xfrm rot="1869053">
            <a:off x="3628297" y="5598702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一组邻边相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等　　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3" name="Group 30"/>
          <p:cNvGrpSpPr/>
          <p:nvPr/>
        </p:nvGrpSpPr>
        <p:grpSpPr bwMode="auto">
          <a:xfrm>
            <a:off x="2078897" y="4649377"/>
            <a:ext cx="2008187" cy="750887"/>
            <a:chOff x="0" y="0"/>
            <a:chExt cx="1265" cy="473"/>
          </a:xfrm>
        </p:grpSpPr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1247" cy="473"/>
            </a:xfrm>
            <a:prstGeom prst="parallelogram">
              <a:avLst>
                <a:gd name="adj" fmla="val 65897"/>
              </a:avLst>
            </a:prstGeom>
            <a:solidFill>
              <a:srgbClr val="BBE0E3">
                <a:alpha val="72156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206" y="105"/>
              <a:ext cx="10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平行四边形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" name="Group 33"/>
          <p:cNvGrpSpPr/>
          <p:nvPr/>
        </p:nvGrpSpPr>
        <p:grpSpPr bwMode="auto">
          <a:xfrm>
            <a:off x="5407884" y="3488914"/>
            <a:ext cx="1682750" cy="776288"/>
            <a:chOff x="0" y="0"/>
            <a:chExt cx="1060" cy="489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060" cy="489"/>
            </a:xfrm>
            <a:prstGeom prst="rect">
              <a:avLst/>
            </a:prstGeom>
            <a:solidFill>
              <a:srgbClr val="FF0066">
                <a:alpha val="23137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35"/>
            <p:cNvSpPr>
              <a:spLocks noChangeArrowheads="1"/>
            </p:cNvSpPr>
            <p:nvPr/>
          </p:nvSpPr>
          <p:spPr bwMode="auto">
            <a:xfrm>
              <a:off x="346" y="104"/>
              <a:ext cx="5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矩形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9" name="Group 36"/>
          <p:cNvGrpSpPr/>
          <p:nvPr/>
        </p:nvGrpSpPr>
        <p:grpSpPr bwMode="auto">
          <a:xfrm>
            <a:off x="5258659" y="5382802"/>
            <a:ext cx="1947863" cy="974725"/>
            <a:chOff x="0" y="0"/>
            <a:chExt cx="1227" cy="614"/>
          </a:xfrm>
        </p:grpSpPr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1227" cy="614"/>
            </a:xfrm>
            <a:prstGeom prst="diamond">
              <a:avLst/>
            </a:prstGeom>
            <a:solidFill>
              <a:srgbClr val="0000FF">
                <a:alpha val="27058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38"/>
            <p:cNvSpPr>
              <a:spLocks noChangeArrowheads="1"/>
            </p:cNvSpPr>
            <p:nvPr/>
          </p:nvSpPr>
          <p:spPr bwMode="auto">
            <a:xfrm>
              <a:off x="410" y="181"/>
              <a:ext cx="5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菱形 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Text Box 25"/>
          <p:cNvSpPr>
            <a:spLocks noChangeArrowheads="1"/>
          </p:cNvSpPr>
          <p:nvPr/>
        </p:nvSpPr>
        <p:spPr bwMode="auto">
          <a:xfrm rot="2402804">
            <a:off x="6976334" y="4160427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一组邻边相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等　　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3" name="Text Box 23"/>
          <p:cNvSpPr>
            <a:spLocks noChangeArrowheads="1"/>
          </p:cNvSpPr>
          <p:nvPr/>
        </p:nvSpPr>
        <p:spPr bwMode="auto">
          <a:xfrm rot="19469410">
            <a:off x="6911247" y="5179602"/>
            <a:ext cx="264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一个角是直</a:t>
            </a: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角　</a:t>
            </a: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4" name="Group 44"/>
          <p:cNvGrpSpPr/>
          <p:nvPr/>
        </p:nvGrpSpPr>
        <p:grpSpPr bwMode="auto">
          <a:xfrm>
            <a:off x="8487634" y="4414427"/>
            <a:ext cx="1241425" cy="1176337"/>
            <a:chOff x="0" y="0"/>
            <a:chExt cx="782" cy="741"/>
          </a:xfrm>
        </p:grpSpPr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0" y="0"/>
              <a:ext cx="741" cy="741"/>
            </a:xfrm>
            <a:prstGeom prst="rect">
              <a:avLst/>
            </a:prstGeom>
            <a:solidFill>
              <a:srgbClr val="D4F319">
                <a:alpha val="38039"/>
              </a:srgbClr>
            </a:solidFill>
            <a:ln w="28575">
              <a:solidFill>
                <a:sysClr val="windowText" lastClr="00000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43"/>
            <p:cNvSpPr>
              <a:spLocks noChangeArrowheads="1"/>
            </p:cNvSpPr>
            <p:nvPr/>
          </p:nvSpPr>
          <p:spPr bwMode="auto">
            <a:xfrm>
              <a:off x="86" y="253"/>
              <a:ext cx="6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rPr>
                <a:t>正方形　</a:t>
              </a: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7098572" y="3863564"/>
            <a:ext cx="1377950" cy="1177925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flipV="1">
            <a:off x="7212872" y="5024027"/>
            <a:ext cx="1289050" cy="84296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2831511" y="1387819"/>
            <a:ext cx="6528978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怎样判定一个平行四边形是正方形？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怎样判定一个矩形是正方形？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rPr>
              <a:t>怎样判定一个菱形是正方形？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宽屏</PresentationFormat>
  <Paragraphs>164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Adobe 仿宋 Std R</vt:lpstr>
      <vt:lpstr>FandolFang R</vt:lpstr>
      <vt:lpstr>黑体</vt:lpstr>
      <vt:lpstr>思源黑体 CN Bold</vt:lpstr>
      <vt:lpstr>思源黑体 CN Heavy</vt:lpstr>
      <vt:lpstr>思源黑体 CN Light</vt:lpstr>
      <vt:lpstr>宋体</vt:lpstr>
      <vt:lpstr>微软雅黑</vt:lpstr>
      <vt:lpstr>微软雅黑 Light</vt:lpstr>
      <vt:lpstr>站酷快乐体2016修订版</vt:lpstr>
      <vt:lpstr>Arial</vt:lpstr>
      <vt:lpstr>Calibri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102</cp:revision>
  <dcterms:created xsi:type="dcterms:W3CDTF">2020-03-19T09:30:00Z</dcterms:created>
  <dcterms:modified xsi:type="dcterms:W3CDTF">2023-01-16T23:18:18Z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5DA328AE6FB94A52A13C91D3D82E5264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