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2" r:id="rId2"/>
    <p:sldId id="318" r:id="rId3"/>
    <p:sldId id="314" r:id="rId4"/>
    <p:sldId id="340" r:id="rId5"/>
    <p:sldId id="352" r:id="rId6"/>
    <p:sldId id="291" r:id="rId7"/>
    <p:sldId id="326" r:id="rId8"/>
    <p:sldId id="327" r:id="rId9"/>
    <p:sldId id="309" r:id="rId10"/>
    <p:sldId id="293" r:id="rId11"/>
    <p:sldId id="292" r:id="rId12"/>
    <p:sldId id="335" r:id="rId13"/>
    <p:sldId id="343" r:id="rId14"/>
    <p:sldId id="316" r:id="rId15"/>
    <p:sldId id="298" r:id="rId16"/>
    <p:sldId id="317" r:id="rId17"/>
    <p:sldId id="325" r:id="rId18"/>
    <p:sldId id="301" r:id="rId19"/>
    <p:sldId id="374" r:id="rId20"/>
    <p:sldId id="346" r:id="rId21"/>
    <p:sldId id="344" r:id="rId22"/>
    <p:sldId id="35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F3300"/>
    <a:srgbClr val="CC0099"/>
    <a:srgbClr val="FF00FF"/>
    <a:srgbClr val="008000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588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眉占位符 245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4579" name="日期占位符 24578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8436" name="幻灯片图像占位符 2457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文本占位符 2458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582" name="页脚占位符 2458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4583" name="灯片编号占位符 24582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49443E1-50A3-4117-8A89-6510919A80F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402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4" name="文本占位符 14029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EC1383-9346-4792-A67D-CF59BB3D7B50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4131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2" name="文本占位符 14131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E5115B-DA27-4BAB-AD4D-4E27459FB9B0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6896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0" name="文本占位符 16896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B633A6-66F5-4DF1-B939-2A57323128D5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4336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8" name="文本占位符 14336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D77BF4-EF69-4214-8DF3-40DFD4AE16F6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4438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6" name="文本占位符 14438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0AE13D-423A-4F24-B62E-BF4A7F62B8C7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4540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4" name="文本占位符 1454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64BD6E-BC25-4A05-B4F3-51BFDBD58CE7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4643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2" name="文本占位符 14643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BC485A-9738-468A-9D85-630E24757C62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4745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0" name="文本占位符 14745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02B1E7-03E9-4FAA-AF45-EC9F4417E7A4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7510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6322" name="文本占位符 17510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3A9549-324F-4E1F-827A-4A501510F324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7100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8370" name="文本占位符 1710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138C4B-253C-473B-8BC5-30C11B5C0F48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320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文本占位符 13209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ABBFB7-152A-43E8-B2F9-A65F1A7FD4F6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863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0418" name="文本占位符 18637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FC62ED-A54A-4E2C-BF6C-C0B96671DB39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3312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文本占位符 13312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6F1000-4D16-4967-A306-501F473F1726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9046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6" name="文本占位符 19046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BBD9BE-A9DA-4243-A59C-A1C89808CD3A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351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4" name="文本占位符 1351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E44B95-32E7-4ACF-B80D-A10DE7CA2DE2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361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2" name="文本占位符 13619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4F35E2-8B46-4D33-9778-9E9B34182548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3721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0" name="文本占位符 13721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6A2053-0BA2-4C78-A2D2-034FC9F4CECC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3824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8" name="文本占位符 13824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D2814C-8721-42C5-B86C-BE8CE7D0F3E5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3926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6" name="文本占位符 13926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1A3F19-AF9E-494A-B6E5-13B80365E8B4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3F447275-084E-496C-9C5D-FB2915648BDB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5AC5362A-6ED9-4B8A-94F5-2811D82C2B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FB954414-BD2B-43A7-89A0-DA2EECAC45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BAB22C8-CCE3-4649-A4C1-169CC7E6B6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5A32A14-36D6-4F03-B22B-A768FC84E6BD}" type="slidenum">
              <a:rPr lang="en-US" altLang="zh-CN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9A7F62-9F0F-4FA5-9F0D-14DC9A8DED2E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511576A2-9606-4BD8-BBA3-91B8B7D6BF0E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191BF7A3-025D-4933-ADA3-17ACD23BF717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504F1EC7-5D47-4E7C-83AF-CA79F523A3CA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A5BA1533-5C73-4C6E-9997-8A061F19EBE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fld id="{50756202-E7B1-4C36-92BC-CFFED0563697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5090296-464A-4422-AEC7-4E3BAC9CD0F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FD5C977-CD74-4468-A69B-0E618FC0E3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F80FC1-016B-4B80-925E-2E9BE067E2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6597DF3-7CF8-4E30-BB78-EAECD5229C66}" type="slidenum">
              <a:rPr lang="en-US" altLang="zh-CN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&#31070;&#19971;.mpg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n/imgres?imgurl=http://image.ieche.com/1/5/2007-4-15/E977EE155FJFKK2I92.jpg&amp;imgrefurl=http://news.ieche.com/v/2007-4-15/K2A6I505C5EH.shtml&amp;h=295&amp;w=500&amp;sz=25&amp;hl=zh-CN&amp;start=19&amp;um=1&amp;usg=__HyzaSjEiK6exLiNAyzkZtwPt7bY=&amp;tbnid=UIjGpAxMPPmnmM:&amp;tbnh=77&amp;tbnw=130&amp;prev=/images%3Fq%3D%25E5%25AE%25A2%25E8%25BD%25A6%26um%3D1%26hl%3Dzh-CN%26newwindow%3D1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2.exe.g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9458" name="图片 5" descr="黑板-空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图片 7" descr="叶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图片 15" descr="桌子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图片 16" descr="粉笔画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1" descr="书本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图片 14" descr="钟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图片 10" descr="铅笔筒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13" descr="眼镜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77975" y="1772775"/>
            <a:ext cx="5661025" cy="1654489"/>
            <a:chOff x="2600" y="2475"/>
            <a:chExt cx="8914" cy="2603"/>
          </a:xfrm>
        </p:grpSpPr>
        <p:sp>
          <p:nvSpPr>
            <p:cNvPr id="19468" name="文本框 6"/>
            <p:cNvSpPr txBox="1">
              <a:spLocks noChangeArrowheads="1"/>
            </p:cNvSpPr>
            <p:nvPr/>
          </p:nvSpPr>
          <p:spPr bwMode="auto">
            <a:xfrm>
              <a:off x="2600" y="4061"/>
              <a:ext cx="8914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5.4 </a:t>
              </a:r>
              <a:r>
                <a:rPr lang="zh-CN" altLang="en-US" sz="3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生活中的常量与变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量 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69" name="文本框 8"/>
            <p:cNvSpPr txBox="1">
              <a:spLocks noChangeArrowheads="1"/>
            </p:cNvSpPr>
            <p:nvPr/>
          </p:nvSpPr>
          <p:spPr bwMode="auto">
            <a:xfrm>
              <a:off x="2710" y="2475"/>
              <a:ext cx="8687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3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章 代数式与函数的初步认识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623731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5087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2268538" cy="900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加油</a:t>
            </a:r>
            <a:r>
              <a:rPr lang="en-US" altLang="zh-CN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2" name="文本框 45092"/>
          <p:cNvSpPr txBox="1">
            <a:spLocks noChangeArrowheads="1"/>
          </p:cNvSpPr>
          <p:nvPr/>
        </p:nvSpPr>
        <p:spPr bwMode="auto">
          <a:xfrm>
            <a:off x="287338" y="3500438"/>
            <a:ext cx="88566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5.</a:t>
            </a:r>
            <a:r>
              <a:rPr lang="zh-CN" altLang="en-US" sz="2800" b="1">
                <a:latin typeface="Arial" panose="020B0604020202020204" pitchFamily="34" charset="0"/>
              </a:rPr>
              <a:t>三角形的面积公式为                   </a:t>
            </a:r>
            <a:r>
              <a:rPr lang="en-US" altLang="zh-CN" sz="2800" b="1">
                <a:latin typeface="Arial" panose="020B0604020202020204" pitchFamily="34" charset="0"/>
              </a:rPr>
              <a:t>,</a:t>
            </a:r>
            <a:r>
              <a:rPr lang="zh-CN" altLang="en-US" sz="2800" b="1">
                <a:latin typeface="Arial" panose="020B0604020202020204" pitchFamily="34" charset="0"/>
              </a:rPr>
              <a:t>当</a:t>
            </a:r>
            <a:r>
              <a:rPr lang="en-US" altLang="zh-CN" sz="2800" b="1">
                <a:latin typeface="Arial" panose="020B0604020202020204" pitchFamily="34" charset="0"/>
              </a:rPr>
              <a:t>a</a:t>
            </a:r>
            <a:r>
              <a:rPr lang="zh-CN" altLang="en-US" sz="2800" b="1">
                <a:latin typeface="Arial" panose="020B0604020202020204" pitchFamily="34" charset="0"/>
              </a:rPr>
              <a:t>一定时</a:t>
            </a:r>
            <a:r>
              <a:rPr lang="en-US" altLang="zh-CN" sz="2800" b="1">
                <a:latin typeface="Arial" panose="020B0604020202020204" pitchFamily="34" charset="0"/>
              </a:rPr>
              <a:t>,</a:t>
            </a:r>
            <a:r>
              <a:rPr lang="zh-CN" altLang="en-US" sz="2800" b="1">
                <a:latin typeface="Arial" panose="020B0604020202020204" pitchFamily="34" charset="0"/>
              </a:rPr>
              <a:t>常量是</a:t>
            </a:r>
            <a:r>
              <a:rPr lang="en-US" altLang="zh-CN" sz="2800" b="1">
                <a:latin typeface="Arial" panose="020B0604020202020204" pitchFamily="34" charset="0"/>
              </a:rPr>
              <a:t>______,</a:t>
            </a:r>
            <a:r>
              <a:rPr lang="zh-CN" altLang="en-US" sz="2800" b="1">
                <a:latin typeface="Arial" panose="020B0604020202020204" pitchFamily="34" charset="0"/>
              </a:rPr>
              <a:t>变量是</a:t>
            </a:r>
            <a:r>
              <a:rPr lang="en-US" altLang="zh-CN" sz="2800" b="1">
                <a:latin typeface="Arial" panose="020B0604020202020204" pitchFamily="34" charset="0"/>
              </a:rPr>
              <a:t>________.</a:t>
            </a:r>
            <a:r>
              <a:rPr lang="zh-CN" altLang="en-US" sz="2800" b="1">
                <a:latin typeface="Arial" panose="020B0604020202020204" pitchFamily="34" charset="0"/>
              </a:rPr>
              <a:t>当</a:t>
            </a:r>
            <a:r>
              <a:rPr lang="en-US" altLang="zh-CN" sz="2800" b="1">
                <a:latin typeface="Arial" panose="020B0604020202020204" pitchFamily="34" charset="0"/>
              </a:rPr>
              <a:t>s</a:t>
            </a:r>
            <a:r>
              <a:rPr lang="zh-CN" altLang="en-US" sz="2800" b="1">
                <a:latin typeface="Arial" panose="020B0604020202020204" pitchFamily="34" charset="0"/>
              </a:rPr>
              <a:t>一定时</a:t>
            </a:r>
            <a:r>
              <a:rPr lang="en-US" altLang="zh-CN" sz="2800" b="1">
                <a:latin typeface="Arial" panose="020B0604020202020204" pitchFamily="34" charset="0"/>
              </a:rPr>
              <a:t>,</a:t>
            </a:r>
            <a:r>
              <a:rPr lang="zh-CN" altLang="en-US" sz="2800" b="1">
                <a:latin typeface="Arial" panose="020B0604020202020204" pitchFamily="34" charset="0"/>
              </a:rPr>
              <a:t>常量是</a:t>
            </a:r>
            <a:r>
              <a:rPr lang="en-US" altLang="zh-CN" sz="2800" b="1">
                <a:latin typeface="Arial" panose="020B0604020202020204" pitchFamily="34" charset="0"/>
              </a:rPr>
              <a:t>_______,</a:t>
            </a:r>
            <a:r>
              <a:rPr lang="zh-CN" altLang="en-US" sz="2800" b="1">
                <a:latin typeface="Arial" panose="020B0604020202020204" pitchFamily="34" charset="0"/>
              </a:rPr>
              <a:t>变量是</a:t>
            </a:r>
            <a:r>
              <a:rPr lang="en-US" altLang="zh-CN" sz="2800" b="1">
                <a:latin typeface="Arial" panose="020B0604020202020204" pitchFamily="34" charset="0"/>
              </a:rPr>
              <a:t>________.</a:t>
            </a:r>
          </a:p>
        </p:txBody>
      </p:sp>
      <p:sp>
        <p:nvSpPr>
          <p:cNvPr id="45095" name="文本框 45094"/>
          <p:cNvSpPr txBox="1">
            <a:spLocks noChangeArrowheads="1"/>
          </p:cNvSpPr>
          <p:nvPr/>
        </p:nvSpPr>
        <p:spPr bwMode="auto">
          <a:xfrm>
            <a:off x="539750" y="4221163"/>
            <a:ext cx="111601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½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,a</a:t>
            </a:r>
          </a:p>
        </p:txBody>
      </p:sp>
      <p:sp>
        <p:nvSpPr>
          <p:cNvPr id="45097" name="文本框 45096"/>
          <p:cNvSpPr txBox="1">
            <a:spLocks noChangeArrowheads="1"/>
          </p:cNvSpPr>
          <p:nvPr/>
        </p:nvSpPr>
        <p:spPr bwMode="auto">
          <a:xfrm>
            <a:off x="2843213" y="4221163"/>
            <a:ext cx="1255712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45098" name="文本框 45097"/>
          <p:cNvSpPr txBox="1">
            <a:spLocks noChangeArrowheads="1"/>
          </p:cNvSpPr>
          <p:nvPr/>
        </p:nvSpPr>
        <p:spPr bwMode="auto">
          <a:xfrm>
            <a:off x="7235825" y="4221163"/>
            <a:ext cx="111601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½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,s</a:t>
            </a:r>
          </a:p>
        </p:txBody>
      </p:sp>
      <p:sp>
        <p:nvSpPr>
          <p:cNvPr id="45099" name="文本框 45098"/>
          <p:cNvSpPr txBox="1">
            <a:spLocks noChangeArrowheads="1"/>
          </p:cNvSpPr>
          <p:nvPr/>
        </p:nvSpPr>
        <p:spPr bwMode="auto">
          <a:xfrm>
            <a:off x="1365250" y="4930775"/>
            <a:ext cx="1255713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35847" name="矩形 45116"/>
          <p:cNvSpPr>
            <a:spLocks noChangeArrowheads="1"/>
          </p:cNvSpPr>
          <p:nvPr/>
        </p:nvSpPr>
        <p:spPr bwMode="auto">
          <a:xfrm>
            <a:off x="250825" y="1916113"/>
            <a:ext cx="86756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800000"/>
                </a:solidFill>
              </a:rPr>
              <a:t> </a:t>
            </a:r>
            <a:r>
              <a:rPr lang="en-US" altLang="zh-CN" sz="2800" b="1"/>
              <a:t>4. </a:t>
            </a:r>
            <a:r>
              <a:rPr lang="zh-CN" altLang="en-US" sz="2800" b="1"/>
              <a:t>某人</a:t>
            </a:r>
            <a:r>
              <a:rPr lang="zh-CN" altLang="en-US" sz="2800" b="1">
                <a:solidFill>
                  <a:srgbClr val="CC0099"/>
                </a:solidFill>
              </a:rPr>
              <a:t>持续以</a:t>
            </a:r>
            <a:r>
              <a:rPr lang="en-US" altLang="zh-CN" sz="2800" b="1">
                <a:solidFill>
                  <a:srgbClr val="CC0099"/>
                </a:solidFill>
              </a:rPr>
              <a:t>v</a:t>
            </a:r>
            <a:r>
              <a:rPr lang="zh-CN" altLang="en-US" sz="2800" b="1">
                <a:solidFill>
                  <a:srgbClr val="CC0099"/>
                </a:solidFill>
              </a:rPr>
              <a:t>米／分</a:t>
            </a:r>
            <a:r>
              <a:rPr lang="zh-CN" altLang="en-US" sz="2800" b="1"/>
              <a:t>的速度经</a:t>
            </a:r>
            <a:r>
              <a:rPr lang="en-US" altLang="zh-CN" sz="2800" b="1"/>
              <a:t>t</a:t>
            </a:r>
            <a:r>
              <a:rPr lang="zh-CN" altLang="en-US" sz="2800" b="1"/>
              <a:t>分时间跑了</a:t>
            </a:r>
            <a:r>
              <a:rPr lang="en-US" altLang="zh-CN" sz="2800" b="1"/>
              <a:t>s</a:t>
            </a:r>
            <a:r>
              <a:rPr lang="zh-CN" altLang="en-US" sz="2800" b="1"/>
              <a:t>米，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    其中常量是</a:t>
            </a:r>
            <a:r>
              <a:rPr lang="zh-CN" altLang="en-US" sz="2800" b="1" u="sng"/>
              <a:t>　　　            </a:t>
            </a:r>
            <a:r>
              <a:rPr lang="zh-CN" altLang="en-US" sz="2800" b="1"/>
              <a:t>  ，变量是</a:t>
            </a:r>
            <a:r>
              <a:rPr lang="zh-CN" altLang="en-US" sz="2800" b="1" u="sng"/>
              <a:t>　　　　</a:t>
            </a:r>
            <a:r>
              <a:rPr lang="zh-CN" altLang="en-US" sz="2800" b="1"/>
              <a:t>．</a:t>
            </a:r>
            <a:endParaRPr lang="zh-CN" altLang="en-US" sz="2800"/>
          </a:p>
        </p:txBody>
      </p:sp>
      <p:sp>
        <p:nvSpPr>
          <p:cNvPr id="45118" name="文本框 45117"/>
          <p:cNvSpPr txBox="1">
            <a:spLocks noChangeArrowheads="1"/>
          </p:cNvSpPr>
          <p:nvPr/>
        </p:nvSpPr>
        <p:spPr bwMode="auto">
          <a:xfrm>
            <a:off x="2771775" y="2420938"/>
            <a:ext cx="1082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45119" name="文本框 45118"/>
          <p:cNvSpPr txBox="1">
            <a:spLocks noChangeArrowheads="1"/>
          </p:cNvSpPr>
          <p:nvPr/>
        </p:nvSpPr>
        <p:spPr bwMode="auto">
          <a:xfrm>
            <a:off x="6372225" y="2492375"/>
            <a:ext cx="108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t, s</a:t>
            </a:r>
          </a:p>
        </p:txBody>
      </p:sp>
      <p:graphicFrame>
        <p:nvGraphicFramePr>
          <p:cNvPr id="35850" name="对象 45119"/>
          <p:cNvGraphicFramePr/>
          <p:nvPr/>
        </p:nvGraphicFramePr>
        <p:xfrm>
          <a:off x="3995738" y="3500438"/>
          <a:ext cx="16573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r:id="rId4" imgW="533400" imgH="393700" progId="Equation.DSMT4">
                  <p:embed/>
                </p:oleObj>
              </mc:Choice>
              <mc:Fallback>
                <p:oleObj r:id="rId4" imgW="533400" imgH="393700" progId="Equation.DSMT4">
                  <p:embed/>
                  <p:pic>
                    <p:nvPicPr>
                      <p:cNvPr id="0" name="对象 451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00438"/>
                        <a:ext cx="16573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5" grpId="0"/>
      <p:bldP spid="45097" grpId="0"/>
      <p:bldP spid="45098" grpId="0"/>
      <p:bldP spid="45099" grpId="0" bldLvl="0" animBg="1"/>
      <p:bldP spid="45118" grpId="0"/>
      <p:bldP spid="45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占位符 44034"/>
          <p:cNvSpPr>
            <a:spLocks noGrp="1" noRot="1" noChangeArrowheads="1"/>
          </p:cNvSpPr>
          <p:nvPr>
            <p:ph idx="1"/>
          </p:nvPr>
        </p:nvSpPr>
        <p:spPr>
          <a:xfrm>
            <a:off x="315913" y="2314575"/>
            <a:ext cx="8070850" cy="20415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smtClean="0">
                <a:latin typeface="宋体" panose="02010600030101010101" pitchFamily="2" charset="-122"/>
              </a:rPr>
              <a:t>数学来源于生活</a:t>
            </a:r>
            <a:r>
              <a:rPr lang="en-US" altLang="zh-CN" sz="3600" b="1" smtClean="0">
                <a:latin typeface="宋体" panose="02010600030101010101" pitchFamily="2" charset="-122"/>
              </a:rPr>
              <a:t>,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smtClean="0">
                <a:latin typeface="宋体" panose="02010600030101010101" pitchFamily="2" charset="-122"/>
              </a:rPr>
              <a:t>请同学自己举一个常量和变量的实际例子。</a:t>
            </a:r>
            <a:r>
              <a:rPr lang="en-US" altLang="zh-CN" sz="3600" b="1" smtClean="0">
                <a:solidFill>
                  <a:srgbClr val="0070C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3600" b="1" smtClean="0">
                <a:solidFill>
                  <a:srgbClr val="0070C0"/>
                </a:solidFill>
                <a:latin typeface="宋体" panose="02010600030101010101" pitchFamily="2" charset="-122"/>
              </a:rPr>
              <a:t>合作交流</a:t>
            </a:r>
            <a:r>
              <a:rPr lang="en-US" altLang="zh-CN" sz="3600" b="1" smtClean="0">
                <a:solidFill>
                  <a:srgbClr val="0070C0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7890" name="矩形 44036"/>
          <p:cNvSpPr>
            <a:spLocks noChangeArrowheads="1" noChangeShapeType="1" noTextEdit="1"/>
          </p:cNvSpPr>
          <p:nvPr/>
        </p:nvSpPr>
        <p:spPr bwMode="auto">
          <a:xfrm>
            <a:off x="2771775" y="836613"/>
            <a:ext cx="31686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畅所欲言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20834"/>
          <p:cNvSpPr>
            <a:spLocks noChangeArrowheads="1"/>
          </p:cNvSpPr>
          <p:nvPr/>
        </p:nvSpPr>
        <p:spPr bwMode="auto">
          <a:xfrm>
            <a:off x="482600" y="5473700"/>
            <a:ext cx="7937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Arial" panose="020B0604020202020204" pitchFamily="34" charset="0"/>
              </a:rPr>
              <a:t>我国“神舟</a:t>
            </a:r>
            <a:r>
              <a:rPr lang="en-US" altLang="zh-CN" sz="2800" b="1">
                <a:latin typeface="Arial" panose="020B0604020202020204" pitchFamily="34" charset="0"/>
              </a:rPr>
              <a:t>9</a:t>
            </a:r>
            <a:r>
              <a:rPr lang="zh-CN" altLang="en-US" sz="2800" b="1">
                <a:latin typeface="Arial" panose="020B0604020202020204" pitchFamily="34" charset="0"/>
              </a:rPr>
              <a:t>号”于北京时间 </a:t>
            </a:r>
            <a:r>
              <a:rPr lang="en-US" altLang="zh-CN" sz="2800" b="1">
                <a:latin typeface="Arial" panose="020B0604020202020204" pitchFamily="34" charset="0"/>
              </a:rPr>
              <a:t>2012</a:t>
            </a:r>
            <a:r>
              <a:rPr lang="zh-CN" altLang="en-US" sz="2800" b="1">
                <a:latin typeface="Arial" panose="020B0604020202020204" pitchFamily="34" charset="0"/>
              </a:rPr>
              <a:t>年</a:t>
            </a:r>
            <a:r>
              <a:rPr lang="en-US" altLang="zh-CN" sz="2800" b="1">
                <a:latin typeface="Arial" panose="020B0604020202020204" pitchFamily="34" charset="0"/>
              </a:rPr>
              <a:t>6</a:t>
            </a:r>
            <a:r>
              <a:rPr lang="zh-CN" altLang="en-US" sz="2800" b="1">
                <a:latin typeface="Arial" panose="020B0604020202020204" pitchFamily="34" charset="0"/>
              </a:rPr>
              <a:t>月</a:t>
            </a:r>
            <a:r>
              <a:rPr lang="en-US" altLang="zh-CN" sz="2800" b="1">
                <a:latin typeface="Arial" panose="020B0604020202020204" pitchFamily="34" charset="0"/>
              </a:rPr>
              <a:t>29</a:t>
            </a:r>
            <a:r>
              <a:rPr lang="zh-CN" altLang="en-US" sz="2800" b="1">
                <a:latin typeface="Arial" panose="020B0604020202020204" pitchFamily="34" charset="0"/>
              </a:rPr>
              <a:t>日上午</a:t>
            </a:r>
            <a:r>
              <a:rPr lang="en-US" altLang="zh-CN" sz="2800" b="1">
                <a:latin typeface="Arial" panose="020B0604020202020204" pitchFamily="34" charset="0"/>
              </a:rPr>
              <a:t>10</a:t>
            </a:r>
            <a:r>
              <a:rPr lang="zh-CN" altLang="en-US" sz="2800" b="1">
                <a:latin typeface="Arial" panose="020B0604020202020204" pitchFamily="34" charset="0"/>
              </a:rPr>
              <a:t>时许，在内蒙古四子王旗成功着陆。</a:t>
            </a:r>
          </a:p>
        </p:txBody>
      </p:sp>
      <p:pic>
        <p:nvPicPr>
          <p:cNvPr id="39938" name="图片 3" descr="9ef72cbdb2f2ed0f2f547bdfb69bf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850" y="760413"/>
            <a:ext cx="6986588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67937" descr="U43P4T8D636595F107DT20051012105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4648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图片 167938" descr="20080928091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文本框 167939"/>
          <p:cNvSpPr txBox="1">
            <a:spLocks noChangeArrowheads="1"/>
          </p:cNvSpPr>
          <p:nvPr/>
        </p:nvSpPr>
        <p:spPr bwMode="auto">
          <a:xfrm>
            <a:off x="2362200" y="1171575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约</a:t>
            </a:r>
            <a:r>
              <a:rPr lang="en-US" altLang="zh-CN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8000</a:t>
            </a: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米／秒的速度</a:t>
            </a:r>
          </a:p>
        </p:txBody>
      </p:sp>
      <p:sp>
        <p:nvSpPr>
          <p:cNvPr id="167941" name="直接连接符 167940"/>
          <p:cNvSpPr>
            <a:spLocks noChangeShapeType="1"/>
          </p:cNvSpPr>
          <p:nvPr/>
        </p:nvSpPr>
        <p:spPr bwMode="auto">
          <a:xfrm>
            <a:off x="6338888" y="121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2" name="矩形 167941"/>
          <p:cNvSpPr>
            <a:spLocks noChangeArrowheads="1"/>
          </p:cNvSpPr>
          <p:nvPr/>
        </p:nvSpPr>
        <p:spPr bwMode="auto">
          <a:xfrm>
            <a:off x="6470650" y="121920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大气层阻力</a:t>
            </a:r>
          </a:p>
        </p:txBody>
      </p:sp>
      <p:sp>
        <p:nvSpPr>
          <p:cNvPr id="167943" name="文本框 167942"/>
          <p:cNvSpPr txBox="1">
            <a:spLocks noChangeArrowheads="1"/>
          </p:cNvSpPr>
          <p:nvPr/>
        </p:nvSpPr>
        <p:spPr bwMode="auto">
          <a:xfrm>
            <a:off x="5000625" y="1700213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约</a:t>
            </a:r>
            <a:r>
              <a:rPr lang="en-US" altLang="zh-CN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200</a:t>
            </a: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米／秒的速度</a:t>
            </a:r>
          </a:p>
        </p:txBody>
      </p:sp>
      <p:sp>
        <p:nvSpPr>
          <p:cNvPr id="167944" name="直接连接符 167943"/>
          <p:cNvSpPr>
            <a:spLocks noChangeShapeType="1"/>
          </p:cNvSpPr>
          <p:nvPr/>
        </p:nvSpPr>
        <p:spPr bwMode="auto">
          <a:xfrm>
            <a:off x="6248400" y="23717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5" name="矩形 167944"/>
          <p:cNvSpPr>
            <a:spLocks noChangeArrowheads="1"/>
          </p:cNvSpPr>
          <p:nvPr/>
        </p:nvSpPr>
        <p:spPr bwMode="auto">
          <a:xfrm>
            <a:off x="6324600" y="2371725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引导伞</a:t>
            </a:r>
            <a:r>
              <a:rPr lang="en-US" altLang="zh-CN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\</a:t>
            </a:r>
            <a:r>
              <a:rPr lang="zh-CN" altLang="en-US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减速伞</a:t>
            </a:r>
          </a:p>
        </p:txBody>
      </p:sp>
      <p:sp>
        <p:nvSpPr>
          <p:cNvPr id="167946" name="文本框 167945"/>
          <p:cNvSpPr txBox="1">
            <a:spLocks noChangeArrowheads="1"/>
          </p:cNvSpPr>
          <p:nvPr/>
        </p:nvSpPr>
        <p:spPr bwMode="auto">
          <a:xfrm>
            <a:off x="5105400" y="2919413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约</a:t>
            </a:r>
            <a:r>
              <a:rPr lang="en-US" altLang="zh-CN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80</a:t>
            </a: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米／秒的速度</a:t>
            </a:r>
          </a:p>
        </p:txBody>
      </p:sp>
      <p:sp>
        <p:nvSpPr>
          <p:cNvPr id="167947" name="矩形 167946"/>
          <p:cNvSpPr>
            <a:spLocks noChangeArrowheads="1"/>
          </p:cNvSpPr>
          <p:nvPr/>
        </p:nvSpPr>
        <p:spPr bwMode="auto">
          <a:xfrm>
            <a:off x="6324600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主伞</a:t>
            </a:r>
          </a:p>
        </p:txBody>
      </p:sp>
      <p:sp>
        <p:nvSpPr>
          <p:cNvPr id="167948" name="直接连接符 167947"/>
          <p:cNvSpPr>
            <a:spLocks noChangeShapeType="1"/>
          </p:cNvSpPr>
          <p:nvPr/>
        </p:nvSpPr>
        <p:spPr bwMode="auto">
          <a:xfrm>
            <a:off x="6248400" y="35909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9" name="文本框 167948"/>
          <p:cNvSpPr txBox="1">
            <a:spLocks noChangeArrowheads="1"/>
          </p:cNvSpPr>
          <p:nvPr/>
        </p:nvSpPr>
        <p:spPr bwMode="auto">
          <a:xfrm>
            <a:off x="5105400" y="39624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约</a:t>
            </a:r>
            <a:r>
              <a:rPr lang="en-US" altLang="zh-CN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米／秒的速度</a:t>
            </a:r>
          </a:p>
        </p:txBody>
      </p:sp>
      <p:sp>
        <p:nvSpPr>
          <p:cNvPr id="167950" name="直接连接符 167949"/>
          <p:cNvSpPr>
            <a:spLocks noChangeShapeType="1"/>
          </p:cNvSpPr>
          <p:nvPr/>
        </p:nvSpPr>
        <p:spPr bwMode="auto">
          <a:xfrm>
            <a:off x="6248400" y="442912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1" name="矩形 167950"/>
          <p:cNvSpPr>
            <a:spLocks noChangeArrowheads="1"/>
          </p:cNvSpPr>
          <p:nvPr/>
        </p:nvSpPr>
        <p:spPr bwMode="auto">
          <a:xfrm>
            <a:off x="6477000" y="4443413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台反推火箭</a:t>
            </a:r>
          </a:p>
        </p:txBody>
      </p:sp>
      <p:sp>
        <p:nvSpPr>
          <p:cNvPr id="167952" name="文本框 167951"/>
          <p:cNvSpPr txBox="1">
            <a:spLocks noChangeArrowheads="1"/>
          </p:cNvSpPr>
          <p:nvPr/>
        </p:nvSpPr>
        <p:spPr bwMode="auto">
          <a:xfrm>
            <a:off x="5181600" y="4824413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约</a:t>
            </a:r>
            <a:r>
              <a:rPr lang="en-US" altLang="zh-CN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米／秒的速度</a:t>
            </a:r>
          </a:p>
        </p:txBody>
      </p:sp>
      <p:sp>
        <p:nvSpPr>
          <p:cNvPr id="167953" name="直接连接符 167952"/>
          <p:cNvSpPr>
            <a:spLocks noChangeShapeType="1"/>
          </p:cNvSpPr>
          <p:nvPr/>
        </p:nvSpPr>
        <p:spPr bwMode="auto">
          <a:xfrm>
            <a:off x="6248400" y="52816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4" name="文本框 167953"/>
          <p:cNvSpPr txBox="1">
            <a:spLocks noChangeArrowheads="1"/>
          </p:cNvSpPr>
          <p:nvPr/>
        </p:nvSpPr>
        <p:spPr bwMode="auto">
          <a:xfrm>
            <a:off x="5638800" y="566261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方正大黑_GBK" pitchFamily="65" charset="-122"/>
                <a:ea typeface="方正大黑_GBK" pitchFamily="65" charset="-122"/>
              </a:rPr>
              <a:t>成功着陆</a:t>
            </a:r>
          </a:p>
        </p:txBody>
      </p:sp>
      <p:pic>
        <p:nvPicPr>
          <p:cNvPr id="42002" name="图片 167954" descr="u=3261840829,22974122&amp;gp=4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815013"/>
            <a:ext cx="10429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5 -0.0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0" grpId="1"/>
      <p:bldP spid="167941" grpId="0" animBg="1"/>
      <p:bldP spid="167942" grpId="0"/>
      <p:bldP spid="167943" grpId="0"/>
      <p:bldP spid="167944" grpId="0" animBg="1"/>
      <p:bldP spid="167945" grpId="0"/>
      <p:bldP spid="167946" grpId="0"/>
      <p:bldP spid="167947" grpId="0"/>
      <p:bldP spid="167948" grpId="0" animBg="1"/>
      <p:bldP spid="167949" grpId="0"/>
      <p:bldP spid="167950" grpId="0" animBg="1"/>
      <p:bldP spid="167951" grpId="0"/>
      <p:bldP spid="167952" grpId="0"/>
      <p:bldP spid="167953" grpId="0" animBg="1"/>
      <p:bldP spid="1679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文本框 71682"/>
          <p:cNvSpPr txBox="1">
            <a:spLocks noChangeArrowheads="1"/>
          </p:cNvSpPr>
          <p:nvPr/>
        </p:nvSpPr>
        <p:spPr bwMode="auto">
          <a:xfrm>
            <a:off x="0" y="3860800"/>
            <a:ext cx="85328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80808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: “</a:t>
            </a:r>
            <a:r>
              <a:rPr lang="zh-CN" altLang="en-US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神舟</a:t>
            </a:r>
            <a:r>
              <a:rPr lang="en-US" altLang="zh-CN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号”着陆前的最后</a:t>
            </a:r>
            <a:r>
              <a:rPr lang="en-US" altLang="zh-CN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48</a:t>
            </a:r>
            <a:r>
              <a:rPr lang="zh-CN" altLang="en-US" sz="2800" b="1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分钟时间内，下列          中的量是常量还是变量？</a:t>
            </a:r>
          </a:p>
        </p:txBody>
      </p:sp>
      <p:sp>
        <p:nvSpPr>
          <p:cNvPr id="71700" name="圆角矩形标注 71699"/>
          <p:cNvSpPr>
            <a:spLocks noChangeArrowheads="1"/>
          </p:cNvSpPr>
          <p:nvPr/>
        </p:nvSpPr>
        <p:spPr bwMode="auto">
          <a:xfrm>
            <a:off x="1835150" y="0"/>
            <a:ext cx="7308850" cy="3789363"/>
          </a:xfrm>
          <a:prstGeom prst="wedgeRoundRectCallout">
            <a:avLst>
              <a:gd name="adj1" fmla="val -51718"/>
              <a:gd name="adj2" fmla="val 3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</a:rPr>
              <a:t>在飞船着陆前的</a:t>
            </a:r>
            <a:r>
              <a:rPr lang="zh-CN" altLang="en-US" sz="3200" b="1">
                <a:solidFill>
                  <a:srgbClr val="FF3300"/>
                </a:solidFill>
              </a:rPr>
              <a:t>最后</a:t>
            </a:r>
            <a:r>
              <a:rPr lang="en-US" altLang="zh-CN" sz="3200" b="1">
                <a:solidFill>
                  <a:srgbClr val="FF3300"/>
                </a:solidFill>
              </a:rPr>
              <a:t>48</a:t>
            </a:r>
            <a:r>
              <a:rPr lang="zh-CN" altLang="en-US" sz="3200" b="1">
                <a:solidFill>
                  <a:srgbClr val="FF3300"/>
                </a:solidFill>
              </a:rPr>
              <a:t>分时间</a:t>
            </a:r>
            <a:r>
              <a:rPr lang="zh-CN" altLang="en-US" sz="3200" b="1">
                <a:solidFill>
                  <a:srgbClr val="080808"/>
                </a:solidFill>
              </a:rPr>
              <a:t>内，”神九”是在耐高温表层的保护下，以</a:t>
            </a:r>
            <a:r>
              <a:rPr lang="en-US" altLang="zh-CN" sz="3200" b="1">
                <a:solidFill>
                  <a:srgbClr val="FF3300"/>
                </a:solidFill>
              </a:rPr>
              <a:t>7800</a:t>
            </a:r>
            <a:r>
              <a:rPr lang="zh-CN" altLang="en-US" sz="3200" b="1">
                <a:solidFill>
                  <a:srgbClr val="FF3300"/>
                </a:solidFill>
              </a:rPr>
              <a:t>米／秒的速度</a:t>
            </a:r>
            <a:r>
              <a:rPr lang="zh-CN" altLang="en-US" sz="3200" b="1">
                <a:solidFill>
                  <a:srgbClr val="080808"/>
                </a:solidFill>
              </a:rPr>
              <a:t>冲入</a:t>
            </a:r>
            <a:r>
              <a:rPr lang="en-US" altLang="zh-CN" sz="3200" b="1">
                <a:solidFill>
                  <a:srgbClr val="FF3300"/>
                </a:solidFill>
              </a:rPr>
              <a:t>100</a:t>
            </a:r>
            <a:r>
              <a:rPr lang="zh-CN" altLang="en-US" sz="3200" b="1">
                <a:solidFill>
                  <a:srgbClr val="FF3300"/>
                </a:solidFill>
              </a:rPr>
              <a:t>千米厚</a:t>
            </a:r>
            <a:r>
              <a:rPr lang="zh-CN" altLang="en-US" sz="3200" b="1">
                <a:solidFill>
                  <a:srgbClr val="080808"/>
                </a:solidFill>
              </a:rPr>
              <a:t>的地球大气层。在空气阻力的作用下，它在距地球</a:t>
            </a:r>
            <a:r>
              <a:rPr lang="zh-CN" altLang="en-US" sz="3200" b="1">
                <a:solidFill>
                  <a:srgbClr val="FF3300"/>
                </a:solidFill>
              </a:rPr>
              <a:t>表面</a:t>
            </a:r>
            <a:r>
              <a:rPr lang="en-US" altLang="zh-CN" sz="3200" b="1">
                <a:solidFill>
                  <a:srgbClr val="FF3300"/>
                </a:solidFill>
              </a:rPr>
              <a:t>10</a:t>
            </a:r>
            <a:r>
              <a:rPr lang="zh-CN" altLang="en-US" sz="3200" b="1">
                <a:solidFill>
                  <a:srgbClr val="FF3300"/>
                </a:solidFill>
              </a:rPr>
              <a:t>千米</a:t>
            </a:r>
            <a:r>
              <a:rPr lang="zh-CN" altLang="en-US" sz="3200" b="1">
                <a:solidFill>
                  <a:srgbClr val="080808"/>
                </a:solidFill>
              </a:rPr>
              <a:t>左右时，时速降至</a:t>
            </a:r>
            <a:r>
              <a:rPr lang="en-US" altLang="zh-CN" sz="3200" b="1">
                <a:solidFill>
                  <a:srgbClr val="FF3300"/>
                </a:solidFill>
              </a:rPr>
              <a:t>180</a:t>
            </a:r>
            <a:r>
              <a:rPr lang="zh-CN" altLang="en-US" sz="3200" b="1">
                <a:solidFill>
                  <a:srgbClr val="FF3300"/>
                </a:solidFill>
              </a:rPr>
              <a:t>米／秒的速度</a:t>
            </a:r>
            <a:r>
              <a:rPr lang="zh-CN" altLang="en-US" sz="3200" b="1">
                <a:solidFill>
                  <a:srgbClr val="080808"/>
                </a:solidFill>
              </a:rPr>
              <a:t>，此时直径</a:t>
            </a:r>
            <a:r>
              <a:rPr lang="en-US" altLang="zh-CN" sz="3200" b="1">
                <a:solidFill>
                  <a:srgbClr val="080808"/>
                </a:solidFill>
              </a:rPr>
              <a:t>20</a:t>
            </a:r>
            <a:r>
              <a:rPr lang="zh-CN" altLang="en-US" sz="3200" b="1">
                <a:solidFill>
                  <a:srgbClr val="080808"/>
                </a:solidFill>
              </a:rPr>
              <a:t>多米的主降落伞自动打开。</a:t>
            </a:r>
          </a:p>
          <a:p>
            <a:pPr algn="ctr"/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71703" name="矩形 71702"/>
          <p:cNvSpPr>
            <a:spLocks noChangeArrowheads="1"/>
          </p:cNvSpPr>
          <p:nvPr/>
        </p:nvSpPr>
        <p:spPr bwMode="auto">
          <a:xfrm>
            <a:off x="395288" y="4797425"/>
            <a:ext cx="489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AutoNum type="arabicParenBoth"/>
            </a:pPr>
            <a:r>
              <a:rPr lang="zh-CN" altLang="en-US" sz="2400" b="1">
                <a:solidFill>
                  <a:srgbClr val="080808"/>
                </a:solidFill>
              </a:rPr>
              <a:t>飞船运动的</a:t>
            </a:r>
            <a:r>
              <a:rPr lang="zh-CN" altLang="en-US" sz="2400" b="1">
                <a:solidFill>
                  <a:srgbClr val="FF33CC"/>
                </a:solidFill>
              </a:rPr>
              <a:t>时间、速度</a:t>
            </a:r>
          </a:p>
        </p:txBody>
      </p:sp>
      <p:sp>
        <p:nvSpPr>
          <p:cNvPr id="71704" name="矩形 71703"/>
          <p:cNvSpPr>
            <a:spLocks noChangeArrowheads="1"/>
          </p:cNvSpPr>
          <p:nvPr/>
        </p:nvSpPr>
        <p:spPr bwMode="auto">
          <a:xfrm>
            <a:off x="395288" y="5373688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80808"/>
                </a:solidFill>
              </a:rPr>
              <a:t>(2) </a:t>
            </a:r>
            <a:r>
              <a:rPr lang="zh-CN" altLang="en-US" sz="2400" b="1">
                <a:solidFill>
                  <a:srgbClr val="080808"/>
                </a:solidFill>
              </a:rPr>
              <a:t>飞船</a:t>
            </a:r>
            <a:r>
              <a:rPr lang="zh-CN" altLang="en-US" sz="2400" b="1">
                <a:solidFill>
                  <a:srgbClr val="FF33CC"/>
                </a:solidFill>
              </a:rPr>
              <a:t>所受地球的引力</a:t>
            </a:r>
          </a:p>
        </p:txBody>
      </p:sp>
      <p:sp>
        <p:nvSpPr>
          <p:cNvPr id="71705" name="矩形 71704"/>
          <p:cNvSpPr>
            <a:spLocks noChangeArrowheads="1"/>
          </p:cNvSpPr>
          <p:nvPr/>
        </p:nvSpPr>
        <p:spPr bwMode="auto">
          <a:xfrm>
            <a:off x="395288" y="5949950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80808"/>
                </a:solidFill>
              </a:rPr>
              <a:t>(3) </a:t>
            </a:r>
            <a:r>
              <a:rPr lang="zh-CN" altLang="en-US" sz="2400" b="1">
                <a:solidFill>
                  <a:srgbClr val="080808"/>
                </a:solidFill>
              </a:rPr>
              <a:t>飞船着陆前</a:t>
            </a:r>
            <a:r>
              <a:rPr lang="en-US" altLang="zh-CN" sz="2400" b="1">
                <a:solidFill>
                  <a:srgbClr val="FF33CC"/>
                </a:solidFill>
              </a:rPr>
              <a:t>48</a:t>
            </a:r>
            <a:r>
              <a:rPr lang="zh-CN" altLang="en-US" sz="2400" b="1">
                <a:solidFill>
                  <a:srgbClr val="FF33CC"/>
                </a:solidFill>
              </a:rPr>
              <a:t>分那时的位置到着陆点的距离</a:t>
            </a:r>
          </a:p>
        </p:txBody>
      </p:sp>
      <p:grpSp>
        <p:nvGrpSpPr>
          <p:cNvPr id="71708" name="组合 71707"/>
          <p:cNvGrpSpPr/>
          <p:nvPr/>
        </p:nvGrpSpPr>
        <p:grpSpPr bwMode="auto">
          <a:xfrm>
            <a:off x="323850" y="692150"/>
            <a:ext cx="1223963" cy="2143125"/>
            <a:chOff x="158" y="436"/>
            <a:chExt cx="959" cy="1441"/>
          </a:xfrm>
        </p:grpSpPr>
        <p:pic>
          <p:nvPicPr>
            <p:cNvPr id="44039" name="图片 7170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" y="436"/>
              <a:ext cx="959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文本框 71709"/>
            <p:cNvSpPr txBox="1">
              <a:spLocks noChangeArrowheads="1"/>
            </p:cNvSpPr>
            <p:nvPr/>
          </p:nvSpPr>
          <p:spPr bwMode="auto">
            <a:xfrm>
              <a:off x="249" y="1570"/>
              <a:ext cx="77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/>
                <a:t>导游</a:t>
              </a:r>
            </a:p>
          </p:txBody>
        </p:sp>
      </p:grpSp>
      <p:sp>
        <p:nvSpPr>
          <p:cNvPr id="71711" name="文本框 71710"/>
          <p:cNvSpPr txBox="1">
            <a:spLocks noChangeArrowheads="1"/>
          </p:cNvSpPr>
          <p:nvPr/>
        </p:nvSpPr>
        <p:spPr bwMode="auto">
          <a:xfrm>
            <a:off x="98425" y="3638550"/>
            <a:ext cx="8769350" cy="277495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E7FF"/>
              </a:gs>
              <a:gs pos="100000">
                <a:srgbClr val="FFCCFF"/>
              </a:gs>
            </a:gsLst>
            <a:lin ang="5400000" scaled="1"/>
          </a:gradFill>
          <a:ln w="38100" cap="rnd">
            <a:solidFill>
              <a:srgbClr val="993366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 </a:t>
            </a:r>
            <a:r>
              <a:rPr lang="zh-CN" altLang="en-US" sz="3200" b="1">
                <a:latin typeface="Arial" panose="020B0604020202020204" pitchFamily="34" charset="0"/>
              </a:rPr>
              <a:t>想一想</a:t>
            </a:r>
            <a:r>
              <a:rPr lang="en-US" altLang="zh-CN" sz="32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 </a:t>
            </a:r>
            <a:r>
              <a:rPr lang="zh-CN" altLang="en-US" sz="3200" b="1">
                <a:latin typeface="Arial" panose="020B0604020202020204" pitchFamily="34" charset="0"/>
              </a:rPr>
              <a:t>在上述过程中</a:t>
            </a:r>
            <a:r>
              <a:rPr lang="en-US" altLang="zh-CN" sz="3200" b="1">
                <a:latin typeface="Arial" panose="020B0604020202020204" pitchFamily="34" charset="0"/>
              </a:rPr>
              <a:t>,</a:t>
            </a:r>
            <a:r>
              <a:rPr lang="zh-CN" altLang="en-US" sz="3200" b="1">
                <a:latin typeface="Arial" panose="020B0604020202020204" pitchFamily="34" charset="0"/>
              </a:rPr>
              <a:t>你还能说出哪些常量和变量</a:t>
            </a:r>
            <a:r>
              <a:rPr lang="en-US" altLang="zh-CN" sz="3200" b="1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zh-CN" sz="32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3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1"/>
      <p:bldP spid="71700" grpId="0" animBg="1"/>
      <p:bldP spid="71703" grpId="0"/>
      <p:bldP spid="71704" grpId="0"/>
      <p:bldP spid="71705" grpId="0"/>
      <p:bldP spid="71711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50292" descr="IMG_20121117_1053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518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3" name="文本框 50272"/>
          <p:cNvSpPr txBox="1">
            <a:spLocks noChangeArrowheads="1"/>
          </p:cNvSpPr>
          <p:nvPr/>
        </p:nvSpPr>
        <p:spPr bwMode="auto">
          <a:xfrm>
            <a:off x="1835150" y="5734050"/>
            <a:ext cx="70564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3.</a:t>
            </a:r>
            <a:r>
              <a:rPr lang="zh-CN" altLang="en-US" sz="2800" b="1"/>
              <a:t>你知道</a:t>
            </a:r>
            <a:r>
              <a:rPr lang="zh-CN" altLang="en-US" sz="2800" b="1">
                <a:solidFill>
                  <a:srgbClr val="CC0000"/>
                </a:solidFill>
              </a:rPr>
              <a:t>温度</a:t>
            </a:r>
            <a:r>
              <a:rPr lang="zh-CN" altLang="en-US" sz="2800" b="1"/>
              <a:t>和</a:t>
            </a:r>
            <a:r>
              <a:rPr lang="zh-CN" altLang="en-US" sz="2800" b="1">
                <a:solidFill>
                  <a:srgbClr val="CC0000"/>
                </a:solidFill>
              </a:rPr>
              <a:t>时间</a:t>
            </a:r>
            <a:r>
              <a:rPr lang="zh-CN" altLang="en-US" sz="2800" b="1"/>
              <a:t>表示的是变量还是常量</a:t>
            </a:r>
            <a:r>
              <a:rPr lang="en-US" altLang="zh-CN" sz="2800" b="1"/>
              <a:t>?</a:t>
            </a:r>
          </a:p>
        </p:txBody>
      </p:sp>
      <p:sp>
        <p:nvSpPr>
          <p:cNvPr id="46083" name="矩形 50279"/>
          <p:cNvSpPr>
            <a:spLocks noChangeArrowheads="1"/>
          </p:cNvSpPr>
          <p:nvPr/>
        </p:nvSpPr>
        <p:spPr bwMode="auto">
          <a:xfrm>
            <a:off x="2124075" y="188913"/>
            <a:ext cx="5545138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童山湖当天气温变化记录图</a:t>
            </a:r>
          </a:p>
        </p:txBody>
      </p:sp>
      <p:pic>
        <p:nvPicPr>
          <p:cNvPr id="46084" name="图片 502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508500"/>
            <a:ext cx="1209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文本框 50282"/>
          <p:cNvSpPr txBox="1">
            <a:spLocks noChangeArrowheads="1"/>
          </p:cNvSpPr>
          <p:nvPr/>
        </p:nvSpPr>
        <p:spPr bwMode="auto">
          <a:xfrm>
            <a:off x="250825" y="6165850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accent2"/>
                </a:solidFill>
              </a:rPr>
              <a:t>导   游</a:t>
            </a:r>
          </a:p>
        </p:txBody>
      </p:sp>
      <p:sp>
        <p:nvSpPr>
          <p:cNvPr id="46086" name="矩形 5028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1511300" cy="1052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80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  <p:grpSp>
        <p:nvGrpSpPr>
          <p:cNvPr id="50292" name="组合 50291"/>
          <p:cNvGrpSpPr/>
          <p:nvPr/>
        </p:nvGrpSpPr>
        <p:grpSpPr bwMode="auto">
          <a:xfrm>
            <a:off x="1692275" y="981075"/>
            <a:ext cx="7127875" cy="2592388"/>
            <a:chOff x="793" y="572"/>
            <a:chExt cx="4490" cy="1633"/>
          </a:xfrm>
        </p:grpSpPr>
        <p:sp>
          <p:nvSpPr>
            <p:cNvPr id="46088" name="矩形 50277"/>
            <p:cNvSpPr>
              <a:spLocks noChangeArrowheads="1"/>
            </p:cNvSpPr>
            <p:nvPr/>
          </p:nvSpPr>
          <p:spPr bwMode="auto">
            <a:xfrm>
              <a:off x="793" y="572"/>
              <a:ext cx="4490" cy="1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089" name="组合 50194"/>
            <p:cNvGrpSpPr/>
            <p:nvPr/>
          </p:nvGrpSpPr>
          <p:grpSpPr bwMode="auto">
            <a:xfrm>
              <a:off x="1520" y="663"/>
              <a:ext cx="2767" cy="1360"/>
              <a:chOff x="1701" y="436"/>
              <a:chExt cx="2767" cy="2087"/>
            </a:xfrm>
          </p:grpSpPr>
          <p:sp>
            <p:nvSpPr>
              <p:cNvPr id="46090" name="直接连接符 50187"/>
              <p:cNvSpPr>
                <a:spLocks noChangeShapeType="1"/>
              </p:cNvSpPr>
              <p:nvPr/>
            </p:nvSpPr>
            <p:spPr bwMode="auto">
              <a:xfrm flipV="1">
                <a:off x="1701" y="2160"/>
                <a:ext cx="27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1" name="直接连接符 50188"/>
              <p:cNvSpPr>
                <a:spLocks noChangeShapeType="1"/>
              </p:cNvSpPr>
              <p:nvPr/>
            </p:nvSpPr>
            <p:spPr bwMode="auto">
              <a:xfrm flipV="1">
                <a:off x="1701" y="436"/>
                <a:ext cx="0" cy="20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2" name="任意多边形 50190"/>
              <p:cNvSpPr>
                <a:spLocks noChangeArrowheads="1"/>
              </p:cNvSpPr>
              <p:nvPr/>
            </p:nvSpPr>
            <p:spPr bwMode="auto">
              <a:xfrm>
                <a:off x="1701" y="1026"/>
                <a:ext cx="2616" cy="1179"/>
              </a:xfrm>
              <a:custGeom>
                <a:avLst/>
                <a:gdLst>
                  <a:gd name="T0" fmla="*/ 0 w 2616"/>
                  <a:gd name="T1" fmla="*/ 869 h 1179"/>
                  <a:gd name="T2" fmla="*/ 499 w 2616"/>
                  <a:gd name="T3" fmla="*/ 1096 h 1179"/>
                  <a:gd name="T4" fmla="*/ 1043 w 2616"/>
                  <a:gd name="T5" fmla="*/ 370 h 1179"/>
                  <a:gd name="T6" fmla="*/ 1452 w 2616"/>
                  <a:gd name="T7" fmla="*/ 53 h 1179"/>
                  <a:gd name="T8" fmla="*/ 2041 w 2616"/>
                  <a:gd name="T9" fmla="*/ 688 h 1179"/>
                  <a:gd name="T10" fmla="*/ 2540 w 2616"/>
                  <a:gd name="T11" fmla="*/ 1051 h 1179"/>
                  <a:gd name="T12" fmla="*/ 2495 w 2616"/>
                  <a:gd name="T13" fmla="*/ 1005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6" h="1179">
                    <a:moveTo>
                      <a:pt x="0" y="869"/>
                    </a:moveTo>
                    <a:cubicBezTo>
                      <a:pt x="162" y="1024"/>
                      <a:pt x="325" y="1179"/>
                      <a:pt x="499" y="1096"/>
                    </a:cubicBezTo>
                    <a:cubicBezTo>
                      <a:pt x="673" y="1013"/>
                      <a:pt x="884" y="544"/>
                      <a:pt x="1043" y="370"/>
                    </a:cubicBezTo>
                    <a:cubicBezTo>
                      <a:pt x="1202" y="196"/>
                      <a:pt x="1286" y="0"/>
                      <a:pt x="1452" y="53"/>
                    </a:cubicBezTo>
                    <a:cubicBezTo>
                      <a:pt x="1618" y="106"/>
                      <a:pt x="1860" y="522"/>
                      <a:pt x="2041" y="688"/>
                    </a:cubicBezTo>
                    <a:cubicBezTo>
                      <a:pt x="2222" y="854"/>
                      <a:pt x="2464" y="998"/>
                      <a:pt x="2540" y="1051"/>
                    </a:cubicBezTo>
                    <a:cubicBezTo>
                      <a:pt x="2616" y="1104"/>
                      <a:pt x="2502" y="1013"/>
                      <a:pt x="2495" y="100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093" name="文本框 50191"/>
            <p:cNvSpPr txBox="1">
              <a:spLocks noChangeArrowheads="1"/>
            </p:cNvSpPr>
            <p:nvPr/>
          </p:nvSpPr>
          <p:spPr bwMode="auto">
            <a:xfrm>
              <a:off x="1384" y="1757"/>
              <a:ext cx="3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             6        12 14         18        24    </a:t>
              </a:r>
              <a:r>
                <a:rPr lang="zh-CN" altLang="en-US" sz="2400"/>
                <a:t>时间</a:t>
              </a:r>
              <a:r>
                <a:rPr lang="en-US" altLang="zh-CN" sz="2400"/>
                <a:t>t(</a:t>
              </a:r>
              <a:r>
                <a:rPr lang="zh-CN" altLang="en-US" sz="2400"/>
                <a:t>时</a:t>
              </a:r>
              <a:r>
                <a:rPr lang="en-US" altLang="zh-CN" sz="2400"/>
                <a:t>)</a:t>
              </a:r>
            </a:p>
          </p:txBody>
        </p:sp>
        <p:sp>
          <p:nvSpPr>
            <p:cNvPr id="46094" name="文本框 50192"/>
            <p:cNvSpPr txBox="1">
              <a:spLocks noChangeArrowheads="1"/>
            </p:cNvSpPr>
            <p:nvPr/>
          </p:nvSpPr>
          <p:spPr bwMode="auto">
            <a:xfrm>
              <a:off x="1202" y="899"/>
              <a:ext cx="346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20    10  0</a:t>
              </a:r>
            </a:p>
          </p:txBody>
        </p:sp>
        <p:sp>
          <p:nvSpPr>
            <p:cNvPr id="46095" name="文本框 50193"/>
            <p:cNvSpPr txBox="1">
              <a:spLocks noChangeArrowheads="1"/>
            </p:cNvSpPr>
            <p:nvPr/>
          </p:nvSpPr>
          <p:spPr bwMode="auto">
            <a:xfrm>
              <a:off x="1610" y="693"/>
              <a:ext cx="108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/>
                <a:t>温度</a:t>
              </a:r>
              <a:r>
                <a:rPr lang="en-US" altLang="zh-CN" sz="2000"/>
                <a:t>T(</a:t>
              </a:r>
              <a:r>
                <a:rPr lang="zh-CN" altLang="en-US" sz="2000"/>
                <a:t>摄氏度</a:t>
              </a:r>
              <a:r>
                <a:rPr lang="en-US" altLang="zh-CN" sz="2000"/>
                <a:t>)</a:t>
              </a:r>
            </a:p>
          </p:txBody>
        </p:sp>
        <p:sp>
          <p:nvSpPr>
            <p:cNvPr id="46096" name="直接连接符 50286"/>
            <p:cNvSpPr>
              <a:spLocks noChangeShapeType="1"/>
            </p:cNvSpPr>
            <p:nvPr/>
          </p:nvSpPr>
          <p:spPr bwMode="auto">
            <a:xfrm>
              <a:off x="2925" y="1071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7" name="直接连接符 50287"/>
            <p:cNvSpPr>
              <a:spLocks noChangeShapeType="1"/>
            </p:cNvSpPr>
            <p:nvPr/>
          </p:nvSpPr>
          <p:spPr bwMode="auto">
            <a:xfrm>
              <a:off x="1519" y="107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89" name="文本框 50288"/>
          <p:cNvSpPr txBox="1">
            <a:spLocks noChangeArrowheads="1"/>
          </p:cNvSpPr>
          <p:nvPr/>
        </p:nvSpPr>
        <p:spPr bwMode="auto">
          <a:xfrm>
            <a:off x="1835150" y="4005263"/>
            <a:ext cx="705643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1.</a:t>
            </a:r>
            <a:r>
              <a:rPr lang="zh-CN" altLang="en-US" sz="2800" b="1"/>
              <a:t>全天最高温度是几度</a:t>
            </a:r>
            <a:r>
              <a:rPr lang="en-US" altLang="zh-CN" sz="2800" b="1"/>
              <a:t>,</a:t>
            </a:r>
            <a:r>
              <a:rPr lang="zh-CN" altLang="en-US" sz="2800" b="1"/>
              <a:t>出现在几点</a:t>
            </a:r>
            <a:r>
              <a:rPr lang="en-US" altLang="zh-CN" sz="2800" b="1"/>
              <a:t>?</a:t>
            </a:r>
          </a:p>
        </p:txBody>
      </p:sp>
      <p:sp>
        <p:nvSpPr>
          <p:cNvPr id="50290" name="文本框 50289"/>
          <p:cNvSpPr txBox="1">
            <a:spLocks noChangeArrowheads="1"/>
          </p:cNvSpPr>
          <p:nvPr/>
        </p:nvSpPr>
        <p:spPr bwMode="auto">
          <a:xfrm>
            <a:off x="1835150" y="4797425"/>
            <a:ext cx="70564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2.</a:t>
            </a:r>
            <a:r>
              <a:rPr lang="zh-CN" altLang="en-US" sz="2800" b="1"/>
              <a:t>你能说说</a:t>
            </a:r>
            <a:r>
              <a:rPr lang="en-US" altLang="zh-CN" sz="2800" b="1"/>
              <a:t>6</a:t>
            </a:r>
            <a:r>
              <a:rPr lang="zh-CN" altLang="en-US" sz="2800" b="1"/>
              <a:t>点到</a:t>
            </a:r>
            <a:r>
              <a:rPr lang="en-US" altLang="zh-CN" sz="2800" b="1"/>
              <a:t>12</a:t>
            </a:r>
            <a:r>
              <a:rPr lang="zh-CN" altLang="en-US" sz="2800" b="1"/>
              <a:t>点温度的变化趋势</a:t>
            </a:r>
            <a:r>
              <a:rPr lang="en-US" altLang="zh-CN" sz="28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3" grpId="1" animBg="1"/>
      <p:bldP spid="50289" grpId="0" animBg="1"/>
      <p:bldP spid="502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72785" descr="DSC018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9675" y="4387850"/>
            <a:ext cx="26590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文本框 72705"/>
          <p:cNvSpPr txBox="1">
            <a:spLocks noChangeArrowheads="1"/>
          </p:cNvSpPr>
          <p:nvPr/>
        </p:nvSpPr>
        <p:spPr bwMode="auto">
          <a:xfrm>
            <a:off x="179388" y="1052513"/>
            <a:ext cx="8964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下表是某工人装桔子的总箱数和工作天数的关系表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</a:p>
        </p:txBody>
      </p:sp>
      <p:graphicFrame>
        <p:nvGraphicFramePr>
          <p:cNvPr id="72785" name="表格 72784"/>
          <p:cNvGraphicFramePr/>
          <p:nvPr/>
        </p:nvGraphicFramePr>
        <p:xfrm>
          <a:off x="250825" y="2060575"/>
          <a:ext cx="8280400" cy="1204913"/>
        </p:xfrm>
        <a:graphic>
          <a:graphicData uri="http://schemas.openxmlformats.org/drawingml/2006/table">
            <a:tbl>
              <a:tblPr/>
              <a:tblGrid>
                <a:gridCol w="302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29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ea typeface="黑体" panose="02010609060101010101" pitchFamily="49" charset="-122"/>
                        </a:rPr>
                        <a:t>工作天数</a:t>
                      </a:r>
                      <a:r>
                        <a:rPr lang="en-US" altLang="zh-CN" sz="2800" b="1" dirty="0">
                          <a:ea typeface="黑体" panose="02010609060101010101" pitchFamily="49" charset="-122"/>
                        </a:rPr>
                        <a:t>t (</a:t>
                      </a:r>
                      <a:r>
                        <a:rPr lang="zh-CN" altLang="en-US" sz="2800" b="1" dirty="0">
                          <a:ea typeface="黑体" panose="02010609060101010101" pitchFamily="49" charset="-122"/>
                        </a:rPr>
                        <a:t>天</a:t>
                      </a:r>
                      <a:r>
                        <a:rPr lang="en-US" altLang="zh-CN" sz="2800" b="1">
                          <a:ea typeface="黑体" panose="02010609060101010101" pitchFamily="49" charset="-122"/>
                        </a:rPr>
                        <a:t>)</a:t>
                      </a:r>
                      <a:endParaRPr lang="zh-CN" altLang="en-US" sz="2800" b="1">
                        <a:ea typeface="黑体" panose="02010609060101010101" pitchFamily="49" charset="-122"/>
                      </a:endParaRPr>
                    </a:p>
                  </a:txBody>
                  <a:tcPr marT="45708" marB="4570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5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12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15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…</a:t>
                      </a:r>
                      <a:endParaRPr lang="zh-CN" altLang="en-US" sz="24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1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ea typeface="黑体" panose="02010609060101010101" pitchFamily="49" charset="-122"/>
                        </a:rPr>
                        <a:t>装箱总数 </a:t>
                      </a:r>
                      <a:r>
                        <a:rPr lang="en-US" altLang="zh-CN" sz="2800" b="1" dirty="0">
                          <a:ea typeface="黑体" panose="02010609060101010101" pitchFamily="49" charset="-122"/>
                        </a:rPr>
                        <a:t>m (</a:t>
                      </a:r>
                      <a:r>
                        <a:rPr lang="zh-CN" altLang="en-US" sz="2800" b="1" dirty="0">
                          <a:ea typeface="黑体" panose="02010609060101010101" pitchFamily="49" charset="-122"/>
                        </a:rPr>
                        <a:t>箱</a:t>
                      </a:r>
                      <a:r>
                        <a:rPr lang="en-US" altLang="zh-CN" sz="2800" b="1">
                          <a:ea typeface="黑体" panose="02010609060101010101" pitchFamily="49" charset="-122"/>
                        </a:rPr>
                        <a:t>)</a:t>
                      </a:r>
                      <a:endParaRPr lang="zh-CN" altLang="en-US" sz="2800" b="1">
                        <a:ea typeface="黑体" panose="02010609060101010101" pitchFamily="49" charset="-122"/>
                      </a:endParaRPr>
                    </a:p>
                  </a:txBody>
                  <a:tcPr marT="45708" marB="4570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90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450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900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1080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/>
                        <a:t>1350</a:t>
                      </a:r>
                      <a:endParaRPr lang="zh-CN" altLang="en-US" sz="28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/>
                        <a:t>…</a:t>
                      </a:r>
                      <a:endParaRPr lang="zh-CN" altLang="en-US" sz="2400" b="1"/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736" name="文本框 72735"/>
          <p:cNvSpPr txBox="1">
            <a:spLocks noChangeArrowheads="1"/>
          </p:cNvSpPr>
          <p:nvPr/>
        </p:nvSpPr>
        <p:spPr bwMode="auto">
          <a:xfrm>
            <a:off x="250825" y="3265488"/>
            <a:ext cx="230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看表回答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72737" name="矩形 72736"/>
          <p:cNvSpPr>
            <a:spLocks noChangeArrowheads="1"/>
          </p:cNvSpPr>
          <p:nvPr/>
        </p:nvSpPr>
        <p:spPr bwMode="auto">
          <a:xfrm>
            <a:off x="107950" y="3776663"/>
            <a:ext cx="835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）装箱</a:t>
            </a:r>
            <a:r>
              <a:rPr lang="en-US" altLang="zh-CN" sz="2800" b="1"/>
              <a:t>5 </a:t>
            </a:r>
            <a:r>
              <a:rPr lang="zh-CN" altLang="en-US" sz="2800" b="1"/>
              <a:t>天</a:t>
            </a:r>
            <a:r>
              <a:rPr lang="en-US" altLang="zh-CN" sz="2800" b="1"/>
              <a:t>, 15</a:t>
            </a:r>
            <a:r>
              <a:rPr lang="zh-CN" altLang="en-US" sz="2800" b="1"/>
              <a:t>天时的总箱数分别是多少</a:t>
            </a:r>
            <a:r>
              <a:rPr lang="en-US" altLang="zh-CN" sz="2800" b="1"/>
              <a:t>?</a:t>
            </a:r>
          </a:p>
        </p:txBody>
      </p:sp>
      <p:sp>
        <p:nvSpPr>
          <p:cNvPr id="72738" name="矩形 72737"/>
          <p:cNvSpPr>
            <a:spLocks noChangeArrowheads="1"/>
          </p:cNvSpPr>
          <p:nvPr/>
        </p:nvSpPr>
        <p:spPr bwMode="auto">
          <a:xfrm>
            <a:off x="107950" y="4279900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）变量是什么？</a:t>
            </a:r>
          </a:p>
        </p:txBody>
      </p:sp>
      <p:sp>
        <p:nvSpPr>
          <p:cNvPr id="72739" name="矩形 72738"/>
          <p:cNvSpPr>
            <a:spLocks noChangeArrowheads="1"/>
          </p:cNvSpPr>
          <p:nvPr/>
        </p:nvSpPr>
        <p:spPr bwMode="auto">
          <a:xfrm>
            <a:off x="107950" y="4856163"/>
            <a:ext cx="5897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3</a:t>
            </a:r>
            <a:r>
              <a:rPr lang="zh-CN" altLang="en-US" sz="2800" b="1"/>
              <a:t>）装箱的工作效率是每天多少箱</a:t>
            </a:r>
            <a:r>
              <a:rPr lang="en-US" altLang="zh-CN" sz="2800" b="1"/>
              <a:t>?</a:t>
            </a:r>
          </a:p>
        </p:txBody>
      </p:sp>
      <p:sp>
        <p:nvSpPr>
          <p:cNvPr id="72764" name="矩形 72763"/>
          <p:cNvSpPr>
            <a:spLocks noChangeArrowheads="1"/>
          </p:cNvSpPr>
          <p:nvPr/>
        </p:nvSpPr>
        <p:spPr bwMode="auto">
          <a:xfrm>
            <a:off x="107950" y="5375275"/>
            <a:ext cx="70564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（</a:t>
            </a:r>
            <a:r>
              <a:rPr lang="en-US" altLang="zh-CN" sz="2800" b="1"/>
              <a:t>4</a:t>
            </a:r>
            <a:r>
              <a:rPr lang="zh-CN" altLang="en-US" sz="2800" b="1"/>
              <a:t>）若装了</a:t>
            </a:r>
            <a:r>
              <a:rPr lang="en-US" altLang="zh-CN" sz="2800" b="1"/>
              <a:t>30 </a:t>
            </a:r>
            <a:r>
              <a:rPr lang="zh-CN" altLang="en-US" sz="2800" b="1"/>
              <a:t>天</a:t>
            </a:r>
            <a:r>
              <a:rPr lang="en-US" altLang="zh-CN" sz="2800" b="1"/>
              <a:t>,</a:t>
            </a:r>
            <a:r>
              <a:rPr lang="zh-CN" altLang="en-US" sz="2800" b="1"/>
              <a:t>所装桔子总箱数</a:t>
            </a:r>
          </a:p>
          <a:p>
            <a:r>
              <a:rPr lang="zh-CN" altLang="en-US" sz="2800" b="1"/>
              <a:t>   为多少</a:t>
            </a:r>
            <a:r>
              <a:rPr lang="en-US" altLang="zh-CN" sz="2800" b="1"/>
              <a:t>?</a:t>
            </a:r>
          </a:p>
        </p:txBody>
      </p:sp>
      <p:sp>
        <p:nvSpPr>
          <p:cNvPr id="48162" name="矩形 7276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1511300" cy="1052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80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36" grpId="0"/>
      <p:bldP spid="72737" grpId="0"/>
      <p:bldP spid="72738" grpId="0"/>
      <p:bldP spid="72739" grpId="0"/>
      <p:bldP spid="727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99331"/>
          <p:cNvSpPr txBox="1">
            <a:spLocks noChangeArrowheads="1"/>
          </p:cNvSpPr>
          <p:nvPr/>
        </p:nvSpPr>
        <p:spPr bwMode="auto">
          <a:xfrm>
            <a:off x="1187450" y="1412875"/>
            <a:ext cx="590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/>
          </a:p>
        </p:txBody>
      </p:sp>
      <p:sp>
        <p:nvSpPr>
          <p:cNvPr id="50178" name="矩形 99333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31686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开动脑筋</a:t>
            </a:r>
          </a:p>
        </p:txBody>
      </p:sp>
      <p:sp>
        <p:nvSpPr>
          <p:cNvPr id="50179" name="矩形 99334"/>
          <p:cNvSpPr>
            <a:spLocks noChangeArrowheads="1"/>
          </p:cNvSpPr>
          <p:nvPr/>
        </p:nvSpPr>
        <p:spPr bwMode="auto">
          <a:xfrm>
            <a:off x="250825" y="692150"/>
            <a:ext cx="8675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如图</a:t>
            </a:r>
            <a:r>
              <a:rPr lang="en-US" altLang="zh-CN" sz="3200" b="1"/>
              <a:t>, D</a:t>
            </a:r>
            <a:r>
              <a:rPr lang="zh-CN" altLang="en-US" sz="3200" b="1"/>
              <a:t>点是神九起飞前的所在点</a:t>
            </a:r>
            <a:r>
              <a:rPr lang="en-US" altLang="zh-CN" sz="3200" b="1"/>
              <a:t>, A</a:t>
            </a:r>
            <a:r>
              <a:rPr lang="zh-CN" altLang="en-US" sz="3200" b="1"/>
              <a:t>、</a:t>
            </a:r>
            <a:r>
              <a:rPr lang="en-US" altLang="zh-CN" sz="3200" b="1"/>
              <a:t>B</a:t>
            </a:r>
            <a:r>
              <a:rPr lang="zh-CN" altLang="en-US" sz="3200" b="1"/>
              <a:t>分别是起飞时的两个观测点</a:t>
            </a:r>
            <a:r>
              <a:rPr lang="en-US" altLang="zh-CN" sz="3200" b="1"/>
              <a:t>,</a:t>
            </a:r>
            <a:r>
              <a:rPr lang="zh-CN" altLang="en-US" sz="3200" b="1"/>
              <a:t>用</a:t>
            </a:r>
            <a:r>
              <a:rPr lang="en-US" altLang="zh-CN" sz="3200" b="1"/>
              <a:t>C</a:t>
            </a:r>
            <a:r>
              <a:rPr lang="zh-CN" altLang="en-US" sz="3200" b="1"/>
              <a:t>点代表神九，则</a:t>
            </a:r>
            <a:r>
              <a:rPr lang="en-US" altLang="zh-CN" sz="3200" b="1"/>
              <a:t>C</a:t>
            </a:r>
            <a:r>
              <a:rPr lang="zh-CN" altLang="en-US" sz="3200" b="1"/>
              <a:t>点从</a:t>
            </a:r>
            <a:r>
              <a:rPr lang="en-US" altLang="zh-CN" sz="3200" b="1"/>
              <a:t>D</a:t>
            </a:r>
            <a:r>
              <a:rPr lang="zh-CN" altLang="en-US" sz="3200" b="1"/>
              <a:t>点开始，在线段</a:t>
            </a:r>
            <a:r>
              <a:rPr lang="en-US" altLang="zh-CN" sz="3200" b="1"/>
              <a:t>AB</a:t>
            </a:r>
            <a:r>
              <a:rPr lang="zh-CN" altLang="en-US" sz="3200" b="1"/>
              <a:t>垂直平分线上移动。</a:t>
            </a:r>
          </a:p>
        </p:txBody>
      </p:sp>
      <p:grpSp>
        <p:nvGrpSpPr>
          <p:cNvPr id="50180" name="组合 99335"/>
          <p:cNvGrpSpPr/>
          <p:nvPr/>
        </p:nvGrpSpPr>
        <p:grpSpPr bwMode="auto">
          <a:xfrm>
            <a:off x="5470525" y="4005263"/>
            <a:ext cx="3673475" cy="3097212"/>
            <a:chOff x="570" y="2349"/>
            <a:chExt cx="2314" cy="1951"/>
          </a:xfrm>
        </p:grpSpPr>
        <p:sp>
          <p:nvSpPr>
            <p:cNvPr id="50181" name="直接连接符 99336"/>
            <p:cNvSpPr>
              <a:spLocks noChangeShapeType="1"/>
            </p:cNvSpPr>
            <p:nvPr/>
          </p:nvSpPr>
          <p:spPr bwMode="auto">
            <a:xfrm>
              <a:off x="887" y="3483"/>
              <a:ext cx="16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2" name="直接连接符 99337"/>
            <p:cNvSpPr>
              <a:spLocks noChangeShapeType="1"/>
            </p:cNvSpPr>
            <p:nvPr/>
          </p:nvSpPr>
          <p:spPr bwMode="auto">
            <a:xfrm>
              <a:off x="1704" y="2349"/>
              <a:ext cx="0" cy="19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3" name="直接连接符 99338"/>
            <p:cNvSpPr>
              <a:spLocks noChangeShapeType="1"/>
            </p:cNvSpPr>
            <p:nvPr/>
          </p:nvSpPr>
          <p:spPr bwMode="auto">
            <a:xfrm flipH="1">
              <a:off x="887" y="2803"/>
              <a:ext cx="817" cy="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4" name="直接连接符 99339"/>
            <p:cNvSpPr>
              <a:spLocks noChangeShapeType="1"/>
            </p:cNvSpPr>
            <p:nvPr/>
          </p:nvSpPr>
          <p:spPr bwMode="auto">
            <a:xfrm>
              <a:off x="1704" y="2803"/>
              <a:ext cx="862" cy="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5" name="文本框 99340"/>
            <p:cNvSpPr txBox="1">
              <a:spLocks noChangeArrowheads="1"/>
            </p:cNvSpPr>
            <p:nvPr/>
          </p:nvSpPr>
          <p:spPr bwMode="auto">
            <a:xfrm>
              <a:off x="1749" y="2576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50186" name="文本框 99341"/>
            <p:cNvSpPr txBox="1">
              <a:spLocks noChangeArrowheads="1"/>
            </p:cNvSpPr>
            <p:nvPr/>
          </p:nvSpPr>
          <p:spPr bwMode="auto">
            <a:xfrm>
              <a:off x="570" y="3392"/>
              <a:ext cx="318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  <a:p>
              <a:pPr>
                <a:spcBef>
                  <a:spcPct val="50000"/>
                </a:spcBef>
              </a:pPr>
              <a:endPara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87" name="文本框 99342"/>
            <p:cNvSpPr txBox="1">
              <a:spLocks noChangeArrowheads="1"/>
            </p:cNvSpPr>
            <p:nvPr/>
          </p:nvSpPr>
          <p:spPr bwMode="auto">
            <a:xfrm>
              <a:off x="2566" y="3302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50188" name="文本框 99343"/>
            <p:cNvSpPr txBox="1">
              <a:spLocks noChangeArrowheads="1"/>
            </p:cNvSpPr>
            <p:nvPr/>
          </p:nvSpPr>
          <p:spPr bwMode="auto">
            <a:xfrm>
              <a:off x="1704" y="3483"/>
              <a:ext cx="3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sp>
        <p:nvSpPr>
          <p:cNvPr id="99346" name="矩形 99345"/>
          <p:cNvSpPr>
            <a:spLocks noChangeArrowheads="1"/>
          </p:cNvSpPr>
          <p:nvPr/>
        </p:nvSpPr>
        <p:spPr bwMode="auto">
          <a:xfrm>
            <a:off x="212725" y="2201863"/>
            <a:ext cx="87137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</a:rPr>
              <a:t>连接</a:t>
            </a:r>
            <a:r>
              <a:rPr lang="en-US" altLang="zh-CN" sz="3200" b="1">
                <a:solidFill>
                  <a:schemeClr val="accent2"/>
                </a:solidFill>
              </a:rPr>
              <a:t>AC</a:t>
            </a:r>
            <a:r>
              <a:rPr lang="zh-CN" altLang="en-US" sz="3200" b="1">
                <a:solidFill>
                  <a:schemeClr val="accent2"/>
                </a:solidFill>
              </a:rPr>
              <a:t>、</a:t>
            </a:r>
            <a:r>
              <a:rPr lang="en-US" altLang="zh-CN" sz="3200" b="1">
                <a:solidFill>
                  <a:schemeClr val="accent2"/>
                </a:solidFill>
              </a:rPr>
              <a:t>BC</a:t>
            </a:r>
            <a:r>
              <a:rPr lang="en-US" altLang="zh-CN" sz="2800" b="1">
                <a:solidFill>
                  <a:schemeClr val="accent2"/>
                </a:solidFill>
              </a:rPr>
              <a:t>,</a:t>
            </a:r>
            <a:r>
              <a:rPr lang="zh-CN" altLang="en-US" sz="3200" b="1">
                <a:solidFill>
                  <a:schemeClr val="accent2"/>
                </a:solidFill>
              </a:rPr>
              <a:t>说出点</a:t>
            </a:r>
            <a:r>
              <a:rPr lang="en-US" altLang="zh-CN" sz="3200" b="1">
                <a:solidFill>
                  <a:schemeClr val="accent2"/>
                </a:solidFill>
              </a:rPr>
              <a:t>C</a:t>
            </a:r>
            <a:r>
              <a:rPr lang="zh-CN" altLang="en-US" sz="3200" b="1">
                <a:solidFill>
                  <a:schemeClr val="accent2"/>
                </a:solidFill>
              </a:rPr>
              <a:t>在线段</a:t>
            </a:r>
            <a:r>
              <a:rPr lang="en-US" altLang="zh-CN" sz="3200" b="1">
                <a:solidFill>
                  <a:schemeClr val="accent2"/>
                </a:solidFill>
              </a:rPr>
              <a:t>AB</a:t>
            </a:r>
            <a:r>
              <a:rPr lang="zh-CN" altLang="en-US" sz="3200" b="1">
                <a:solidFill>
                  <a:schemeClr val="accent2"/>
                </a:solidFill>
              </a:rPr>
              <a:t>垂直平分线上移动的过程中</a:t>
            </a:r>
            <a:r>
              <a:rPr lang="en-US" altLang="zh-CN" sz="3200" b="1">
                <a:solidFill>
                  <a:schemeClr val="accent2"/>
                </a:solidFill>
              </a:rPr>
              <a:t>, </a:t>
            </a:r>
            <a:r>
              <a:rPr lang="zh-CN" altLang="en-US" sz="3200" b="1">
                <a:solidFill>
                  <a:schemeClr val="accent2"/>
                </a:solidFill>
              </a:rPr>
              <a:t>哪些量是常量</a:t>
            </a:r>
            <a:r>
              <a:rPr lang="en-US" altLang="zh-CN" sz="3200" b="1">
                <a:solidFill>
                  <a:schemeClr val="accent2"/>
                </a:solidFill>
              </a:rPr>
              <a:t>?</a:t>
            </a:r>
            <a:r>
              <a:rPr lang="zh-CN" altLang="en-US" sz="3200" b="1">
                <a:solidFill>
                  <a:schemeClr val="accent2"/>
                </a:solidFill>
              </a:rPr>
              <a:t>哪些量是变量</a:t>
            </a:r>
            <a:r>
              <a:rPr lang="en-US" altLang="zh-CN" sz="3200" b="1">
                <a:solidFill>
                  <a:schemeClr val="accent2"/>
                </a:solidFill>
              </a:rPr>
              <a:t>?(</a:t>
            </a:r>
            <a:r>
              <a:rPr lang="zh-CN" altLang="en-US" sz="3200" b="1">
                <a:solidFill>
                  <a:srgbClr val="FF0000"/>
                </a:solidFill>
              </a:rPr>
              <a:t>看谁说的更多</a:t>
            </a:r>
            <a:r>
              <a:rPr lang="en-US" altLang="zh-CN" sz="3200" b="1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50190" name="组合 99355"/>
          <p:cNvGrpSpPr/>
          <p:nvPr/>
        </p:nvGrpSpPr>
        <p:grpSpPr bwMode="auto">
          <a:xfrm>
            <a:off x="0" y="3905250"/>
            <a:ext cx="2447925" cy="2952750"/>
            <a:chOff x="0" y="2460"/>
            <a:chExt cx="1542" cy="1860"/>
          </a:xfrm>
        </p:grpSpPr>
        <p:grpSp>
          <p:nvGrpSpPr>
            <p:cNvPr id="50191" name="组合 99352"/>
            <p:cNvGrpSpPr/>
            <p:nvPr/>
          </p:nvGrpSpPr>
          <p:grpSpPr bwMode="auto">
            <a:xfrm>
              <a:off x="0" y="2460"/>
              <a:ext cx="1542" cy="1860"/>
              <a:chOff x="0" y="2460"/>
              <a:chExt cx="1542" cy="1860"/>
            </a:xfrm>
          </p:grpSpPr>
          <p:pic>
            <p:nvPicPr>
              <p:cNvPr id="50192" name="图片 99344" descr="xin_59090526090018727256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2460"/>
                <a:ext cx="1542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3" name="直接连接符 99346"/>
              <p:cNvSpPr>
                <a:spLocks noChangeShapeType="1"/>
              </p:cNvSpPr>
              <p:nvPr/>
            </p:nvSpPr>
            <p:spPr bwMode="auto">
              <a:xfrm>
                <a:off x="295" y="4156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4" name="直接连接符 99347"/>
              <p:cNvSpPr>
                <a:spLocks noChangeShapeType="1"/>
              </p:cNvSpPr>
              <p:nvPr/>
            </p:nvSpPr>
            <p:spPr bwMode="auto">
              <a:xfrm flipV="1">
                <a:off x="884" y="2659"/>
                <a:ext cx="0" cy="149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5" name="文本框 99348"/>
              <p:cNvSpPr txBox="1">
                <a:spLocks noChangeArrowheads="1"/>
              </p:cNvSpPr>
              <p:nvPr/>
            </p:nvSpPr>
            <p:spPr bwMode="auto">
              <a:xfrm>
                <a:off x="657" y="388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50196" name="文本框 99349"/>
              <p:cNvSpPr txBox="1">
                <a:spLocks noChangeArrowheads="1"/>
              </p:cNvSpPr>
              <p:nvPr/>
            </p:nvSpPr>
            <p:spPr bwMode="auto">
              <a:xfrm>
                <a:off x="158" y="3884"/>
                <a:ext cx="27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0197" name="文本框 99350"/>
              <p:cNvSpPr txBox="1">
                <a:spLocks noChangeArrowheads="1"/>
              </p:cNvSpPr>
              <p:nvPr/>
            </p:nvSpPr>
            <p:spPr bwMode="auto">
              <a:xfrm>
                <a:off x="1247" y="388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0198" name="文本框 99351"/>
              <p:cNvSpPr txBox="1">
                <a:spLocks noChangeArrowheads="1"/>
              </p:cNvSpPr>
              <p:nvPr/>
            </p:nvSpPr>
            <p:spPr bwMode="auto">
              <a:xfrm>
                <a:off x="884" y="2704"/>
                <a:ext cx="22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  <p:sp>
          <p:nvSpPr>
            <p:cNvPr id="50199" name="直接连接符 99353"/>
            <p:cNvSpPr>
              <a:spLocks noChangeShapeType="1"/>
            </p:cNvSpPr>
            <p:nvPr/>
          </p:nvSpPr>
          <p:spPr bwMode="auto">
            <a:xfrm flipH="1">
              <a:off x="340" y="2795"/>
              <a:ext cx="544" cy="13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0" name="直接连接符 99354"/>
            <p:cNvSpPr>
              <a:spLocks noChangeShapeType="1"/>
            </p:cNvSpPr>
            <p:nvPr/>
          </p:nvSpPr>
          <p:spPr bwMode="auto">
            <a:xfrm>
              <a:off x="884" y="2795"/>
              <a:ext cx="499" cy="14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53251"/>
          <p:cNvSpPr>
            <a:spLocks noChangeArrowheads="1" noChangeShapeType="1" noTextEdit="1"/>
          </p:cNvSpPr>
          <p:nvPr/>
        </p:nvSpPr>
        <p:spPr bwMode="auto">
          <a:xfrm>
            <a:off x="2484438" y="1773238"/>
            <a:ext cx="335280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我们回家啦</a:t>
            </a:r>
          </a:p>
        </p:txBody>
      </p:sp>
      <p:sp>
        <p:nvSpPr>
          <p:cNvPr id="53253" name="文本框 53252"/>
          <p:cNvSpPr txBox="1">
            <a:spLocks noChangeArrowheads="1"/>
          </p:cNvSpPr>
          <p:nvPr/>
        </p:nvSpPr>
        <p:spPr bwMode="auto">
          <a:xfrm>
            <a:off x="1835150" y="3141663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这次旅行</a:t>
            </a:r>
            <a:r>
              <a:rPr lang="en-US" altLang="zh-CN" sz="4000" b="1"/>
              <a:t>,</a:t>
            </a:r>
            <a:r>
              <a:rPr lang="zh-CN" altLang="en-US" sz="4000" b="1"/>
              <a:t>你有什么</a:t>
            </a:r>
          </a:p>
          <a:p>
            <a:pPr>
              <a:spcBef>
                <a:spcPct val="50000"/>
              </a:spcBef>
            </a:pPr>
            <a:r>
              <a:rPr lang="zh-CN" altLang="en-US" sz="4000" b="1"/>
              <a:t>收获吗</a:t>
            </a:r>
            <a:r>
              <a:rPr lang="en-US" altLang="zh-CN" sz="4000" b="1"/>
              <a:t>?</a:t>
            </a:r>
          </a:p>
        </p:txBody>
      </p:sp>
      <p:grpSp>
        <p:nvGrpSpPr>
          <p:cNvPr id="53255" name="组合 53254"/>
          <p:cNvGrpSpPr/>
          <p:nvPr/>
        </p:nvGrpSpPr>
        <p:grpSpPr bwMode="auto">
          <a:xfrm>
            <a:off x="7308850" y="301625"/>
            <a:ext cx="1524000" cy="6556375"/>
            <a:chOff x="528" y="480"/>
            <a:chExt cx="960" cy="3504"/>
          </a:xfrm>
        </p:grpSpPr>
        <p:sp>
          <p:nvSpPr>
            <p:cNvPr id="52228" name="竖卷形 53255"/>
            <p:cNvSpPr>
              <a:spLocks noChangeArrowheads="1"/>
            </p:cNvSpPr>
            <p:nvPr/>
          </p:nvSpPr>
          <p:spPr bwMode="auto">
            <a:xfrm>
              <a:off x="528" y="480"/>
              <a:ext cx="960" cy="3504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25400">
              <a:solidFill>
                <a:srgbClr val="99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29" name="文本框 53256"/>
            <p:cNvSpPr txBox="1">
              <a:spLocks noChangeArrowheads="1"/>
            </p:cNvSpPr>
            <p:nvPr/>
          </p:nvSpPr>
          <p:spPr bwMode="auto">
            <a:xfrm>
              <a:off x="816" y="672"/>
              <a:ext cx="384" cy="31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观世界宇宙万象，品函数常量变量</a:t>
              </a:r>
            </a:p>
          </p:txBody>
        </p:sp>
      </p:grpSp>
      <p:grpSp>
        <p:nvGrpSpPr>
          <p:cNvPr id="53258" name="组合 53257"/>
          <p:cNvGrpSpPr/>
          <p:nvPr/>
        </p:nvGrpSpPr>
        <p:grpSpPr bwMode="auto">
          <a:xfrm>
            <a:off x="250825" y="182563"/>
            <a:ext cx="1524000" cy="6675437"/>
            <a:chOff x="4272" y="480"/>
            <a:chExt cx="960" cy="3504"/>
          </a:xfrm>
        </p:grpSpPr>
        <p:sp>
          <p:nvSpPr>
            <p:cNvPr id="52231" name="竖卷形 53258"/>
            <p:cNvSpPr>
              <a:spLocks noChangeArrowheads="1"/>
            </p:cNvSpPr>
            <p:nvPr/>
          </p:nvSpPr>
          <p:spPr bwMode="auto">
            <a:xfrm>
              <a:off x="4272" y="480"/>
              <a:ext cx="960" cy="3504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25400">
              <a:solidFill>
                <a:srgbClr val="99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2" name="文本框 53259"/>
            <p:cNvSpPr txBox="1">
              <a:spLocks noChangeArrowheads="1"/>
            </p:cNvSpPr>
            <p:nvPr/>
          </p:nvSpPr>
          <p:spPr bwMode="auto">
            <a:xfrm>
              <a:off x="4599" y="672"/>
              <a:ext cx="384" cy="31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看事物千变万化， 悟数学思想方法</a:t>
              </a:r>
            </a:p>
          </p:txBody>
        </p:sp>
      </p:grpSp>
      <p:grpSp>
        <p:nvGrpSpPr>
          <p:cNvPr id="53261" name="组合 53260"/>
          <p:cNvGrpSpPr/>
          <p:nvPr/>
        </p:nvGrpSpPr>
        <p:grpSpPr bwMode="auto">
          <a:xfrm>
            <a:off x="3203575" y="333375"/>
            <a:ext cx="2767013" cy="855663"/>
            <a:chOff x="1895" y="190"/>
            <a:chExt cx="1743" cy="539"/>
          </a:xfrm>
        </p:grpSpPr>
        <p:sp>
          <p:nvSpPr>
            <p:cNvPr id="52234" name="流程图: 可选过程 53261"/>
            <p:cNvSpPr>
              <a:spLocks noChangeArrowheads="1"/>
            </p:cNvSpPr>
            <p:nvPr/>
          </p:nvSpPr>
          <p:spPr bwMode="auto">
            <a:xfrm>
              <a:off x="1895" y="190"/>
              <a:ext cx="1743" cy="539"/>
            </a:xfrm>
            <a:prstGeom prst="flowChartAlternateProcess">
              <a:avLst/>
            </a:prstGeom>
            <a:solidFill>
              <a:srgbClr val="FFFFCC"/>
            </a:solidFill>
            <a:ln w="25400">
              <a:solidFill>
                <a:srgbClr val="99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文本框 53262"/>
            <p:cNvSpPr txBox="1">
              <a:spLocks noChangeArrowheads="1"/>
            </p:cNvSpPr>
            <p:nvPr/>
          </p:nvSpPr>
          <p:spPr bwMode="auto">
            <a:xfrm>
              <a:off x="2047" y="280"/>
              <a:ext cx="1424" cy="3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不变应万变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4275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08188" y="2339975"/>
            <a:ext cx="5346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必做作业：教材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122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页习题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5.4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1-4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题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选做作业：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请通过报刊、互联网等途径查找资料，写一段涉及较多量的短文，找出其中的常量和变量，与同伴交流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79863" y="1554163"/>
            <a:ext cx="14033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8" name="组合 53260"/>
          <p:cNvGrpSpPr/>
          <p:nvPr/>
        </p:nvGrpSpPr>
        <p:grpSpPr bwMode="auto">
          <a:xfrm>
            <a:off x="3203575" y="333375"/>
            <a:ext cx="2767013" cy="855663"/>
            <a:chOff x="1895" y="190"/>
            <a:chExt cx="1743" cy="539"/>
          </a:xfrm>
        </p:grpSpPr>
        <p:sp>
          <p:nvSpPr>
            <p:cNvPr id="54279" name="流程图: 可选过程 53261"/>
            <p:cNvSpPr>
              <a:spLocks noChangeArrowheads="1"/>
            </p:cNvSpPr>
            <p:nvPr/>
          </p:nvSpPr>
          <p:spPr bwMode="auto">
            <a:xfrm>
              <a:off x="1895" y="190"/>
              <a:ext cx="1743" cy="539"/>
            </a:xfrm>
            <a:prstGeom prst="flowChartAlternateProcess">
              <a:avLst/>
            </a:prstGeom>
            <a:solidFill>
              <a:srgbClr val="FFFFCC"/>
            </a:solidFill>
            <a:ln w="25400">
              <a:solidFill>
                <a:srgbClr val="99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0" name="文本框 53262"/>
            <p:cNvSpPr txBox="1">
              <a:spLocks noChangeArrowheads="1"/>
            </p:cNvSpPr>
            <p:nvPr/>
          </p:nvSpPr>
          <p:spPr bwMode="auto">
            <a:xfrm>
              <a:off x="2114" y="277"/>
              <a:ext cx="1424" cy="36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3300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  </a:t>
              </a: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华文行楷" panose="02010800040101010101" pitchFamily="2" charset="-122"/>
                </a:rPr>
                <a:t>布置作业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8" name="文本框 73767"/>
          <p:cNvSpPr txBox="1">
            <a:spLocks noChangeArrowheads="1"/>
          </p:cNvSpPr>
          <p:nvPr/>
        </p:nvSpPr>
        <p:spPr bwMode="auto">
          <a:xfrm>
            <a:off x="179388" y="2205038"/>
            <a:ext cx="403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</a:rPr>
              <a:t>假设车子匀速行驶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</a:p>
          <a:p>
            <a:r>
              <a:rPr lang="zh-CN" altLang="en-US" sz="3200" b="1">
                <a:latin typeface="宋体" panose="02010600030101010101" pitchFamily="2" charset="-122"/>
              </a:rPr>
              <a:t>每分钟行</a:t>
            </a:r>
            <a:r>
              <a:rPr lang="en-US" altLang="zh-CN" sz="3200" b="1">
                <a:latin typeface="宋体" panose="02010600030101010101" pitchFamily="2" charset="-122"/>
              </a:rPr>
              <a:t>1.5</a:t>
            </a:r>
            <a:r>
              <a:rPr lang="zh-CN" altLang="en-US" sz="3200" b="1">
                <a:latin typeface="宋体" panose="02010600030101010101" pitchFamily="2" charset="-122"/>
              </a:rPr>
              <a:t>千米。</a:t>
            </a:r>
          </a:p>
        </p:txBody>
      </p:sp>
      <p:pic>
        <p:nvPicPr>
          <p:cNvPr id="73733" name="图片 737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612775"/>
            <a:ext cx="10080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73769"/>
          <p:cNvGrpSpPr/>
          <p:nvPr/>
        </p:nvGrpSpPr>
        <p:grpSpPr bwMode="auto">
          <a:xfrm>
            <a:off x="-36513" y="404813"/>
            <a:ext cx="1728788" cy="1366837"/>
            <a:chOff x="-23" y="255"/>
            <a:chExt cx="1089" cy="861"/>
          </a:xfrm>
        </p:grpSpPr>
        <p:pic>
          <p:nvPicPr>
            <p:cNvPr id="20484" name="图片 73745" descr="11b7dc9069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" y="255"/>
              <a:ext cx="104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文本框 73768"/>
            <p:cNvSpPr txBox="1">
              <a:spLocks noChangeArrowheads="1"/>
            </p:cNvSpPr>
            <p:nvPr/>
          </p:nvSpPr>
          <p:spPr bwMode="auto">
            <a:xfrm>
              <a:off x="-23" y="255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</a:rPr>
                <a:t>学校</a:t>
              </a:r>
            </a:p>
          </p:txBody>
        </p:sp>
      </p:grpSp>
      <p:grpSp>
        <p:nvGrpSpPr>
          <p:cNvPr id="20486" name="组合 73807"/>
          <p:cNvGrpSpPr/>
          <p:nvPr/>
        </p:nvGrpSpPr>
        <p:grpSpPr bwMode="auto">
          <a:xfrm>
            <a:off x="1547813" y="1173163"/>
            <a:ext cx="6480175" cy="2327275"/>
            <a:chOff x="975" y="739"/>
            <a:chExt cx="4082" cy="1466"/>
          </a:xfrm>
        </p:grpSpPr>
        <p:sp>
          <p:nvSpPr>
            <p:cNvPr id="20487" name="直接连接符 73739"/>
            <p:cNvSpPr>
              <a:spLocks noChangeShapeType="1"/>
            </p:cNvSpPr>
            <p:nvPr/>
          </p:nvSpPr>
          <p:spPr bwMode="auto">
            <a:xfrm>
              <a:off x="975" y="754"/>
              <a:ext cx="254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任意多边形 73805"/>
            <p:cNvSpPr>
              <a:spLocks noChangeArrowheads="1"/>
            </p:cNvSpPr>
            <p:nvPr/>
          </p:nvSpPr>
          <p:spPr bwMode="auto">
            <a:xfrm>
              <a:off x="3470" y="739"/>
              <a:ext cx="1587" cy="1466"/>
            </a:xfrm>
            <a:custGeom>
              <a:avLst/>
              <a:gdLst>
                <a:gd name="T0" fmla="*/ 0 w 1587"/>
                <a:gd name="T1" fmla="*/ 15 h 1466"/>
                <a:gd name="T2" fmla="*/ 725 w 1587"/>
                <a:gd name="T3" fmla="*/ 106 h 1466"/>
                <a:gd name="T4" fmla="*/ 317 w 1587"/>
                <a:gd name="T5" fmla="*/ 650 h 1466"/>
                <a:gd name="T6" fmla="*/ 725 w 1587"/>
                <a:gd name="T7" fmla="*/ 967 h 1466"/>
                <a:gd name="T8" fmla="*/ 1134 w 1587"/>
                <a:gd name="T9" fmla="*/ 1103 h 1466"/>
                <a:gd name="T10" fmla="*/ 1587 w 1587"/>
                <a:gd name="T11" fmla="*/ 1466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7" h="1466">
                  <a:moveTo>
                    <a:pt x="0" y="15"/>
                  </a:moveTo>
                  <a:cubicBezTo>
                    <a:pt x="336" y="7"/>
                    <a:pt x="672" y="0"/>
                    <a:pt x="725" y="106"/>
                  </a:cubicBezTo>
                  <a:cubicBezTo>
                    <a:pt x="778" y="212"/>
                    <a:pt x="317" y="507"/>
                    <a:pt x="317" y="650"/>
                  </a:cubicBezTo>
                  <a:cubicBezTo>
                    <a:pt x="317" y="793"/>
                    <a:pt x="589" y="892"/>
                    <a:pt x="725" y="967"/>
                  </a:cubicBezTo>
                  <a:cubicBezTo>
                    <a:pt x="861" y="1042"/>
                    <a:pt x="990" y="1020"/>
                    <a:pt x="1134" y="1103"/>
                  </a:cubicBezTo>
                  <a:cubicBezTo>
                    <a:pt x="1278" y="1186"/>
                    <a:pt x="1512" y="1406"/>
                    <a:pt x="1587" y="146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9" name="文本框 73770"/>
          <p:cNvSpPr txBox="1">
            <a:spLocks noChangeArrowheads="1"/>
          </p:cNvSpPr>
          <p:nvPr/>
        </p:nvSpPr>
        <p:spPr bwMode="auto">
          <a:xfrm>
            <a:off x="7092950" y="5157788"/>
            <a:ext cx="176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童山湖</a:t>
            </a:r>
          </a:p>
        </p:txBody>
      </p:sp>
      <p:sp>
        <p:nvSpPr>
          <p:cNvPr id="73772" name="文本框 73771"/>
          <p:cNvSpPr txBox="1">
            <a:spLocks noChangeArrowheads="1"/>
          </p:cNvSpPr>
          <p:nvPr/>
        </p:nvSpPr>
        <p:spPr bwMode="auto">
          <a:xfrm>
            <a:off x="179388" y="3284538"/>
            <a:ext cx="426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</a:rPr>
              <a:t>用</a:t>
            </a:r>
            <a:r>
              <a:rPr lang="en-US" altLang="zh-CN" sz="3200" b="1">
                <a:latin typeface="宋体" panose="02010600030101010101" pitchFamily="2" charset="-122"/>
              </a:rPr>
              <a:t>s</a:t>
            </a:r>
            <a:r>
              <a:rPr lang="zh-CN" altLang="en-US" sz="3200" b="1">
                <a:latin typeface="宋体" panose="02010600030101010101" pitchFamily="2" charset="-122"/>
              </a:rPr>
              <a:t>表示行驶的总路程</a:t>
            </a:r>
            <a:r>
              <a:rPr lang="en-US" altLang="zh-CN" sz="3200" b="1">
                <a:latin typeface="宋体" panose="02010600030101010101" pitchFamily="2" charset="-122"/>
              </a:rPr>
              <a:t>.</a:t>
            </a:r>
          </a:p>
        </p:txBody>
      </p:sp>
      <p:graphicFrame>
        <p:nvGraphicFramePr>
          <p:cNvPr id="74185" name="内容占位符 74184"/>
          <p:cNvGraphicFramePr>
            <a:graphicFrameLocks noGrp="1"/>
          </p:cNvGraphicFramePr>
          <p:nvPr>
            <p:ph/>
          </p:nvPr>
        </p:nvGraphicFramePr>
        <p:xfrm>
          <a:off x="179388" y="2781300"/>
          <a:ext cx="5686425" cy="1522413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dirty="0"/>
                        <a:t>t(</a:t>
                      </a:r>
                      <a:r>
                        <a:rPr lang="zh-CN" altLang="en-US" dirty="0"/>
                        <a:t>分</a:t>
                      </a:r>
                      <a:r>
                        <a:rPr lang="en-US" altLang="zh-CN"/>
                        <a:t>)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…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2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6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t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dirty="0"/>
                        <a:t>s(</a:t>
                      </a:r>
                      <a:r>
                        <a:rPr lang="zh-CN" altLang="en-US" dirty="0"/>
                        <a:t>千米</a:t>
                      </a:r>
                      <a:r>
                        <a:rPr lang="en-US" altLang="zh-CN"/>
                        <a:t>)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/>
                        <a:t>…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797" name="文本框 73796"/>
          <p:cNvSpPr txBox="1">
            <a:spLocks noChangeArrowheads="1"/>
          </p:cNvSpPr>
          <p:nvPr/>
        </p:nvSpPr>
        <p:spPr bwMode="auto">
          <a:xfrm>
            <a:off x="2339975" y="3573463"/>
            <a:ext cx="67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1.5</a:t>
            </a:r>
          </a:p>
        </p:txBody>
      </p:sp>
      <p:sp>
        <p:nvSpPr>
          <p:cNvPr id="73798" name="文本框 73797"/>
          <p:cNvSpPr txBox="1">
            <a:spLocks noChangeArrowheads="1"/>
          </p:cNvSpPr>
          <p:nvPr/>
        </p:nvSpPr>
        <p:spPr bwMode="auto">
          <a:xfrm>
            <a:off x="3419475" y="35734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3799" name="文本框 73798"/>
          <p:cNvSpPr txBox="1">
            <a:spLocks noChangeArrowheads="1"/>
          </p:cNvSpPr>
          <p:nvPr/>
        </p:nvSpPr>
        <p:spPr bwMode="auto">
          <a:xfrm>
            <a:off x="4445000" y="35734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3800" name="文本框 73799"/>
          <p:cNvSpPr txBox="1">
            <a:spLocks noChangeArrowheads="1"/>
          </p:cNvSpPr>
          <p:nvPr/>
        </p:nvSpPr>
        <p:spPr bwMode="auto">
          <a:xfrm>
            <a:off x="5076825" y="35734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1.5t</a:t>
            </a:r>
          </a:p>
        </p:txBody>
      </p:sp>
      <p:sp>
        <p:nvSpPr>
          <p:cNvPr id="73801" name="文本框 73800"/>
          <p:cNvSpPr txBox="1">
            <a:spLocks noChangeArrowheads="1"/>
          </p:cNvSpPr>
          <p:nvPr/>
        </p:nvSpPr>
        <p:spPr bwMode="auto">
          <a:xfrm>
            <a:off x="250825" y="4724400"/>
            <a:ext cx="7489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问题</a:t>
            </a:r>
            <a:r>
              <a:rPr lang="zh-CN" altLang="en-US" sz="3200" b="1" dirty="0">
                <a:latin typeface="Arial" panose="020B0604020202020204" pitchFamily="34" charset="0"/>
              </a:rPr>
              <a:t>：从这个过程中你发现哪些量</a:t>
            </a:r>
          </a:p>
          <a:p>
            <a:r>
              <a:rPr lang="zh-CN" altLang="en-US" sz="3200" b="1" dirty="0">
                <a:latin typeface="Arial" panose="020B0604020202020204" pitchFamily="34" charset="0"/>
              </a:rPr>
              <a:t>是保持不变的，哪些量是不断变化的？</a:t>
            </a:r>
          </a:p>
        </p:txBody>
      </p:sp>
      <p:sp>
        <p:nvSpPr>
          <p:cNvPr id="73802" name="文本框 73801"/>
          <p:cNvSpPr txBox="1">
            <a:spLocks noChangeArrowheads="1"/>
          </p:cNvSpPr>
          <p:nvPr/>
        </p:nvSpPr>
        <p:spPr bwMode="auto">
          <a:xfrm>
            <a:off x="2700338" y="1341438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分钟</a:t>
            </a:r>
          </a:p>
        </p:txBody>
      </p:sp>
      <p:sp>
        <p:nvSpPr>
          <p:cNvPr id="73803" name="文本框 73802"/>
          <p:cNvSpPr txBox="1">
            <a:spLocks noChangeArrowheads="1"/>
          </p:cNvSpPr>
          <p:nvPr/>
        </p:nvSpPr>
        <p:spPr bwMode="auto">
          <a:xfrm>
            <a:off x="4211638" y="1341438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分钟</a:t>
            </a:r>
          </a:p>
        </p:txBody>
      </p:sp>
      <p:sp>
        <p:nvSpPr>
          <p:cNvPr id="73804" name="文本框 73803"/>
          <p:cNvSpPr txBox="1">
            <a:spLocks noChangeArrowheads="1"/>
          </p:cNvSpPr>
          <p:nvPr/>
        </p:nvSpPr>
        <p:spPr bwMode="auto">
          <a:xfrm>
            <a:off x="6227763" y="549275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隶书" panose="02010509060101010101" pitchFamily="49" charset="-122"/>
                <a:ea typeface="隶书" panose="02010509060101010101" pitchFamily="49" charset="-122"/>
              </a:rPr>
              <a:t>t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分钟</a:t>
            </a:r>
          </a:p>
        </p:txBody>
      </p:sp>
      <p:sp>
        <p:nvSpPr>
          <p:cNvPr id="20522" name="矩形 74142"/>
          <p:cNvSpPr>
            <a:spLocks noChangeAspect="1" noChangeArrowheads="1" noTextEdit="1"/>
          </p:cNvSpPr>
          <p:nvPr/>
        </p:nvSpPr>
        <p:spPr bwMode="auto">
          <a:xfrm>
            <a:off x="4716463" y="4149725"/>
            <a:ext cx="5762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23" name="图片 74189" descr="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644900"/>
            <a:ext cx="241141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73" name="文本框 73772"/>
          <p:cNvSpPr txBox="1">
            <a:spLocks noChangeArrowheads="1"/>
          </p:cNvSpPr>
          <p:nvPr/>
        </p:nvSpPr>
        <p:spPr bwMode="auto">
          <a:xfrm>
            <a:off x="196850" y="2201863"/>
            <a:ext cx="424815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   </a:t>
            </a:r>
            <a:r>
              <a:rPr lang="en-US" altLang="zh-CN" sz="3200" b="1" dirty="0"/>
              <a:t>S=</a:t>
            </a:r>
            <a:r>
              <a:rPr lang="en-US" altLang="zh-CN" sz="3200" b="1" dirty="0" err="1"/>
              <a:t>vt</a:t>
            </a:r>
            <a:r>
              <a:rPr lang="en-US" altLang="zh-CN" sz="2800" dirty="0"/>
              <a:t> </a:t>
            </a:r>
            <a:r>
              <a:rPr lang="zh-CN" altLang="en-US" sz="2800" dirty="0"/>
              <a:t>，   </a:t>
            </a:r>
            <a:r>
              <a:rPr lang="en-US" altLang="zh-CN" sz="2800" dirty="0">
                <a:latin typeface="Arial" panose="020B0604020202020204" pitchFamily="34" charset="0"/>
              </a:rPr>
              <a:t>V=1.5</a:t>
            </a:r>
            <a:r>
              <a:rPr lang="zh-CN" altLang="en-US" sz="2800" dirty="0">
                <a:latin typeface="Arial" panose="020B0604020202020204" pitchFamily="34" charset="0"/>
              </a:rPr>
              <a:t>千米</a:t>
            </a:r>
            <a:r>
              <a:rPr lang="en-US" altLang="zh-CN" sz="2800" dirty="0">
                <a:latin typeface="Arial" panose="020B0604020202020204" pitchFamily="34" charset="0"/>
              </a:rPr>
              <a:t>/</a:t>
            </a:r>
            <a:r>
              <a:rPr lang="zh-CN" altLang="en-US" sz="2800" dirty="0">
                <a:latin typeface="Arial" panose="020B0604020202020204" pitchFamily="34" charset="0"/>
              </a:rPr>
              <a:t>分                </a:t>
            </a:r>
            <a:r>
              <a:rPr lang="zh-CN" alt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39306E-6 L 0.10242 4.3930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4.85549E-6 L 0.24427 4.8554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4.85549E-6 L 0.39392 4.8554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8" grpId="0"/>
      <p:bldP spid="73772" grpId="0"/>
      <p:bldP spid="73797" grpId="0"/>
      <p:bldP spid="73798" grpId="0"/>
      <p:bldP spid="73799" grpId="0"/>
      <p:bldP spid="73801" grpId="0"/>
      <p:bldP spid="73802" grpId="0"/>
      <p:bldP spid="73803" grpId="0"/>
      <p:bldP spid="73804" grpId="0"/>
      <p:bldP spid="7377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矩形 174081"/>
          <p:cNvSpPr/>
          <p:nvPr/>
        </p:nvSpPr>
        <p:spPr>
          <a:xfrm>
            <a:off x="538163" y="1484313"/>
            <a:ext cx="66976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-228600" defTabSz="0" eaLnBrk="0" hangingPunct="0">
              <a:tabLst>
                <a:tab pos="495300" algn="l"/>
              </a:tabLst>
            </a:pP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1.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什么是常量和变量？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083" name="矩形 174082"/>
          <p:cNvSpPr/>
          <p:nvPr/>
        </p:nvSpPr>
        <p:spPr>
          <a:xfrm>
            <a:off x="538163" y="3233738"/>
            <a:ext cx="8610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3.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常量和变量是相对于一个过程而言的。 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084" name="矩形 174083"/>
          <p:cNvSpPr/>
          <p:nvPr/>
        </p:nvSpPr>
        <p:spPr>
          <a:xfrm>
            <a:off x="538163" y="2352675"/>
            <a:ext cx="4248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2.</a:t>
            </a:r>
            <a:r>
              <a:rPr lang="zh-CN" altLang="en-US" sz="3200" b="1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  <a:cs typeface="+mn-ea"/>
              </a:rPr>
              <a:t>字母可以表示常量。</a:t>
            </a:r>
            <a:endParaRPr lang="zh-CN" altLang="en-US" sz="3200" b="1" noProof="1">
              <a:effectLst>
                <a:outerShdw blurRad="38100" dist="38100" dir="2700000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74085" name="文本框 174084"/>
          <p:cNvSpPr txBox="1"/>
          <p:nvPr/>
        </p:nvSpPr>
        <p:spPr>
          <a:xfrm>
            <a:off x="65088" y="588963"/>
            <a:ext cx="26225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隶书" panose="02010509060101010101" pitchFamily="49" charset="-122"/>
                <a:cs typeface="+mn-ea"/>
              </a:rPr>
              <a:t>理一理：</a:t>
            </a:r>
            <a:endParaRPr lang="zh-CN" altLang="en-US" sz="48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174086" name="文本框 174085"/>
          <p:cNvSpPr txBox="1">
            <a:spLocks noChangeArrowheads="1"/>
          </p:cNvSpPr>
          <p:nvPr/>
        </p:nvSpPr>
        <p:spPr bwMode="auto">
          <a:xfrm>
            <a:off x="539750" y="4908550"/>
            <a:ext cx="506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善于用数学的眼光看问题。</a:t>
            </a:r>
          </a:p>
        </p:txBody>
      </p:sp>
      <p:sp>
        <p:nvSpPr>
          <p:cNvPr id="174087" name="文本框 174086"/>
          <p:cNvSpPr txBox="1">
            <a:spLocks noChangeArrowheads="1"/>
          </p:cNvSpPr>
          <p:nvPr/>
        </p:nvSpPr>
        <p:spPr bwMode="auto">
          <a:xfrm>
            <a:off x="539750" y="4116388"/>
            <a:ext cx="1987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常量数学</a:t>
            </a:r>
          </a:p>
        </p:txBody>
      </p:sp>
      <p:sp>
        <p:nvSpPr>
          <p:cNvPr id="174088" name="文本框 174087"/>
          <p:cNvSpPr txBox="1">
            <a:spLocks noChangeArrowheads="1"/>
          </p:cNvSpPr>
          <p:nvPr/>
        </p:nvSpPr>
        <p:spPr bwMode="auto">
          <a:xfrm>
            <a:off x="3338513" y="4116388"/>
            <a:ext cx="2255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变量数学</a:t>
            </a:r>
          </a:p>
        </p:txBody>
      </p:sp>
      <p:sp>
        <p:nvSpPr>
          <p:cNvPr id="174089" name="文本框 174088"/>
          <p:cNvSpPr txBox="1">
            <a:spLocks noChangeArrowheads="1"/>
          </p:cNvSpPr>
          <p:nvPr/>
        </p:nvSpPr>
        <p:spPr bwMode="auto">
          <a:xfrm>
            <a:off x="539750" y="5627688"/>
            <a:ext cx="506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善于发现变化中的不变量。</a:t>
            </a:r>
          </a:p>
        </p:txBody>
      </p:sp>
      <p:sp>
        <p:nvSpPr>
          <p:cNvPr id="174090" name="直接连接符 174089"/>
          <p:cNvSpPr>
            <a:spLocks noChangeShapeType="1"/>
          </p:cNvSpPr>
          <p:nvPr/>
        </p:nvSpPr>
        <p:spPr bwMode="auto">
          <a:xfrm>
            <a:off x="2339975" y="44370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/>
      <p:bldP spid="174084" grpId="0"/>
      <p:bldP spid="174086" grpId="0"/>
      <p:bldP spid="174087" grpId="0"/>
      <p:bldP spid="174088" grpId="0"/>
      <p:bldP spid="174089" grpId="0"/>
      <p:bldP spid="1740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文本框 169985"/>
          <p:cNvSpPr txBox="1">
            <a:spLocks noChangeArrowheads="1"/>
          </p:cNvSpPr>
          <p:nvPr/>
        </p:nvSpPr>
        <p:spPr bwMode="auto">
          <a:xfrm>
            <a:off x="4648200" y="914400"/>
            <a:ext cx="3956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①</a:t>
            </a:r>
            <a:r>
              <a:rPr lang="zh-CN" altLang="en-US" sz="3200" b="1">
                <a:latin typeface="Arial" panose="020B0604020202020204" pitchFamily="34" charset="0"/>
              </a:rPr>
              <a:t>到着陆点的距离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9987" name="文本框 169986"/>
          <p:cNvSpPr txBox="1">
            <a:spLocks noChangeArrowheads="1"/>
          </p:cNvSpPr>
          <p:nvPr/>
        </p:nvSpPr>
        <p:spPr bwMode="auto">
          <a:xfrm>
            <a:off x="4648200" y="1647825"/>
            <a:ext cx="4100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②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冲入大气层时的位置</a:t>
            </a:r>
            <a:r>
              <a:rPr lang="zh-CN" altLang="en-US" sz="3200" b="1">
                <a:latin typeface="Arial" panose="020B0604020202020204" pitchFamily="34" charset="0"/>
              </a:rPr>
              <a:t>到着陆点的距离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9988" name="文本框 169987"/>
          <p:cNvSpPr txBox="1">
            <a:spLocks noChangeArrowheads="1"/>
          </p:cNvSpPr>
          <p:nvPr/>
        </p:nvSpPr>
        <p:spPr bwMode="auto">
          <a:xfrm>
            <a:off x="4648200" y="27813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③</a:t>
            </a:r>
            <a:r>
              <a:rPr lang="zh-CN" altLang="en-US" sz="3200" b="1">
                <a:latin typeface="Arial" panose="020B0604020202020204" pitchFamily="34" charset="0"/>
              </a:rPr>
              <a:t>运动时间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9989" name="文本框 169988"/>
          <p:cNvSpPr txBox="1">
            <a:spLocks noChangeArrowheads="1"/>
          </p:cNvSpPr>
          <p:nvPr/>
        </p:nvSpPr>
        <p:spPr bwMode="auto">
          <a:xfrm>
            <a:off x="4652963" y="3500438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④</a:t>
            </a:r>
            <a:r>
              <a:rPr lang="zh-CN" altLang="en-US" sz="3200" b="1">
                <a:latin typeface="Arial" panose="020B0604020202020204" pitchFamily="34" charset="0"/>
              </a:rPr>
              <a:t>运动速度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9990" name="文本框 169989"/>
          <p:cNvSpPr txBox="1">
            <a:spLocks noChangeArrowheads="1"/>
          </p:cNvSpPr>
          <p:nvPr/>
        </p:nvSpPr>
        <p:spPr bwMode="auto">
          <a:xfrm>
            <a:off x="4643438" y="4221163"/>
            <a:ext cx="3448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</a:rPr>
              <a:t>⑤</a:t>
            </a:r>
            <a:r>
              <a:rPr lang="zh-CN" altLang="en-US" sz="3200" b="1">
                <a:latin typeface="Arial" panose="020B0604020202020204" pitchFamily="34" charset="0"/>
              </a:rPr>
              <a:t>受地球的引力</a:t>
            </a:r>
            <a:r>
              <a:rPr lang="en-US" altLang="zh-CN" sz="32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9991" name="文本框 169990"/>
          <p:cNvSpPr txBox="1">
            <a:spLocks noChangeArrowheads="1"/>
          </p:cNvSpPr>
          <p:nvPr/>
        </p:nvSpPr>
        <p:spPr bwMode="auto">
          <a:xfrm>
            <a:off x="2819400" y="5013325"/>
            <a:ext cx="6324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常量有</a:t>
            </a:r>
            <a:r>
              <a:rPr lang="zh-CN" altLang="en-US" sz="3200" b="1" u="sng">
                <a:latin typeface="Arial" panose="020B0604020202020204" pitchFamily="34" charset="0"/>
                <a:ea typeface="黑体" panose="02010609060101010101" pitchFamily="49" charset="-122"/>
              </a:rPr>
              <a:t>　　　　　　　　　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．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变量有</a:t>
            </a:r>
            <a:r>
              <a:rPr lang="zh-CN" altLang="en-US" sz="3200" b="1" u="sng">
                <a:latin typeface="Arial" panose="020B0604020202020204" pitchFamily="34" charset="0"/>
                <a:ea typeface="黑体" panose="02010609060101010101" pitchFamily="49" charset="-122"/>
              </a:rPr>
              <a:t>　　　　　　　　　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57351" name="文本框 169991"/>
          <p:cNvSpPr txBox="1">
            <a:spLocks noChangeArrowheads="1"/>
          </p:cNvSpPr>
          <p:nvPr/>
        </p:nvSpPr>
        <p:spPr bwMode="auto">
          <a:xfrm>
            <a:off x="0" y="685800"/>
            <a:ext cx="396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从飞船进入大气层到成功着陆这段过程中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9994" name="文本框 169993"/>
          <p:cNvSpPr txBox="1">
            <a:spLocks noChangeArrowheads="1"/>
          </p:cNvSpPr>
          <p:nvPr/>
        </p:nvSpPr>
        <p:spPr bwMode="auto">
          <a:xfrm>
            <a:off x="3276600" y="2438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飞船</a:t>
            </a:r>
          </a:p>
        </p:txBody>
      </p:sp>
      <p:sp>
        <p:nvSpPr>
          <p:cNvPr id="169995" name="任意多边形 169994"/>
          <p:cNvSpPr>
            <a:spLocks noChangeArrowheads="1"/>
          </p:cNvSpPr>
          <p:nvPr/>
        </p:nvSpPr>
        <p:spPr bwMode="auto">
          <a:xfrm>
            <a:off x="755650" y="2781300"/>
            <a:ext cx="1538288" cy="2784475"/>
          </a:xfrm>
          <a:custGeom>
            <a:avLst/>
            <a:gdLst>
              <a:gd name="T0" fmla="*/ 0 w 969"/>
              <a:gd name="T1" fmla="*/ 0 h 1754"/>
              <a:gd name="T2" fmla="*/ 590 w 969"/>
              <a:gd name="T3" fmla="*/ 453 h 1754"/>
              <a:gd name="T4" fmla="*/ 908 w 969"/>
              <a:gd name="T5" fmla="*/ 1542 h 1754"/>
              <a:gd name="T6" fmla="*/ 953 w 969"/>
              <a:gd name="T7" fmla="*/ 1723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9" h="1754">
                <a:moveTo>
                  <a:pt x="0" y="0"/>
                </a:moveTo>
                <a:cubicBezTo>
                  <a:pt x="219" y="98"/>
                  <a:pt x="439" y="196"/>
                  <a:pt x="590" y="453"/>
                </a:cubicBezTo>
                <a:cubicBezTo>
                  <a:pt x="741" y="710"/>
                  <a:pt x="847" y="1330"/>
                  <a:pt x="908" y="1542"/>
                </a:cubicBezTo>
                <a:cubicBezTo>
                  <a:pt x="969" y="1754"/>
                  <a:pt x="961" y="1738"/>
                  <a:pt x="953" y="172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996" name="文本框 169995"/>
          <p:cNvSpPr txBox="1">
            <a:spLocks noChangeArrowheads="1"/>
          </p:cNvSpPr>
          <p:nvPr/>
        </p:nvSpPr>
        <p:spPr bwMode="auto">
          <a:xfrm>
            <a:off x="250825" y="234950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ea typeface="黑体" panose="02010609060101010101" pitchFamily="49" charset="-122"/>
              </a:rPr>
              <a:t>A(</a:t>
            </a: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进入大气层）</a:t>
            </a:r>
          </a:p>
        </p:txBody>
      </p:sp>
      <p:sp>
        <p:nvSpPr>
          <p:cNvPr id="169997" name="文本框 169996"/>
          <p:cNvSpPr txBox="1">
            <a:spLocks noChangeArrowheads="1"/>
          </p:cNvSpPr>
          <p:nvPr/>
        </p:nvSpPr>
        <p:spPr bwMode="auto">
          <a:xfrm>
            <a:off x="1258888" y="551656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ea typeface="黑体" panose="02010609060101010101" pitchFamily="49" charset="-122"/>
              </a:rPr>
              <a:t>B</a:t>
            </a: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（着陆点）</a:t>
            </a:r>
          </a:p>
        </p:txBody>
      </p:sp>
      <p:pic>
        <p:nvPicPr>
          <p:cNvPr id="57356" name="图片 169997" descr="u=3261840829,22974122&amp;gp=4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5741988"/>
            <a:ext cx="11160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/>
      <p:bldP spid="169988" grpId="0"/>
      <p:bldP spid="169989" grpId="0"/>
      <p:bldP spid="169990" grpId="0"/>
      <p:bldP spid="169991" grpId="0"/>
      <p:bldP spid="169994" grpId="0"/>
      <p:bldP spid="169996" grpId="0"/>
      <p:bldP spid="169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文本框 185346"/>
          <p:cNvSpPr txBox="1">
            <a:spLocks noChangeArrowheads="1"/>
          </p:cNvSpPr>
          <p:nvPr/>
        </p:nvSpPr>
        <p:spPr bwMode="auto">
          <a:xfrm>
            <a:off x="241300" y="2647950"/>
            <a:ext cx="65547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Arial" panose="020B0604020202020204" pitchFamily="34" charset="0"/>
              </a:rPr>
              <a:t>（</a:t>
            </a:r>
            <a:r>
              <a:rPr lang="en-US" altLang="zh-CN" sz="4400" b="1">
                <a:latin typeface="Arial" panose="020B0604020202020204" pitchFamily="34" charset="0"/>
              </a:rPr>
              <a:t>G=6.67×10</a:t>
            </a:r>
            <a:r>
              <a:rPr lang="en-US" altLang="zh-CN" sz="4400" b="1" baseline="30000">
                <a:latin typeface="Arial" panose="020B0604020202020204" pitchFamily="34" charset="0"/>
              </a:rPr>
              <a:t>-11</a:t>
            </a:r>
            <a:r>
              <a:rPr lang="en-US" altLang="zh-CN" sz="4400" b="1">
                <a:latin typeface="Arial" panose="020B0604020202020204" pitchFamily="34" charset="0"/>
              </a:rPr>
              <a:t>N·</a:t>
            </a:r>
            <a:r>
              <a:rPr lang="en-US" altLang="zh-CN" sz="4400" b="1" i="1"/>
              <a:t>m</a:t>
            </a:r>
            <a:r>
              <a:rPr lang="en-US" altLang="zh-CN" sz="4400" b="1" baseline="30000">
                <a:latin typeface="Arial" panose="020B0604020202020204" pitchFamily="34" charset="0"/>
              </a:rPr>
              <a:t>2</a:t>
            </a:r>
            <a:r>
              <a:rPr lang="en-US" altLang="zh-CN" sz="4400" b="1">
                <a:latin typeface="Arial" panose="020B0604020202020204" pitchFamily="34" charset="0"/>
              </a:rPr>
              <a:t>/</a:t>
            </a:r>
            <a:r>
              <a:rPr lang="en-US" altLang="zh-CN" sz="4400" b="1" i="1"/>
              <a:t>kg</a:t>
            </a:r>
            <a:r>
              <a:rPr lang="en-US" altLang="zh-CN" sz="4400" b="1" baseline="30000">
                <a:latin typeface="Arial" panose="020B060402020202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/>
              <a:t>M</a:t>
            </a:r>
            <a:r>
              <a:rPr lang="en-US" altLang="zh-CN" sz="4400" b="1">
                <a:latin typeface="Arial" panose="020B0604020202020204" pitchFamily="34" charset="0"/>
              </a:rPr>
              <a:t>,</a:t>
            </a:r>
            <a:r>
              <a:rPr lang="en-US" altLang="zh-CN" sz="4400" b="1" i="1"/>
              <a:t>m</a:t>
            </a:r>
            <a:r>
              <a:rPr lang="zh-CN" altLang="en-US" sz="4400" b="1">
                <a:latin typeface="Arial" panose="020B0604020202020204" pitchFamily="34" charset="0"/>
              </a:rPr>
              <a:t>表示两个物体的质量</a:t>
            </a:r>
            <a:r>
              <a:rPr lang="en-US" altLang="zh-CN" sz="4400" b="1" i="1"/>
              <a:t>r</a:t>
            </a:r>
            <a:r>
              <a:rPr lang="zh-CN" altLang="en-US" sz="4400" b="1">
                <a:latin typeface="Arial" panose="020B0604020202020204" pitchFamily="34" charset="0"/>
              </a:rPr>
              <a:t>表示两个物体之间的距离</a:t>
            </a:r>
            <a:r>
              <a:rPr lang="en-US" altLang="zh-CN" sz="4400" b="1">
                <a:latin typeface="Arial" panose="020B0604020202020204" pitchFamily="34" charset="0"/>
              </a:rPr>
              <a:t>.</a:t>
            </a:r>
            <a:r>
              <a:rPr lang="zh-CN" altLang="en-US" sz="4400" b="1">
                <a:latin typeface="Arial" panose="020B0604020202020204" pitchFamily="34" charset="0"/>
              </a:rPr>
              <a:t>）</a:t>
            </a:r>
          </a:p>
        </p:txBody>
      </p:sp>
      <p:graphicFrame>
        <p:nvGraphicFramePr>
          <p:cNvPr id="59394" name="对象 185347"/>
          <p:cNvGraphicFramePr/>
          <p:nvPr/>
        </p:nvGraphicFramePr>
        <p:xfrm>
          <a:off x="1325563" y="422275"/>
          <a:ext cx="40290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r:id="rId4" imgW="735965" imgH="393700" progId="Equation.DSMT4">
                  <p:embed/>
                </p:oleObj>
              </mc:Choice>
              <mc:Fallback>
                <p:oleObj r:id="rId4" imgW="735965" imgH="393700" progId="Equation.DSMT4">
                  <p:embed/>
                  <p:pic>
                    <p:nvPicPr>
                      <p:cNvPr id="0" name="对象 18534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22275"/>
                        <a:ext cx="40290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5" name="图片 185348" descr="IMG_20121117_1043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8813" y="2647950"/>
            <a:ext cx="2051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9" name="组合 68618"/>
          <p:cNvGrpSpPr/>
          <p:nvPr/>
        </p:nvGrpSpPr>
        <p:grpSpPr bwMode="auto">
          <a:xfrm>
            <a:off x="468313" y="476250"/>
            <a:ext cx="4630737" cy="1296988"/>
            <a:chOff x="113" y="164"/>
            <a:chExt cx="2917" cy="817"/>
          </a:xfrm>
        </p:grpSpPr>
        <p:sp>
          <p:nvSpPr>
            <p:cNvPr id="22530" name="圆角矩形标注 68616"/>
            <p:cNvSpPr>
              <a:spLocks noChangeArrowheads="1"/>
            </p:cNvSpPr>
            <p:nvPr/>
          </p:nvSpPr>
          <p:spPr bwMode="auto">
            <a:xfrm>
              <a:off x="113" y="164"/>
              <a:ext cx="2917" cy="817"/>
            </a:xfrm>
            <a:prstGeom prst="wedgeRoundRectCallout">
              <a:avLst>
                <a:gd name="adj1" fmla="val 76593"/>
                <a:gd name="adj2" fmla="val 80069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3200">
                <a:latin typeface="Arial" panose="020B0604020202020204" pitchFamily="34" charset="0"/>
              </a:endParaRPr>
            </a:p>
          </p:txBody>
        </p:sp>
        <p:sp>
          <p:nvSpPr>
            <p:cNvPr id="22531" name="文本框 68617"/>
            <p:cNvSpPr txBox="1">
              <a:spLocks noChangeArrowheads="1"/>
            </p:cNvSpPr>
            <p:nvPr/>
          </p:nvSpPr>
          <p:spPr bwMode="auto">
            <a:xfrm>
              <a:off x="340" y="255"/>
              <a:ext cx="2439" cy="7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</a:rPr>
                <a:t>童山湖观光果园的门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</a:rPr>
                <a:t>票价格：每人 </a:t>
              </a:r>
              <a:r>
                <a:rPr lang="en-US" altLang="zh-CN" sz="3200" b="1">
                  <a:latin typeface="Arial" panose="020B0604020202020204" pitchFamily="34" charset="0"/>
                </a:rPr>
                <a:t>5</a:t>
              </a:r>
              <a:r>
                <a:rPr lang="zh-CN" altLang="en-US" sz="3200" b="1">
                  <a:latin typeface="Arial" panose="020B0604020202020204" pitchFamily="34" charset="0"/>
                </a:rPr>
                <a:t>元                      </a:t>
              </a:r>
              <a:r>
                <a:rPr lang="zh-CN" altLang="en-US" sz="2800" b="1"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8620" name="矩形 68619"/>
          <p:cNvSpPr>
            <a:spLocks noChangeArrowheads="1"/>
          </p:cNvSpPr>
          <p:nvPr/>
        </p:nvSpPr>
        <p:spPr bwMode="auto">
          <a:xfrm>
            <a:off x="323850" y="1773238"/>
            <a:ext cx="4160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</a:rPr>
              <a:t>若我们班里去了</a:t>
            </a:r>
            <a:r>
              <a:rPr lang="en-US" altLang="zh-CN" sz="3200" b="1">
                <a:solidFill>
                  <a:srgbClr val="000066"/>
                </a:solidFill>
              </a:rPr>
              <a:t>a</a:t>
            </a:r>
            <a:r>
              <a:rPr lang="zh-CN" altLang="en-US" sz="3200" b="1">
                <a:solidFill>
                  <a:srgbClr val="000066"/>
                </a:solidFill>
              </a:rPr>
              <a:t>个人</a:t>
            </a:r>
            <a:r>
              <a:rPr lang="en-US" altLang="zh-CN" sz="3200" b="1">
                <a:solidFill>
                  <a:srgbClr val="000066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66"/>
                </a:solidFill>
              </a:rPr>
              <a:t>总票价为 </a:t>
            </a:r>
            <a:r>
              <a:rPr lang="en-US" altLang="zh-CN" sz="3200" b="1">
                <a:solidFill>
                  <a:srgbClr val="000066"/>
                </a:solidFill>
              </a:rPr>
              <a:t>m</a:t>
            </a:r>
            <a:r>
              <a:rPr lang="zh-CN" altLang="en-US" sz="3200" b="1">
                <a:solidFill>
                  <a:srgbClr val="000066"/>
                </a:solidFill>
              </a:rPr>
              <a:t>元</a:t>
            </a:r>
            <a:r>
              <a:rPr lang="en-US" altLang="zh-CN" sz="3200" b="1">
                <a:solidFill>
                  <a:srgbClr val="000066"/>
                </a:solidFill>
              </a:rPr>
              <a:t>, </a:t>
            </a:r>
          </a:p>
        </p:txBody>
      </p:sp>
      <p:pic>
        <p:nvPicPr>
          <p:cNvPr id="68623" name="图片 68622" descr="0803_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900" y="45799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圆角矩形标注 68623"/>
          <p:cNvSpPr>
            <a:spLocks noChangeArrowheads="1"/>
          </p:cNvSpPr>
          <p:nvPr/>
        </p:nvSpPr>
        <p:spPr bwMode="auto">
          <a:xfrm>
            <a:off x="2627313" y="3860800"/>
            <a:ext cx="5976937" cy="2160588"/>
          </a:xfrm>
          <a:prstGeom prst="wedgeRoundRectCallout">
            <a:avLst>
              <a:gd name="adj1" fmla="val -55657"/>
              <a:gd name="adj2" fmla="val 513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68625" name="文本框 68624"/>
          <p:cNvSpPr txBox="1">
            <a:spLocks noChangeArrowheads="1"/>
          </p:cNvSpPr>
          <p:nvPr/>
        </p:nvSpPr>
        <p:spPr bwMode="auto">
          <a:xfrm>
            <a:off x="2771775" y="4005263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a </a:t>
            </a: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时</a:t>
            </a:r>
          </a:p>
        </p:txBody>
      </p:sp>
      <p:sp>
        <p:nvSpPr>
          <p:cNvPr id="68626" name="直接连接符 68625"/>
          <p:cNvSpPr>
            <a:spLocks noChangeShapeType="1"/>
          </p:cNvSpPr>
          <p:nvPr/>
        </p:nvSpPr>
        <p:spPr bwMode="auto">
          <a:xfrm>
            <a:off x="4859338" y="4292600"/>
            <a:ext cx="792162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7" name="文本框 68626"/>
          <p:cNvSpPr txBox="1">
            <a:spLocks noChangeArrowheads="1"/>
          </p:cNvSpPr>
          <p:nvPr/>
        </p:nvSpPr>
        <p:spPr bwMode="auto">
          <a:xfrm>
            <a:off x="5724525" y="4005263"/>
            <a:ext cx="2303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m=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 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元</a:t>
            </a:r>
          </a:p>
        </p:txBody>
      </p:sp>
      <p:sp>
        <p:nvSpPr>
          <p:cNvPr id="68628" name="文本框 68627"/>
          <p:cNvSpPr txBox="1">
            <a:spLocks noChangeArrowheads="1"/>
          </p:cNvSpPr>
          <p:nvPr/>
        </p:nvSpPr>
        <p:spPr bwMode="auto">
          <a:xfrm>
            <a:off x="2771775" y="4581525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a </a:t>
            </a: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时</a:t>
            </a:r>
          </a:p>
        </p:txBody>
      </p:sp>
      <p:sp>
        <p:nvSpPr>
          <p:cNvPr id="68629" name="直接连接符 68628"/>
          <p:cNvSpPr>
            <a:spLocks noChangeShapeType="1"/>
          </p:cNvSpPr>
          <p:nvPr/>
        </p:nvSpPr>
        <p:spPr bwMode="auto">
          <a:xfrm>
            <a:off x="4859338" y="4868863"/>
            <a:ext cx="792162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0" name="文本框 68629"/>
          <p:cNvSpPr txBox="1">
            <a:spLocks noChangeArrowheads="1"/>
          </p:cNvSpPr>
          <p:nvPr/>
        </p:nvSpPr>
        <p:spPr bwMode="auto">
          <a:xfrm>
            <a:off x="5724525" y="4581525"/>
            <a:ext cx="230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m=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 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元</a:t>
            </a:r>
          </a:p>
        </p:txBody>
      </p:sp>
      <p:sp>
        <p:nvSpPr>
          <p:cNvPr id="68631" name="文本框 68630"/>
          <p:cNvSpPr txBox="1">
            <a:spLocks noChangeArrowheads="1"/>
          </p:cNvSpPr>
          <p:nvPr/>
        </p:nvSpPr>
        <p:spPr bwMode="auto">
          <a:xfrm>
            <a:off x="2771775" y="515778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a </a:t>
            </a: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时</a:t>
            </a:r>
          </a:p>
        </p:txBody>
      </p:sp>
      <p:sp>
        <p:nvSpPr>
          <p:cNvPr id="68632" name="直接连接符 68631"/>
          <p:cNvSpPr>
            <a:spLocks noChangeShapeType="1"/>
          </p:cNvSpPr>
          <p:nvPr/>
        </p:nvSpPr>
        <p:spPr bwMode="auto">
          <a:xfrm>
            <a:off x="4859338" y="5445125"/>
            <a:ext cx="792162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3" name="文本框 68632"/>
          <p:cNvSpPr txBox="1">
            <a:spLocks noChangeArrowheads="1"/>
          </p:cNvSpPr>
          <p:nvPr/>
        </p:nvSpPr>
        <p:spPr bwMode="auto">
          <a:xfrm>
            <a:off x="5724525" y="5157788"/>
            <a:ext cx="2303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Arial" panose="020B0604020202020204" pitchFamily="34" charset="0"/>
              </a:rPr>
              <a:t>m=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_____ 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元</a:t>
            </a:r>
          </a:p>
        </p:txBody>
      </p:sp>
      <p:grpSp>
        <p:nvGrpSpPr>
          <p:cNvPr id="68634" name="组合 68633"/>
          <p:cNvGrpSpPr/>
          <p:nvPr/>
        </p:nvGrpSpPr>
        <p:grpSpPr bwMode="auto">
          <a:xfrm>
            <a:off x="3203575" y="5661025"/>
            <a:ext cx="1438275" cy="452438"/>
            <a:chOff x="930" y="2931"/>
            <a:chExt cx="906" cy="285"/>
          </a:xfrm>
        </p:grpSpPr>
        <p:graphicFrame>
          <p:nvGraphicFramePr>
            <p:cNvPr id="22545" name="对象 68634"/>
            <p:cNvGraphicFramePr/>
            <p:nvPr/>
          </p:nvGraphicFramePr>
          <p:xfrm>
            <a:off x="930" y="2931"/>
            <a:ext cx="45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r:id="rId5" imgW="177800" imgH="101600" progId="Equation.DSMT4">
                    <p:embed/>
                  </p:oleObj>
                </mc:Choice>
                <mc:Fallback>
                  <p:oleObj r:id="rId5" imgW="177800" imgH="101600" progId="Equation.DSMT4">
                    <p:embed/>
                    <p:pic>
                      <p:nvPicPr>
                        <p:cNvPr id="0" name="对象 686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931"/>
                          <a:ext cx="45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6" name="对象 68635"/>
            <p:cNvGraphicFramePr/>
            <p:nvPr/>
          </p:nvGraphicFramePr>
          <p:xfrm>
            <a:off x="1383" y="2931"/>
            <a:ext cx="45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9" r:id="rId7" imgW="177800" imgH="101600" progId="Equation.DSMT4">
                    <p:embed/>
                  </p:oleObj>
                </mc:Choice>
                <mc:Fallback>
                  <p:oleObj r:id="rId7" imgW="177800" imgH="101600" progId="Equation.DSMT4">
                    <p:embed/>
                    <p:pic>
                      <p:nvPicPr>
                        <p:cNvPr id="0" name="对象 686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931"/>
                          <a:ext cx="45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637" name="组合 68636"/>
          <p:cNvGrpSpPr/>
          <p:nvPr/>
        </p:nvGrpSpPr>
        <p:grpSpPr bwMode="auto">
          <a:xfrm>
            <a:off x="5940425" y="5661025"/>
            <a:ext cx="1438275" cy="452438"/>
            <a:chOff x="930" y="2931"/>
            <a:chExt cx="906" cy="285"/>
          </a:xfrm>
        </p:grpSpPr>
        <p:graphicFrame>
          <p:nvGraphicFramePr>
            <p:cNvPr id="22548" name="对象 68637"/>
            <p:cNvGraphicFramePr/>
            <p:nvPr/>
          </p:nvGraphicFramePr>
          <p:xfrm>
            <a:off x="930" y="2931"/>
            <a:ext cx="45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0" r:id="rId8" imgW="177800" imgH="101600" progId="Equation.DSMT4">
                    <p:embed/>
                  </p:oleObj>
                </mc:Choice>
                <mc:Fallback>
                  <p:oleObj r:id="rId8" imgW="177800" imgH="101600" progId="Equation.DSMT4">
                    <p:embed/>
                    <p:pic>
                      <p:nvPicPr>
                        <p:cNvPr id="0" name="对象 686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931"/>
                          <a:ext cx="45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9" name="对象 68638"/>
            <p:cNvGraphicFramePr/>
            <p:nvPr/>
          </p:nvGraphicFramePr>
          <p:xfrm>
            <a:off x="1383" y="2931"/>
            <a:ext cx="453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1" r:id="rId9" imgW="177800" imgH="101600" progId="Equation.DSMT4">
                    <p:embed/>
                  </p:oleObj>
                </mc:Choice>
                <mc:Fallback>
                  <p:oleObj r:id="rId9" imgW="177800" imgH="101600" progId="Equation.DSMT4">
                    <p:embed/>
                    <p:pic>
                      <p:nvPicPr>
                        <p:cNvPr id="0" name="对象 6863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931"/>
                          <a:ext cx="453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640" name="文本框 68639"/>
          <p:cNvSpPr txBox="1">
            <a:spLocks noChangeArrowheads="1"/>
          </p:cNvSpPr>
          <p:nvPr/>
        </p:nvSpPr>
        <p:spPr bwMode="auto">
          <a:xfrm>
            <a:off x="3492500" y="3933825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68641" name="文本框 68640"/>
          <p:cNvSpPr txBox="1">
            <a:spLocks noChangeArrowheads="1"/>
          </p:cNvSpPr>
          <p:nvPr/>
        </p:nvSpPr>
        <p:spPr bwMode="auto">
          <a:xfrm>
            <a:off x="6372225" y="3933825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68643" name="文本框 68642"/>
          <p:cNvSpPr txBox="1">
            <a:spLocks noChangeArrowheads="1"/>
          </p:cNvSpPr>
          <p:nvPr/>
        </p:nvSpPr>
        <p:spPr bwMode="auto">
          <a:xfrm>
            <a:off x="3492500" y="4508500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68644" name="文本框 68643"/>
          <p:cNvSpPr txBox="1">
            <a:spLocks noChangeArrowheads="1"/>
          </p:cNvSpPr>
          <p:nvPr/>
        </p:nvSpPr>
        <p:spPr bwMode="auto">
          <a:xfrm>
            <a:off x="6300788" y="4581525"/>
            <a:ext cx="1079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68645" name="文本框 68644"/>
          <p:cNvSpPr txBox="1">
            <a:spLocks noChangeArrowheads="1"/>
          </p:cNvSpPr>
          <p:nvPr/>
        </p:nvSpPr>
        <p:spPr bwMode="auto">
          <a:xfrm>
            <a:off x="3492500" y="5157788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68646" name="文本框 68645"/>
          <p:cNvSpPr txBox="1">
            <a:spLocks noChangeArrowheads="1"/>
          </p:cNvSpPr>
          <p:nvPr/>
        </p:nvSpPr>
        <p:spPr bwMode="auto">
          <a:xfrm>
            <a:off x="6300788" y="5084763"/>
            <a:ext cx="1081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5050"/>
                </a:solidFill>
                <a:latin typeface="Arial" panose="020B0604020202020204" pitchFamily="34" charset="0"/>
              </a:rPr>
              <a:t>190</a:t>
            </a:r>
          </a:p>
        </p:txBody>
      </p:sp>
      <p:sp>
        <p:nvSpPr>
          <p:cNvPr id="68647" name="文本框 68646"/>
          <p:cNvSpPr txBox="1">
            <a:spLocks noChangeArrowheads="1"/>
          </p:cNvSpPr>
          <p:nvPr/>
        </p:nvSpPr>
        <p:spPr bwMode="auto">
          <a:xfrm>
            <a:off x="0" y="188913"/>
            <a:ext cx="5435600" cy="2957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在根据不同的人数计算总票价的过程中</a:t>
            </a:r>
            <a:r>
              <a:rPr lang="en-US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哪些量在改变</a:t>
            </a:r>
            <a:r>
              <a:rPr lang="en-US" altLang="zh-CN" sz="3200" b="1" dirty="0"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</a:rPr>
              <a:t>哪些量不变</a:t>
            </a:r>
            <a:r>
              <a:rPr lang="en-US" altLang="zh-CN" sz="3200" b="1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8649" name="矩形 68648"/>
          <p:cNvSpPr>
            <a:spLocks noChangeArrowheads="1"/>
          </p:cNvSpPr>
          <p:nvPr/>
        </p:nvSpPr>
        <p:spPr bwMode="auto">
          <a:xfrm>
            <a:off x="250825" y="3141663"/>
            <a:ext cx="2198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</a:rPr>
              <a:t>则   </a:t>
            </a:r>
            <a:r>
              <a:rPr lang="en-US" altLang="zh-CN" sz="3600" b="1" dirty="0">
                <a:solidFill>
                  <a:srgbClr val="FF0000"/>
                </a:solidFill>
              </a:rPr>
              <a:t>m=5a</a:t>
            </a:r>
            <a:r>
              <a:rPr lang="en-US" altLang="zh-CN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22558" name="图片 68651" descr="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80063" y="865188"/>
            <a:ext cx="3386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4" grpId="0" animBg="1"/>
      <p:bldP spid="68625" grpId="0"/>
      <p:bldP spid="68626" grpId="0" animBg="1"/>
      <p:bldP spid="68627" grpId="0"/>
      <p:bldP spid="68628" grpId="0"/>
      <p:bldP spid="68629" grpId="0" animBg="1"/>
      <p:bldP spid="68630" grpId="0"/>
      <p:bldP spid="68631" grpId="0"/>
      <p:bldP spid="68632" grpId="0" animBg="1"/>
      <p:bldP spid="68633" grpId="0"/>
      <p:bldP spid="68640" grpId="0"/>
      <p:bldP spid="68641" grpId="0"/>
      <p:bldP spid="68643" grpId="0"/>
      <p:bldP spid="68644" grpId="0"/>
      <p:bldP spid="68645" grpId="0"/>
      <p:bldP spid="68646" grpId="0"/>
      <p:bldP spid="68647" grpId="0" animBg="1"/>
      <p:bldP spid="686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64867" descr="DSC018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4813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文本框 164868"/>
          <p:cNvSpPr txBox="1">
            <a:spLocks noChangeArrowheads="1"/>
          </p:cNvSpPr>
          <p:nvPr/>
        </p:nvSpPr>
        <p:spPr bwMode="auto">
          <a:xfrm>
            <a:off x="468313" y="549275"/>
            <a:ext cx="41767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桔子的单价是每千克</a:t>
            </a:r>
            <a:r>
              <a:rPr lang="en-US" altLang="zh-CN" sz="2800" b="1" dirty="0">
                <a:latin typeface="Arial" panose="020B0604020202020204" pitchFamily="34" charset="0"/>
              </a:rPr>
              <a:t>6</a:t>
            </a:r>
            <a:r>
              <a:rPr lang="zh-CN" altLang="en-US" sz="2800" b="1" dirty="0">
                <a:latin typeface="Arial" panose="020B0604020202020204" pitchFamily="34" charset="0"/>
              </a:rPr>
              <a:t>元，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设同学买了</a:t>
            </a:r>
            <a:r>
              <a:rPr lang="en-US" altLang="zh-CN" sz="2800" b="1" dirty="0">
                <a:latin typeface="Arial" panose="020B0604020202020204" pitchFamily="34" charset="0"/>
              </a:rPr>
              <a:t>t</a:t>
            </a:r>
            <a:r>
              <a:rPr lang="zh-CN" altLang="en-US" sz="2800" b="1" dirty="0">
                <a:latin typeface="Arial" panose="020B0604020202020204" pitchFamily="34" charset="0"/>
              </a:rPr>
              <a:t>千克</a:t>
            </a:r>
            <a:r>
              <a:rPr lang="en-US" altLang="zh-CN" sz="2800" b="1" dirty="0">
                <a:latin typeface="Arial" panose="020B0604020202020204" pitchFamily="34" charset="0"/>
              </a:rPr>
              <a:t>,</a:t>
            </a:r>
            <a:r>
              <a:rPr lang="zh-CN" altLang="en-US" sz="2800" b="1" dirty="0">
                <a:latin typeface="Arial" panose="020B0604020202020204" pitchFamily="34" charset="0"/>
              </a:rPr>
              <a:t>应付金额为</a:t>
            </a:r>
            <a:r>
              <a:rPr lang="en-US" altLang="zh-CN" sz="2800" b="1" dirty="0">
                <a:latin typeface="Arial" panose="020B0604020202020204" pitchFamily="34" charset="0"/>
              </a:rPr>
              <a:t>m</a:t>
            </a:r>
            <a:r>
              <a:rPr lang="zh-CN" altLang="en-US" sz="2800" b="1" dirty="0">
                <a:latin typeface="Arial" panose="020B0604020202020204" pitchFamily="34" charset="0"/>
              </a:rPr>
              <a:t>元，</a:t>
            </a:r>
          </a:p>
        </p:txBody>
      </p:sp>
      <p:sp>
        <p:nvSpPr>
          <p:cNvPr id="164870" name="文本框 164869"/>
          <p:cNvSpPr txBox="1">
            <a:spLocks noChangeArrowheads="1"/>
          </p:cNvSpPr>
          <p:nvPr/>
        </p:nvSpPr>
        <p:spPr bwMode="auto">
          <a:xfrm>
            <a:off x="971550" y="2636838"/>
            <a:ext cx="2160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则 </a:t>
            </a:r>
            <a:r>
              <a:rPr lang="en-US" altLang="zh-CN" sz="2800" b="1" dirty="0">
                <a:latin typeface="Arial" panose="020B0604020202020204" pitchFamily="34" charset="0"/>
              </a:rPr>
              <a:t>m=6t</a:t>
            </a:r>
          </a:p>
        </p:txBody>
      </p:sp>
      <p:graphicFrame>
        <p:nvGraphicFramePr>
          <p:cNvPr id="164953" name="表格 164952"/>
          <p:cNvGraphicFramePr/>
          <p:nvPr/>
        </p:nvGraphicFramePr>
        <p:xfrm>
          <a:off x="468313" y="3789363"/>
          <a:ext cx="7978775" cy="1438275"/>
        </p:xfrm>
        <a:graphic>
          <a:graphicData uri="http://schemas.openxmlformats.org/drawingml/2006/table">
            <a:tbl>
              <a:tblPr/>
              <a:tblGrid>
                <a:gridCol w="218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  </a:t>
                      </a:r>
                      <a:r>
                        <a:rPr lang="zh-CN" altLang="en-US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买了</a:t>
                      </a:r>
                      <a:r>
                        <a:rPr lang="en-US" altLang="zh-CN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t</a:t>
                      </a:r>
                      <a:r>
                        <a:rPr lang="zh-CN" altLang="en-US" sz="2400" b="1" dirty="0">
                          <a:solidFill>
                            <a:srgbClr val="800000"/>
                          </a:solidFill>
                        </a:rPr>
                        <a:t>千克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5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7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8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10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  <a:ea typeface="Courier New" panose="02070309020205020404" pitchFamily="49" charset="0"/>
                        </a:rPr>
                        <a:t>…</a:t>
                      </a:r>
                      <a:endParaRPr lang="zh-CN" alt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应付金额</a:t>
                      </a:r>
                      <a:r>
                        <a:rPr lang="en-US" altLang="zh-CN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m</a:t>
                      </a:r>
                      <a:r>
                        <a:rPr lang="zh-CN" altLang="en-US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元</a:t>
                      </a:r>
                      <a:endParaRPr lang="zh-CN" altLang="en-US" sz="24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945" name="矩形 164944"/>
          <p:cNvSpPr>
            <a:spLocks noChangeArrowheads="1"/>
          </p:cNvSpPr>
          <p:nvPr/>
        </p:nvSpPr>
        <p:spPr bwMode="auto">
          <a:xfrm>
            <a:off x="538163" y="5362575"/>
            <a:ext cx="7272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问题</a:t>
            </a:r>
            <a:r>
              <a:rPr lang="zh-CN" altLang="en-US" sz="2800" b="1" dirty="0">
                <a:latin typeface="Arial" panose="020B0604020202020204" pitchFamily="34" charset="0"/>
              </a:rPr>
              <a:t>：从这个过程中你发现哪些量是保持不变的，哪些量是不断变化的？</a:t>
            </a:r>
          </a:p>
        </p:txBody>
      </p:sp>
      <p:sp>
        <p:nvSpPr>
          <p:cNvPr id="164948" name="文本框 164947"/>
          <p:cNvSpPr txBox="1">
            <a:spLocks noChangeArrowheads="1"/>
          </p:cNvSpPr>
          <p:nvPr/>
        </p:nvSpPr>
        <p:spPr bwMode="auto">
          <a:xfrm>
            <a:off x="2870200" y="46529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64949" name="文本框 164948"/>
          <p:cNvSpPr txBox="1">
            <a:spLocks noChangeArrowheads="1"/>
          </p:cNvSpPr>
          <p:nvPr/>
        </p:nvSpPr>
        <p:spPr bwMode="auto">
          <a:xfrm>
            <a:off x="3779838" y="46529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64950" name="文本框 164949"/>
          <p:cNvSpPr txBox="1">
            <a:spLocks noChangeArrowheads="1"/>
          </p:cNvSpPr>
          <p:nvPr/>
        </p:nvSpPr>
        <p:spPr bwMode="auto">
          <a:xfrm>
            <a:off x="4787900" y="46529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64951" name="文本框 164950"/>
          <p:cNvSpPr txBox="1">
            <a:spLocks noChangeArrowheads="1"/>
          </p:cNvSpPr>
          <p:nvPr/>
        </p:nvSpPr>
        <p:spPr bwMode="auto">
          <a:xfrm>
            <a:off x="5795963" y="46529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64952" name="文本框 164951"/>
          <p:cNvSpPr txBox="1">
            <a:spLocks noChangeArrowheads="1"/>
          </p:cNvSpPr>
          <p:nvPr/>
        </p:nvSpPr>
        <p:spPr bwMode="auto">
          <a:xfrm>
            <a:off x="6732588" y="46529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64954" name="文本框 164953"/>
          <p:cNvSpPr txBox="1">
            <a:spLocks noChangeArrowheads="1"/>
          </p:cNvSpPr>
          <p:nvPr/>
        </p:nvSpPr>
        <p:spPr bwMode="auto">
          <a:xfrm>
            <a:off x="7524750" y="45815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  <p:bldP spid="164945" grpId="0"/>
      <p:bldP spid="164948" grpId="0"/>
      <p:bldP spid="164949" grpId="0"/>
      <p:bldP spid="164950" grpId="0"/>
      <p:bldP spid="164951" grpId="0"/>
      <p:bldP spid="164952" grpId="0"/>
      <p:bldP spid="164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89474" descr="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9444" name="表格 189443"/>
          <p:cNvGraphicFramePr/>
          <p:nvPr/>
        </p:nvGraphicFramePr>
        <p:xfrm>
          <a:off x="395288" y="4870450"/>
          <a:ext cx="7978775" cy="1616453"/>
        </p:xfrm>
        <a:graphic>
          <a:graphicData uri="http://schemas.openxmlformats.org/drawingml/2006/table">
            <a:tbl>
              <a:tblPr/>
              <a:tblGrid>
                <a:gridCol w="218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38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半径</a:t>
                      </a:r>
                      <a:r>
                        <a:rPr lang="en-US" altLang="zh-CN" sz="2400" b="1">
                          <a:solidFill>
                            <a:srgbClr val="800000"/>
                          </a:solidFill>
                          <a:ea typeface="Times New Roman" panose="02020603050405020304" pitchFamily="18" charset="0"/>
                        </a:rPr>
                        <a:t>r(cm)</a:t>
                      </a:r>
                      <a:endParaRPr lang="zh-CN" altLang="en-US" sz="2400" b="1">
                        <a:solidFill>
                          <a:srgbClr val="80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1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1.5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2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3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a typeface="Times New Roman" panose="02020603050405020304" pitchFamily="18" charset="0"/>
                        </a:rPr>
                        <a:t>5</a:t>
                      </a:r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  <a:ea typeface="Courier New" panose="02070309020205020404" pitchFamily="49" charset="0"/>
                        </a:rPr>
                        <a:t>…</a:t>
                      </a:r>
                      <a:endParaRPr lang="zh-CN" altLang="en-US" sz="240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69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800000"/>
                          </a:solidFill>
                          <a:ea typeface="Courier New" panose="02070309020205020404" pitchFamily="49" charset="0"/>
                        </a:rPr>
                        <a:t>圆面积</a:t>
                      </a:r>
                      <a:r>
                        <a:rPr lang="en-US" altLang="zh-CN" sz="2400" b="1">
                          <a:solidFill>
                            <a:srgbClr val="800000"/>
                          </a:solidFill>
                          <a:ea typeface="Times New Roman" panose="02020603050405020304" pitchFamily="18" charset="0"/>
                        </a:rPr>
                        <a:t>S(cm</a:t>
                      </a:r>
                      <a:r>
                        <a:rPr lang="en-US" altLang="zh-CN" sz="2400" b="1" baseline="30000">
                          <a:solidFill>
                            <a:srgbClr val="800000"/>
                          </a:solidFill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="1">
                          <a:solidFill>
                            <a:srgbClr val="800000"/>
                          </a:solidFill>
                          <a:ea typeface="Times New Roman" panose="02020603050405020304" pitchFamily="18" charset="0"/>
                        </a:rPr>
                        <a:t>)</a:t>
                      </a:r>
                      <a:endParaRPr lang="zh-CN" altLang="en-US" sz="2400" b="1">
                        <a:solidFill>
                          <a:srgbClr val="80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80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  <a:ea typeface="Courier New" panose="02070309020205020404" pitchFamily="49" charset="0"/>
                        </a:rPr>
                        <a:t>…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698" marB="45698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470" name="矩形 189469"/>
          <p:cNvSpPr>
            <a:spLocks noChangeArrowheads="1"/>
          </p:cNvSpPr>
          <p:nvPr/>
        </p:nvSpPr>
        <p:spPr bwMode="auto">
          <a:xfrm>
            <a:off x="250825" y="3933825"/>
            <a:ext cx="8591550" cy="752475"/>
          </a:xfrm>
          <a:prstGeom prst="rect">
            <a:avLst/>
          </a:prstGeom>
          <a:solidFill>
            <a:schemeClr val="accent1">
              <a:alpha val="28999"/>
            </a:schemeClr>
          </a:solidFill>
          <a:ln w="28575">
            <a:solidFill>
              <a:schemeClr val="accent2"/>
            </a:solidFill>
            <a:miter lim="800000"/>
          </a:ln>
        </p:spPr>
        <p:txBody>
          <a:bodyPr anchor="ctr"/>
          <a:lstStyle/>
          <a:p>
            <a:r>
              <a:rPr lang="zh-CN" altLang="en-US" sz="4400" b="1"/>
              <a:t>圆面积公式是</a:t>
            </a:r>
            <a:r>
              <a:rPr lang="zh-CN" altLang="en-US" sz="3200" b="1">
                <a:solidFill>
                  <a:srgbClr val="800000"/>
                </a:solidFill>
              </a:rPr>
              <a:t>：</a:t>
            </a:r>
          </a:p>
        </p:txBody>
      </p:sp>
      <p:sp>
        <p:nvSpPr>
          <p:cNvPr id="189471" name="矩形 189470"/>
          <p:cNvSpPr>
            <a:spLocks noChangeArrowheads="1"/>
          </p:cNvSpPr>
          <p:nvPr/>
        </p:nvSpPr>
        <p:spPr bwMode="auto">
          <a:xfrm>
            <a:off x="4211638" y="4005263"/>
            <a:ext cx="1730375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800000"/>
                </a:solidFill>
                <a:latin typeface="Arial" panose="020B0604020202020204" pitchFamily="34" charset="0"/>
              </a:rPr>
              <a:t>S= </a:t>
            </a:r>
            <a:r>
              <a:rPr lang="en-US" altLang="zh-CN" sz="3200" b="1">
                <a:solidFill>
                  <a:srgbClr val="800000"/>
                </a:solidFill>
                <a:latin typeface="Arial" panose="020B0604020202020204" pitchFamily="34" charset="0"/>
              </a:rPr>
              <a:t>π</a:t>
            </a:r>
            <a:r>
              <a:rPr lang="en-US" altLang="zh-CN" sz="3200">
                <a:solidFill>
                  <a:srgbClr val="800000"/>
                </a:solidFill>
                <a:latin typeface="Arial" panose="020B0604020202020204" pitchFamily="34" charset="0"/>
              </a:rPr>
              <a:t>r</a:t>
            </a:r>
            <a:r>
              <a:rPr lang="en-US" altLang="zh-CN" sz="3200" baseline="30000">
                <a:solidFill>
                  <a:srgbClr val="8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9472" name="文本框 189471"/>
          <p:cNvSpPr txBox="1">
            <a:spLocks noChangeArrowheads="1"/>
          </p:cNvSpPr>
          <p:nvPr/>
        </p:nvSpPr>
        <p:spPr bwMode="auto">
          <a:xfrm>
            <a:off x="2771775" y="580548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Arial" panose="020B0604020202020204" pitchFamily="34" charset="0"/>
              </a:rPr>
              <a:t>π</a:t>
            </a:r>
          </a:p>
        </p:txBody>
      </p:sp>
      <p:sp>
        <p:nvSpPr>
          <p:cNvPr id="189473" name="文本框 189472"/>
          <p:cNvSpPr txBox="1">
            <a:spLocks noChangeArrowheads="1"/>
          </p:cNvSpPr>
          <p:nvPr/>
        </p:nvSpPr>
        <p:spPr bwMode="auto">
          <a:xfrm>
            <a:off x="3563938" y="5805488"/>
            <a:ext cx="102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99"/>
                </a:solidFill>
                <a:latin typeface="Arial" panose="020B0604020202020204" pitchFamily="34" charset="0"/>
              </a:rPr>
              <a:t>2.25π</a:t>
            </a:r>
          </a:p>
        </p:txBody>
      </p:sp>
      <p:sp>
        <p:nvSpPr>
          <p:cNvPr id="189474" name="文本框 189473"/>
          <p:cNvSpPr txBox="1">
            <a:spLocks noChangeArrowheads="1"/>
          </p:cNvSpPr>
          <p:nvPr/>
        </p:nvSpPr>
        <p:spPr bwMode="auto">
          <a:xfrm>
            <a:off x="4716463" y="5805488"/>
            <a:ext cx="6477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99"/>
                </a:solidFill>
                <a:latin typeface="Arial" panose="020B0604020202020204" pitchFamily="34" charset="0"/>
              </a:rPr>
              <a:t>4π</a:t>
            </a:r>
          </a:p>
        </p:txBody>
      </p:sp>
      <p:sp>
        <p:nvSpPr>
          <p:cNvPr id="189476" name="文本框 189475"/>
          <p:cNvSpPr txBox="1">
            <a:spLocks noChangeArrowheads="1"/>
          </p:cNvSpPr>
          <p:nvPr/>
        </p:nvSpPr>
        <p:spPr bwMode="auto">
          <a:xfrm>
            <a:off x="5618163" y="5805488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99"/>
                </a:solidFill>
                <a:latin typeface="Arial" panose="020B0604020202020204" pitchFamily="34" charset="0"/>
              </a:rPr>
              <a:t>9π</a:t>
            </a:r>
          </a:p>
        </p:txBody>
      </p:sp>
      <p:sp>
        <p:nvSpPr>
          <p:cNvPr id="189477" name="文本框 189476"/>
          <p:cNvSpPr txBox="1">
            <a:spLocks noChangeArrowheads="1"/>
          </p:cNvSpPr>
          <p:nvPr/>
        </p:nvSpPr>
        <p:spPr bwMode="auto">
          <a:xfrm>
            <a:off x="6580188" y="5805488"/>
            <a:ext cx="782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99"/>
                </a:solidFill>
                <a:latin typeface="Arial" panose="020B0604020202020204" pitchFamily="34" charset="0"/>
              </a:rPr>
              <a:t>25π</a:t>
            </a:r>
          </a:p>
        </p:txBody>
      </p:sp>
      <p:sp>
        <p:nvSpPr>
          <p:cNvPr id="189478" name="文本框 189477"/>
          <p:cNvSpPr txBox="1">
            <a:spLocks noChangeArrowheads="1"/>
          </p:cNvSpPr>
          <p:nvPr/>
        </p:nvSpPr>
        <p:spPr bwMode="auto">
          <a:xfrm>
            <a:off x="-25400" y="3378200"/>
            <a:ext cx="9144000" cy="310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Arial" panose="020B0604020202020204" pitchFamily="34" charset="0"/>
              </a:rPr>
              <a:t>        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在计算半径不同的圆的面积的过程中</a:t>
            </a: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哪些量可以改变</a:t>
            </a: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哪些量不变</a:t>
            </a: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pic>
        <p:nvPicPr>
          <p:cNvPr id="189479" name="图片 189478" descr="图片1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16113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0" grpId="0" animBg="1"/>
      <p:bldP spid="189471" grpId="0" animBg="1"/>
      <p:bldP spid="189472" grpId="0"/>
      <p:bldP spid="189473" grpId="0"/>
      <p:bldP spid="189474" grpId="0" animBg="1"/>
      <p:bldP spid="189476" grpId="0"/>
      <p:bldP spid="189477" grpId="0"/>
      <p:bldP spid="189478" grpId="0" bldLvl="0" animBg="1"/>
      <p:bldP spid="18947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43016" descr="图片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矩形 43026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1686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初识概念</a:t>
            </a:r>
          </a:p>
        </p:txBody>
      </p:sp>
      <p:sp>
        <p:nvSpPr>
          <p:cNvPr id="43028" name="文本框 43027"/>
          <p:cNvSpPr txBox="1">
            <a:spLocks noChangeArrowheads="1"/>
          </p:cNvSpPr>
          <p:nvPr/>
        </p:nvSpPr>
        <p:spPr bwMode="auto">
          <a:xfrm>
            <a:off x="395288" y="2060575"/>
            <a:ext cx="7129462" cy="639763"/>
          </a:xfrm>
          <a:prstGeom prst="rect">
            <a:avLst/>
          </a:prstGeom>
          <a:solidFill>
            <a:srgbClr val="CCECFF"/>
          </a:solidFill>
          <a:ln w="2857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在某一问题中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保持不变的量称为</a:t>
            </a:r>
            <a:r>
              <a:rPr lang="zh-CN" altLang="en-US" sz="3600" b="1" u="sng" dirty="0">
                <a:solidFill>
                  <a:srgbClr val="FF3300"/>
                </a:solidFill>
                <a:latin typeface="Arial" panose="020B0604020202020204" pitchFamily="34" charset="0"/>
              </a:rPr>
              <a:t>常量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3029" name="文本框 43028"/>
          <p:cNvSpPr txBox="1">
            <a:spLocks noChangeArrowheads="1"/>
          </p:cNvSpPr>
          <p:nvPr/>
        </p:nvSpPr>
        <p:spPr bwMode="auto">
          <a:xfrm>
            <a:off x="395288" y="4221163"/>
            <a:ext cx="8601075" cy="639762"/>
          </a:xfrm>
          <a:prstGeom prst="rect">
            <a:avLst/>
          </a:prstGeom>
          <a:solidFill>
            <a:srgbClr val="CCECFF"/>
          </a:solidFill>
          <a:ln w="2857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在某一问题中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可以取不同数值的量称为</a:t>
            </a:r>
            <a:r>
              <a:rPr lang="zh-CN" altLang="en-US" sz="3600" b="1" u="sng" dirty="0">
                <a:solidFill>
                  <a:srgbClr val="FF3300"/>
                </a:solidFill>
                <a:latin typeface="Arial" panose="020B0604020202020204" pitchFamily="34" charset="0"/>
              </a:rPr>
              <a:t>变量</a:t>
            </a:r>
            <a:r>
              <a:rPr lang="en-US" altLang="zh-CN" sz="3600" b="1" u="sng" dirty="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  <a:endParaRPr lang="en-US" altLang="zh-CN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8" grpId="0" bldLvl="0" animBg="1"/>
      <p:bldP spid="430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00353"/>
          <p:cNvSpPr txBox="1">
            <a:spLocks noChangeArrowheads="1"/>
          </p:cNvSpPr>
          <p:nvPr/>
        </p:nvSpPr>
        <p:spPr bwMode="auto">
          <a:xfrm>
            <a:off x="242888" y="620713"/>
            <a:ext cx="890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</a:rPr>
              <a:t>                  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</a:rPr>
              <a:t>指出下列事件过程中的常量与变量</a:t>
            </a:r>
          </a:p>
          <a:p>
            <a:pPr algn="ctr">
              <a:spcBef>
                <a:spcPct val="50000"/>
              </a:spcBef>
            </a:pPr>
            <a:endParaRPr lang="zh-CN" altLang="en-US" sz="2800" b="1" u="sng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　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⒉ </a:t>
            </a:r>
            <a:r>
              <a:rPr lang="zh-CN" altLang="en-US" sz="2800" b="1">
                <a:latin typeface="Arial" panose="020B0604020202020204" pitchFamily="34" charset="0"/>
              </a:rPr>
              <a:t>圆周长Ｃ与圆的半径</a:t>
            </a:r>
            <a:r>
              <a:rPr lang="en-US" altLang="zh-CN" sz="2800" b="1">
                <a:latin typeface="Arial" panose="020B0604020202020204" pitchFamily="34" charset="0"/>
              </a:rPr>
              <a:t>r</a:t>
            </a:r>
            <a:r>
              <a:rPr lang="zh-CN" altLang="en-US" sz="2800" b="1">
                <a:latin typeface="Arial" panose="020B0604020202020204" pitchFamily="34" charset="0"/>
              </a:rPr>
              <a:t>之间的关系式是Ｃ＝</a:t>
            </a:r>
            <a:r>
              <a:rPr lang="en-US" altLang="zh-CN" sz="2800" b="1">
                <a:latin typeface="Arial" panose="020B0604020202020204" pitchFamily="34" charset="0"/>
              </a:rPr>
              <a:t>2πr</a:t>
            </a:r>
            <a:r>
              <a:rPr lang="zh-CN" altLang="en-US" sz="2800" b="1">
                <a:latin typeface="Arial" panose="020B0604020202020204" pitchFamily="34" charset="0"/>
              </a:rPr>
              <a:t>，其中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常量是</a:t>
            </a:r>
            <a:r>
              <a:rPr lang="en-US" altLang="zh-CN" sz="2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——————</a:t>
            </a:r>
            <a:r>
              <a:rPr lang="zh-CN" altLang="en-US" sz="2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变量是</a:t>
            </a:r>
            <a:r>
              <a:rPr lang="en-US" altLang="zh-CN" sz="2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——————</a:t>
            </a:r>
            <a:r>
              <a:rPr lang="en-US" altLang="zh-CN" sz="2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。</a:t>
            </a:r>
            <a:endParaRPr lang="zh-CN" altLang="en-US" sz="2800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文本框 100354"/>
          <p:cNvSpPr txBox="1">
            <a:spLocks noChangeArrowheads="1"/>
          </p:cNvSpPr>
          <p:nvPr/>
        </p:nvSpPr>
        <p:spPr bwMode="auto">
          <a:xfrm>
            <a:off x="2555875" y="2133600"/>
            <a:ext cx="1223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0356" name="文本框 100355"/>
          <p:cNvSpPr txBox="1">
            <a:spLocks noChangeArrowheads="1"/>
          </p:cNvSpPr>
          <p:nvPr/>
        </p:nvSpPr>
        <p:spPr bwMode="auto">
          <a:xfrm>
            <a:off x="5508625" y="22050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0357" name="文本框 100356"/>
          <p:cNvSpPr txBox="1">
            <a:spLocks noChangeArrowheads="1"/>
          </p:cNvSpPr>
          <p:nvPr/>
        </p:nvSpPr>
        <p:spPr bwMode="auto">
          <a:xfrm>
            <a:off x="1476375" y="3644900"/>
            <a:ext cx="170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２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,π</a:t>
            </a:r>
          </a:p>
        </p:txBody>
      </p:sp>
      <p:sp>
        <p:nvSpPr>
          <p:cNvPr id="100358" name="文本框 100357"/>
          <p:cNvSpPr txBox="1">
            <a:spLocks noChangeArrowheads="1"/>
          </p:cNvSpPr>
          <p:nvPr/>
        </p:nvSpPr>
        <p:spPr bwMode="auto">
          <a:xfrm>
            <a:off x="4427538" y="3573463"/>
            <a:ext cx="1547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Ｃ，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9702" name="矩形 100358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2514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小试牛刀</a:t>
            </a:r>
          </a:p>
        </p:txBody>
      </p:sp>
      <p:sp>
        <p:nvSpPr>
          <p:cNvPr id="100361" name="文本框 100360"/>
          <p:cNvSpPr txBox="1">
            <a:spLocks noChangeArrowheads="1"/>
          </p:cNvSpPr>
          <p:nvPr/>
        </p:nvSpPr>
        <p:spPr bwMode="auto">
          <a:xfrm>
            <a:off x="3924300" y="48688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0362" name="文本框 100361"/>
          <p:cNvSpPr txBox="1">
            <a:spLocks noChangeArrowheads="1"/>
          </p:cNvSpPr>
          <p:nvPr/>
        </p:nvSpPr>
        <p:spPr bwMode="auto">
          <a:xfrm>
            <a:off x="6627813" y="4872038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x, y</a:t>
            </a:r>
          </a:p>
        </p:txBody>
      </p:sp>
      <p:sp>
        <p:nvSpPr>
          <p:cNvPr id="100364" name="矩形 100363"/>
          <p:cNvSpPr>
            <a:spLocks noChangeArrowheads="1"/>
          </p:cNvSpPr>
          <p:nvPr/>
        </p:nvSpPr>
        <p:spPr bwMode="auto">
          <a:xfrm>
            <a:off x="611188" y="5589588"/>
            <a:ext cx="851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黑体" panose="02010609060101010101" pitchFamily="49" charset="-122"/>
              </a:rPr>
              <a:t>理一理</a:t>
            </a:r>
            <a:r>
              <a:rPr lang="en-US" altLang="zh-CN" sz="2800" b="1">
                <a:solidFill>
                  <a:srgbClr val="CC0099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CC0099"/>
                </a:solidFill>
                <a:ea typeface="黑体" panose="02010609060101010101" pitchFamily="49" charset="-122"/>
              </a:rPr>
              <a:t>常量不一定是具体的数，也有用字母表示的。</a:t>
            </a:r>
          </a:p>
        </p:txBody>
      </p:sp>
      <p:grpSp>
        <p:nvGrpSpPr>
          <p:cNvPr id="29706" name="组合 100364"/>
          <p:cNvGrpSpPr/>
          <p:nvPr/>
        </p:nvGrpSpPr>
        <p:grpSpPr bwMode="auto">
          <a:xfrm>
            <a:off x="522288" y="1266825"/>
            <a:ext cx="8610600" cy="1525588"/>
            <a:chOff x="336" y="709"/>
            <a:chExt cx="5424" cy="961"/>
          </a:xfrm>
        </p:grpSpPr>
        <p:sp>
          <p:nvSpPr>
            <p:cNvPr id="29707" name="文本框 100365"/>
            <p:cNvSpPr txBox="1">
              <a:spLocks noChangeArrowheads="1"/>
            </p:cNvSpPr>
            <p:nvPr/>
          </p:nvSpPr>
          <p:spPr bwMode="auto">
            <a:xfrm>
              <a:off x="336" y="709"/>
              <a:ext cx="54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Arial" panose="020B0604020202020204" pitchFamily="34" charset="0"/>
                </a:rPr>
                <a:t>⒈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假设钟点工的工资标准为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元／时，则工作时数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时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与工资额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元</a:t>
              </a:r>
              <a:r>
                <a:rPr lang="en-US" altLang="zh-CN" sz="28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之间的关系式是  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m = 12 t</a:t>
              </a:r>
            </a:p>
          </p:txBody>
        </p:sp>
        <p:sp>
          <p:nvSpPr>
            <p:cNvPr id="29708" name="文本框 100366"/>
            <p:cNvSpPr txBox="1">
              <a:spLocks noChangeArrowheads="1"/>
            </p:cNvSpPr>
            <p:nvPr/>
          </p:nvSpPr>
          <p:spPr bwMode="auto">
            <a:xfrm>
              <a:off x="336" y="1343"/>
              <a:ext cx="50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其中</a:t>
              </a:r>
              <a:r>
                <a:rPr lang="zh-CN" altLang="en-US" sz="2800" b="1">
                  <a:solidFill>
                    <a:srgbClr val="000066"/>
                  </a:solidFill>
                  <a:latin typeface="Arial" panose="020B0604020202020204" pitchFamily="34" charset="0"/>
                </a:rPr>
                <a:t>常量是</a:t>
              </a:r>
              <a:r>
                <a:rPr lang="zh-CN" altLang="en-GB" sz="2800" b="1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28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————————</a:t>
              </a:r>
              <a:r>
                <a:rPr lang="zh-CN" altLang="en-GB" sz="2800" b="1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  <a:r>
                <a:rPr lang="zh-CN" altLang="en-US" sz="28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，</a:t>
              </a:r>
              <a:r>
                <a:rPr lang="zh-CN" altLang="en-US" sz="2800" b="1">
                  <a:solidFill>
                    <a:srgbClr val="000066"/>
                  </a:solidFill>
                  <a:latin typeface="Arial" panose="020B0604020202020204" pitchFamily="34" charset="0"/>
                </a:rPr>
                <a:t>变量是</a:t>
              </a:r>
              <a:r>
                <a:rPr lang="en-US" altLang="zh-CN" sz="2800" baseline="-25000">
                  <a:solidFill>
                    <a:srgbClr val="000066"/>
                  </a:solidFill>
                  <a:latin typeface="Arial" panose="020B0604020202020204" pitchFamily="34" charset="0"/>
                </a:rPr>
                <a:t>——————</a:t>
              </a:r>
              <a:r>
                <a:rPr lang="zh-CN" altLang="en-US" sz="28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29709" name="文本框 100368"/>
          <p:cNvSpPr txBox="1">
            <a:spLocks noChangeArrowheads="1"/>
          </p:cNvSpPr>
          <p:nvPr/>
        </p:nvSpPr>
        <p:spPr bwMode="auto">
          <a:xfrm>
            <a:off x="539750" y="4581525"/>
            <a:ext cx="8208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3. </a:t>
            </a:r>
            <a:r>
              <a:rPr lang="zh-CN" altLang="en-US" sz="2800" b="1"/>
              <a:t>某种报纸每份</a:t>
            </a:r>
            <a:r>
              <a:rPr lang="en-US" altLang="zh-CN" sz="2800" b="1"/>
              <a:t>a</a:t>
            </a:r>
            <a:r>
              <a:rPr lang="zh-CN" altLang="en-US" sz="2800" b="1"/>
              <a:t>元</a:t>
            </a:r>
            <a:r>
              <a:rPr lang="en-US" altLang="zh-CN" sz="2800" b="1"/>
              <a:t>,</a:t>
            </a:r>
            <a:r>
              <a:rPr lang="zh-CN" altLang="en-US" sz="2800" b="1"/>
              <a:t>购买</a:t>
            </a:r>
            <a:r>
              <a:rPr lang="en-US" altLang="zh-CN" sz="2800" b="1"/>
              <a:t>x</a:t>
            </a:r>
            <a:r>
              <a:rPr lang="zh-CN" altLang="en-US" sz="2800" b="1"/>
              <a:t>份此种报纸共需</a:t>
            </a:r>
            <a:r>
              <a:rPr lang="en-US" altLang="zh-CN" sz="2800" b="1"/>
              <a:t>y</a:t>
            </a:r>
            <a:r>
              <a:rPr lang="zh-CN" altLang="en-US" sz="2800" b="1"/>
              <a:t>元</a:t>
            </a:r>
            <a:r>
              <a:rPr lang="en-US" altLang="zh-CN" sz="2800" b="1"/>
              <a:t>,</a:t>
            </a:r>
            <a:r>
              <a:rPr lang="zh-CN" altLang="en-US" sz="2800" b="1"/>
              <a:t>则     </a:t>
            </a:r>
            <a:r>
              <a:rPr lang="en-US" altLang="zh-CN" sz="2800" b="1"/>
              <a:t>y</a:t>
            </a:r>
            <a:r>
              <a:rPr lang="zh-CN" altLang="en-US" sz="2800" b="1"/>
              <a:t>＝ </a:t>
            </a:r>
            <a:r>
              <a:rPr lang="en-US" altLang="zh-CN" sz="2800" b="1"/>
              <a:t>ax</a:t>
            </a:r>
            <a:r>
              <a:rPr lang="zh-CN" altLang="en-US" sz="2800" b="1"/>
              <a:t>中的</a:t>
            </a:r>
            <a:r>
              <a:rPr lang="zh-CN" altLang="en-US" sz="2800" b="1">
                <a:solidFill>
                  <a:srgbClr val="333399"/>
                </a:solidFill>
              </a:rPr>
              <a:t>常量是</a:t>
            </a:r>
            <a:r>
              <a:rPr lang="en-US" altLang="zh-CN" sz="2800" b="1">
                <a:solidFill>
                  <a:srgbClr val="333399"/>
                </a:solidFill>
              </a:rPr>
              <a:t>__________,</a:t>
            </a:r>
            <a:r>
              <a:rPr lang="zh-CN" altLang="en-US" sz="2800" b="1">
                <a:solidFill>
                  <a:srgbClr val="333399"/>
                </a:solidFill>
              </a:rPr>
              <a:t>变量是</a:t>
            </a:r>
            <a:r>
              <a:rPr lang="en-US" altLang="zh-CN" sz="2800" b="1">
                <a:solidFill>
                  <a:srgbClr val="333399"/>
                </a:solidFill>
              </a:rPr>
              <a:t>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61" grpId="0"/>
      <p:bldP spid="100362" grpId="0"/>
      <p:bldP spid="100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文本框 101378"/>
          <p:cNvSpPr txBox="1">
            <a:spLocks noChangeArrowheads="1"/>
          </p:cNvSpPr>
          <p:nvPr/>
        </p:nvSpPr>
        <p:spPr bwMode="auto">
          <a:xfrm>
            <a:off x="0" y="3284538"/>
            <a:ext cx="3419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唐同学说：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我要买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元钱的桔子</a:t>
            </a:r>
          </a:p>
        </p:txBody>
      </p:sp>
      <p:sp>
        <p:nvSpPr>
          <p:cNvPr id="101380" name="文本框 101379"/>
          <p:cNvSpPr txBox="1">
            <a:spLocks noChangeArrowheads="1"/>
          </p:cNvSpPr>
          <p:nvPr/>
        </p:nvSpPr>
        <p:spPr bwMode="auto">
          <a:xfrm>
            <a:off x="179388" y="2205038"/>
            <a:ext cx="3097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李同学说：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我要买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千克桔子</a:t>
            </a:r>
          </a:p>
        </p:txBody>
      </p:sp>
      <p:sp>
        <p:nvSpPr>
          <p:cNvPr id="101381" name="文本框 101380"/>
          <p:cNvSpPr txBox="1">
            <a:spLocks noChangeArrowheads="1"/>
          </p:cNvSpPr>
          <p:nvPr/>
        </p:nvSpPr>
        <p:spPr bwMode="auto">
          <a:xfrm>
            <a:off x="179388" y="1125538"/>
            <a:ext cx="34559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陈同学说：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我要买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元每千克的桔子</a:t>
            </a:r>
          </a:p>
        </p:txBody>
      </p:sp>
      <p:sp>
        <p:nvSpPr>
          <p:cNvPr id="31748" name="文本框 101381"/>
          <p:cNvSpPr txBox="1">
            <a:spLocks noChangeArrowheads="1"/>
          </p:cNvSpPr>
          <p:nvPr/>
        </p:nvSpPr>
        <p:spPr bwMode="auto">
          <a:xfrm>
            <a:off x="242888" y="182563"/>
            <a:ext cx="310515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你能解决吗</a:t>
            </a:r>
            <a:r>
              <a:rPr lang="en-US" altLang="zh-CN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1383" name="文本框 101382"/>
          <p:cNvSpPr txBox="1">
            <a:spLocks noChangeArrowheads="1"/>
          </p:cNvSpPr>
          <p:nvPr/>
        </p:nvSpPr>
        <p:spPr bwMode="auto">
          <a:xfrm>
            <a:off x="242888" y="4267200"/>
            <a:ext cx="4033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说出这三个过程中的常量和变量分别是什么？</a:t>
            </a:r>
          </a:p>
        </p:txBody>
      </p:sp>
      <p:pic>
        <p:nvPicPr>
          <p:cNvPr id="101385" name="图片 101384" descr="小女孩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0"/>
            <a:ext cx="812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101385"/>
          <p:cNvSpPr txBox="1">
            <a:spLocks noChangeArrowheads="1"/>
          </p:cNvSpPr>
          <p:nvPr/>
        </p:nvSpPr>
        <p:spPr bwMode="auto">
          <a:xfrm>
            <a:off x="6134100" y="55943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31752" name="文本框 101386"/>
          <p:cNvSpPr txBox="1">
            <a:spLocks noChangeArrowheads="1"/>
          </p:cNvSpPr>
          <p:nvPr/>
        </p:nvSpPr>
        <p:spPr bwMode="auto">
          <a:xfrm>
            <a:off x="6073775" y="55943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01388" name="文本框 101387"/>
          <p:cNvSpPr txBox="1">
            <a:spLocks noChangeArrowheads="1"/>
          </p:cNvSpPr>
          <p:nvPr/>
        </p:nvSpPr>
        <p:spPr bwMode="auto">
          <a:xfrm>
            <a:off x="4859338" y="4437063"/>
            <a:ext cx="3744912" cy="608012"/>
          </a:xfrm>
          <a:prstGeom prst="rect">
            <a:avLst/>
          </a:prstGeom>
          <a:solidFill>
            <a:srgbClr val="FFFFCC"/>
          </a:solidFill>
          <a:ln w="28575">
            <a:solidFill>
              <a:srgbClr val="A4F0FA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总价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=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单价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×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数量</a:t>
            </a:r>
          </a:p>
        </p:txBody>
      </p:sp>
      <p:sp>
        <p:nvSpPr>
          <p:cNvPr id="101389" name="文本框 101388"/>
          <p:cNvSpPr txBox="1">
            <a:spLocks noChangeArrowheads="1"/>
          </p:cNvSpPr>
          <p:nvPr/>
        </p:nvSpPr>
        <p:spPr bwMode="auto">
          <a:xfrm>
            <a:off x="0" y="5259388"/>
            <a:ext cx="9144000" cy="1190625"/>
          </a:xfrm>
          <a:prstGeom prst="rect">
            <a:avLst/>
          </a:prstGeom>
          <a:pattFill prst="pct80">
            <a:fgClr>
              <a:srgbClr val="FFCC66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</a:rPr>
              <a:t>理一理</a:t>
            </a:r>
            <a:r>
              <a:rPr lang="en-US" altLang="zh-CN" sz="3600" b="1" dirty="0">
                <a:solidFill>
                  <a:srgbClr val="0000FF"/>
                </a:solidFill>
              </a:rPr>
              <a:t>: </a:t>
            </a:r>
            <a:r>
              <a:rPr lang="zh-CN" altLang="en-US" sz="3600" b="1" dirty="0">
                <a:solidFill>
                  <a:srgbClr val="0000FF"/>
                </a:solidFill>
              </a:rPr>
              <a:t>常量和变量是对某一变化过程来说的，它们不是绝对的而是相对的。</a:t>
            </a:r>
          </a:p>
        </p:txBody>
      </p:sp>
      <p:pic>
        <p:nvPicPr>
          <p:cNvPr id="31755" name="图片 101391" descr="DSC018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620713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3" grpId="0"/>
      <p:bldP spid="101388" grpId="0" animBg="1"/>
      <p:bldP spid="1013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63543"/>
          <p:cNvGrpSpPr/>
          <p:nvPr/>
        </p:nvGrpSpPr>
        <p:grpSpPr bwMode="auto">
          <a:xfrm>
            <a:off x="323850" y="2636838"/>
            <a:ext cx="8455025" cy="1409700"/>
            <a:chOff x="340" y="2840"/>
            <a:chExt cx="5280" cy="934"/>
          </a:xfrm>
        </p:grpSpPr>
        <p:sp>
          <p:nvSpPr>
            <p:cNvPr id="33794" name="文本框 63539"/>
            <p:cNvSpPr txBox="1">
              <a:spLocks noChangeArrowheads="1"/>
            </p:cNvSpPr>
            <p:nvPr/>
          </p:nvSpPr>
          <p:spPr bwMode="auto">
            <a:xfrm>
              <a:off x="340" y="2840"/>
              <a:ext cx="5280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2. 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声音在空气中传播的速度</a:t>
              </a:r>
              <a:r>
                <a:rPr lang="en-GB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v (m /s)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与温度</a:t>
              </a:r>
              <a:r>
                <a:rPr lang="en-GB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t(</a:t>
              </a:r>
              <a:r>
                <a:rPr lang="zh-CN" altLang="en-GB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℃</a:t>
              </a:r>
              <a:r>
                <a:rPr lang="en-GB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之间的关系式是</a:t>
              </a:r>
              <a:r>
                <a:rPr lang="en-GB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v＝331+0.6</a:t>
              </a:r>
              <a:r>
                <a:rPr lang="en-US" altLang="zh-CN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，</a:t>
              </a:r>
            </a:p>
          </p:txBody>
        </p:sp>
        <p:sp>
          <p:nvSpPr>
            <p:cNvPr id="33795" name="矩形 63540"/>
            <p:cNvSpPr>
              <a:spLocks noChangeArrowheads="1"/>
            </p:cNvSpPr>
            <p:nvPr/>
          </p:nvSpPr>
          <p:spPr bwMode="auto">
            <a:xfrm>
              <a:off x="340" y="3431"/>
              <a:ext cx="396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其中</a:t>
              </a:r>
              <a:r>
                <a:rPr lang="zh-CN" altLang="en-US" sz="2800" b="1">
                  <a:latin typeface="Arial" panose="020B0604020202020204" pitchFamily="34" charset="0"/>
                </a:rPr>
                <a:t>常量是</a:t>
              </a:r>
              <a:r>
                <a:rPr lang="en-US" altLang="zh-CN" sz="2800" baseline="-25000">
                  <a:latin typeface="Arial" panose="020B0604020202020204" pitchFamily="34" charset="0"/>
                </a:rPr>
                <a:t>————————</a:t>
              </a:r>
              <a:r>
                <a:rPr lang="zh-CN" altLang="en-US" sz="2800" baseline="-25000">
                  <a:latin typeface="Arial" panose="020B0604020202020204" pitchFamily="34" charset="0"/>
                </a:rPr>
                <a:t>，</a:t>
              </a:r>
              <a:r>
                <a:rPr lang="zh-CN" altLang="en-US" sz="2800" b="1">
                  <a:latin typeface="Arial" panose="020B0604020202020204" pitchFamily="34" charset="0"/>
                </a:rPr>
                <a:t>变量是</a:t>
              </a:r>
              <a:r>
                <a:rPr lang="en-US" altLang="zh-CN" sz="2800" baseline="-25000">
                  <a:latin typeface="Arial" panose="020B0604020202020204" pitchFamily="34" charset="0"/>
                </a:rPr>
                <a:t>—————.</a:t>
              </a:r>
            </a:p>
          </p:txBody>
        </p:sp>
      </p:grpSp>
      <p:sp>
        <p:nvSpPr>
          <p:cNvPr id="63542" name="文本框 63541"/>
          <p:cNvSpPr txBox="1">
            <a:spLocks noChangeArrowheads="1"/>
          </p:cNvSpPr>
          <p:nvPr/>
        </p:nvSpPr>
        <p:spPr bwMode="auto">
          <a:xfrm>
            <a:off x="2239963" y="350043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sz="2800" b="1">
                <a:solidFill>
                  <a:srgbClr val="FF0000"/>
                </a:solidFill>
                <a:latin typeface="Arial" panose="020B0604020202020204" pitchFamily="34" charset="0"/>
              </a:rPr>
              <a:t>331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zh-CN" altLang="en-GB" sz="2800" b="1">
                <a:solidFill>
                  <a:srgbClr val="FF0000"/>
                </a:solidFill>
                <a:latin typeface="Arial" panose="020B0604020202020204" pitchFamily="34" charset="0"/>
              </a:rPr>
              <a:t>0.6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543" name="文本框 63542"/>
          <p:cNvSpPr txBox="1">
            <a:spLocks noChangeArrowheads="1"/>
          </p:cNvSpPr>
          <p:nvPr/>
        </p:nvSpPr>
        <p:spPr bwMode="auto">
          <a:xfrm>
            <a:off x="5373688" y="33670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V 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3798" name="矩形 63544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1686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挑战百分百</a:t>
            </a:r>
          </a:p>
        </p:txBody>
      </p:sp>
      <p:sp>
        <p:nvSpPr>
          <p:cNvPr id="33799" name="矩形 63555"/>
          <p:cNvSpPr>
            <a:spLocks noChangeArrowheads="1"/>
          </p:cNvSpPr>
          <p:nvPr/>
        </p:nvSpPr>
        <p:spPr bwMode="auto">
          <a:xfrm>
            <a:off x="323850" y="1125538"/>
            <a:ext cx="8462963" cy="11064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1.  </a:t>
            </a:r>
            <a:r>
              <a:rPr lang="zh-CN" altLang="en-US" sz="2800" b="1"/>
              <a:t>直角三角形两个锐角</a:t>
            </a:r>
            <a:r>
              <a:rPr lang="en-US" altLang="zh-CN" sz="2800" b="1"/>
              <a:t>∠A,∠B</a:t>
            </a:r>
            <a:r>
              <a:rPr lang="en-US" altLang="zh-CN" sz="2800"/>
              <a:t> </a:t>
            </a:r>
            <a:r>
              <a:rPr lang="zh-CN" altLang="en-US" sz="2800" b="1"/>
              <a:t>的关系为</a:t>
            </a:r>
            <a:r>
              <a:rPr lang="en-US" altLang="zh-CN" sz="3600" b="1"/>
              <a:t>_______</a:t>
            </a:r>
            <a:r>
              <a:rPr lang="en-US" altLang="zh-CN" sz="2800" b="1" u="sng"/>
              <a:t>,</a:t>
            </a:r>
            <a:r>
              <a:rPr lang="zh-CN" altLang="en-US" sz="2800" b="1"/>
              <a:t>其中常量是</a:t>
            </a:r>
            <a:r>
              <a:rPr lang="en-US" altLang="zh-CN" sz="2800" b="1"/>
              <a:t>_________,</a:t>
            </a:r>
            <a:r>
              <a:rPr lang="zh-CN" altLang="en-US" sz="2800" b="1"/>
              <a:t>变量是</a:t>
            </a:r>
            <a:r>
              <a:rPr lang="en-US" altLang="zh-CN" sz="2800" b="1"/>
              <a:t>________.</a:t>
            </a:r>
          </a:p>
        </p:txBody>
      </p:sp>
      <p:sp>
        <p:nvSpPr>
          <p:cNvPr id="63557" name="文本框 63556"/>
          <p:cNvSpPr txBox="1">
            <a:spLocks noChangeArrowheads="1"/>
          </p:cNvSpPr>
          <p:nvPr/>
        </p:nvSpPr>
        <p:spPr bwMode="auto">
          <a:xfrm>
            <a:off x="2339975" y="1700213"/>
            <a:ext cx="1008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90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°</a:t>
            </a:r>
            <a:endParaRPr lang="zh-CN" altLang="en-US" sz="2800" b="1" baseline="30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558" name="矩形 63557"/>
          <p:cNvSpPr>
            <a:spLocks noChangeArrowheads="1"/>
          </p:cNvSpPr>
          <p:nvPr/>
        </p:nvSpPr>
        <p:spPr bwMode="auto">
          <a:xfrm>
            <a:off x="4859338" y="170021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∠A,∠B</a:t>
            </a:r>
          </a:p>
        </p:txBody>
      </p:sp>
      <p:sp>
        <p:nvSpPr>
          <p:cNvPr id="63559" name="矩形 63558"/>
          <p:cNvSpPr>
            <a:spLocks noChangeArrowheads="1"/>
          </p:cNvSpPr>
          <p:nvPr/>
        </p:nvSpPr>
        <p:spPr bwMode="auto">
          <a:xfrm>
            <a:off x="6877050" y="126841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</a:rPr>
              <a:t>∠A+∠B= </a:t>
            </a:r>
            <a:r>
              <a:rPr lang="en-US" altLang="zh-CN" sz="2400" b="1">
                <a:solidFill>
                  <a:srgbClr val="FF0000"/>
                </a:solidFill>
              </a:rPr>
              <a:t>90</a:t>
            </a:r>
            <a:r>
              <a:rPr lang="zh-CN" altLang="en-US" sz="2400" b="1">
                <a:solidFill>
                  <a:srgbClr val="FF0000"/>
                </a:solidFill>
              </a:rPr>
              <a:t>°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sp>
        <p:nvSpPr>
          <p:cNvPr id="33803" name="矩形 63560"/>
          <p:cNvSpPr>
            <a:spLocks noChangeArrowheads="1"/>
          </p:cNvSpPr>
          <p:nvPr/>
        </p:nvSpPr>
        <p:spPr bwMode="auto">
          <a:xfrm>
            <a:off x="254000" y="4308475"/>
            <a:ext cx="85328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/>
              <a:t>3. </a:t>
            </a:r>
            <a:r>
              <a:rPr lang="zh-CN" altLang="en-US" sz="2800" b="1">
                <a:solidFill>
                  <a:srgbClr val="000000"/>
                </a:solidFill>
              </a:rPr>
              <a:t>据科学研究</a:t>
            </a:r>
            <a:r>
              <a:rPr lang="en-US" altLang="zh-CN" sz="2800" b="1">
                <a:solidFill>
                  <a:srgbClr val="000000"/>
                </a:solidFill>
              </a:rPr>
              <a:t>,10</a:t>
            </a:r>
            <a:r>
              <a:rPr lang="zh-CN" altLang="en-US" sz="2800" b="1">
                <a:solidFill>
                  <a:srgbClr val="000000"/>
                </a:solidFill>
              </a:rPr>
              <a:t>到</a:t>
            </a:r>
            <a:r>
              <a:rPr lang="en-US" altLang="zh-CN" sz="2800" b="1">
                <a:solidFill>
                  <a:srgbClr val="000000"/>
                </a:solidFill>
              </a:rPr>
              <a:t>50</a:t>
            </a:r>
            <a:r>
              <a:rPr lang="zh-CN" altLang="en-US" sz="2800" b="1">
                <a:solidFill>
                  <a:srgbClr val="000000"/>
                </a:solidFill>
              </a:rPr>
              <a:t>岁的人每天所需睡眠时间</a:t>
            </a:r>
            <a:r>
              <a:rPr lang="en-US" altLang="zh-CN" sz="2800" b="1">
                <a:solidFill>
                  <a:srgbClr val="000000"/>
                </a:solidFill>
              </a:rPr>
              <a:t>H(</a:t>
            </a:r>
            <a:r>
              <a:rPr lang="zh-CN" altLang="en-US" sz="2800" b="1">
                <a:solidFill>
                  <a:srgbClr val="000000"/>
                </a:solidFill>
              </a:rPr>
              <a:t>时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  <a:r>
              <a:rPr lang="zh-CN" altLang="en-US" sz="2800" b="1">
                <a:solidFill>
                  <a:srgbClr val="000000"/>
                </a:solidFill>
              </a:rPr>
              <a:t>可用公式                                  </a:t>
            </a:r>
            <a:r>
              <a:rPr lang="en-US" altLang="zh-CN" sz="2800" b="1">
                <a:solidFill>
                  <a:srgbClr val="000000"/>
                </a:solidFill>
              </a:rPr>
              <a:t>(N</a:t>
            </a:r>
            <a:r>
              <a:rPr lang="zh-CN" altLang="en-US" sz="2800" b="1">
                <a:solidFill>
                  <a:srgbClr val="000000"/>
                </a:solidFill>
              </a:rPr>
              <a:t>是人的年龄</a:t>
            </a:r>
            <a:r>
              <a:rPr lang="en-US" altLang="zh-CN" sz="2800" b="1">
                <a:solidFill>
                  <a:srgbClr val="000000"/>
                </a:solidFill>
              </a:rPr>
              <a:t>)</a:t>
            </a:r>
            <a:r>
              <a:rPr lang="zh-CN" altLang="en-US" sz="2800" b="1">
                <a:solidFill>
                  <a:srgbClr val="000000"/>
                </a:solidFill>
              </a:rPr>
              <a:t>来计算</a:t>
            </a:r>
            <a:r>
              <a:rPr lang="en-US" altLang="zh-CN" sz="2800" b="1">
                <a:solidFill>
                  <a:srgbClr val="000000"/>
                </a:solidFill>
              </a:rPr>
              <a:t>,      </a:t>
            </a:r>
            <a:r>
              <a:rPr lang="zh-CN" altLang="en-US" sz="2800" b="1">
                <a:solidFill>
                  <a:srgbClr val="000000"/>
                </a:solidFill>
              </a:rPr>
              <a:t>其中常量是</a:t>
            </a:r>
            <a:r>
              <a:rPr lang="en-US" altLang="zh-CN" sz="2800" b="1">
                <a:solidFill>
                  <a:srgbClr val="000000"/>
                </a:solidFill>
              </a:rPr>
              <a:t>_______________,</a:t>
            </a:r>
            <a:r>
              <a:rPr lang="zh-CN" altLang="en-US" sz="2800" b="1">
                <a:solidFill>
                  <a:srgbClr val="000000"/>
                </a:solidFill>
              </a:rPr>
              <a:t>变量是</a:t>
            </a:r>
            <a:r>
              <a:rPr lang="en-US" altLang="zh-CN" sz="2800" b="1">
                <a:solidFill>
                  <a:srgbClr val="000000"/>
                </a:solidFill>
              </a:rPr>
              <a:t>__________.</a:t>
            </a:r>
          </a:p>
        </p:txBody>
      </p:sp>
      <p:sp>
        <p:nvSpPr>
          <p:cNvPr id="63563" name="文本框 63562"/>
          <p:cNvSpPr txBox="1">
            <a:spLocks noChangeArrowheads="1"/>
          </p:cNvSpPr>
          <p:nvPr/>
        </p:nvSpPr>
        <p:spPr bwMode="auto">
          <a:xfrm>
            <a:off x="2339975" y="5805488"/>
            <a:ext cx="1871663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110,10</a:t>
            </a:r>
          </a:p>
        </p:txBody>
      </p:sp>
      <p:sp>
        <p:nvSpPr>
          <p:cNvPr id="63564" name="文本框 63563"/>
          <p:cNvSpPr txBox="1">
            <a:spLocks noChangeArrowheads="1"/>
          </p:cNvSpPr>
          <p:nvPr/>
        </p:nvSpPr>
        <p:spPr bwMode="auto">
          <a:xfrm>
            <a:off x="6300788" y="5876925"/>
            <a:ext cx="1255712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</a:p>
        </p:txBody>
      </p:sp>
      <p:graphicFrame>
        <p:nvGraphicFramePr>
          <p:cNvPr id="33806" name="对象 63564"/>
          <p:cNvGraphicFramePr/>
          <p:nvPr/>
        </p:nvGraphicFramePr>
        <p:xfrm>
          <a:off x="2273300" y="4913313"/>
          <a:ext cx="1871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r:id="rId4" imgW="824865" imgH="393700" progId="Equation.DSMT4">
                  <p:embed/>
                </p:oleObj>
              </mc:Choice>
              <mc:Fallback>
                <p:oleObj r:id="rId4" imgW="824865" imgH="393700" progId="Equation.DSMT4">
                  <p:embed/>
                  <p:pic>
                    <p:nvPicPr>
                      <p:cNvPr id="0" name="对象 635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913313"/>
                        <a:ext cx="18716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2" grpId="0"/>
      <p:bldP spid="63543" grpId="0"/>
      <p:bldP spid="63557" grpId="0"/>
      <p:bldP spid="63558" grpId="0"/>
      <p:bldP spid="63559" grpId="0"/>
      <p:bldP spid="63563" grpId="0"/>
      <p:bldP spid="6356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1459</Words>
  <Application>Microsoft Office PowerPoint</Application>
  <PresentationFormat>全屏显示(4:3)</PresentationFormat>
  <Paragraphs>243</Paragraphs>
  <Slides>22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方正大黑_GBK</vt:lpstr>
      <vt:lpstr>黑体</vt:lpstr>
      <vt:lpstr>华文行楷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2007-10-30T12:05:00Z</dcterms:created>
  <dcterms:modified xsi:type="dcterms:W3CDTF">2023-01-16T23:18:33Z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94B937B1793A43F98CA5337AFFE16958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