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5"/>
  </p:handoutMasterIdLst>
  <p:sldIdLst>
    <p:sldId id="433" r:id="rId2"/>
    <p:sldId id="43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126" y="-7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37DE4DF-07BC-4610-A5BA-4A4FCF32FCB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2B8D7810-1690-4BDA-B515-47ABD68C4E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4574FEDF-6B58-4EB2-82F7-1356F2DA62A2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0E75EA4E-A219-4A02-A91A-D0690A74F68A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"/>
          <p:cNvSpPr>
            <a:spLocks noChangeArrowheads="1"/>
          </p:cNvSpPr>
          <p:nvPr/>
        </p:nvSpPr>
        <p:spPr bwMode="auto">
          <a:xfrm>
            <a:off x="359569" y="2332275"/>
            <a:ext cx="8498681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73000"/>
              </a:lnSpc>
              <a:spcBef>
                <a:spcPts val="975"/>
              </a:spcBef>
              <a:spcAft>
                <a:spcPts val="975"/>
              </a:spcAft>
              <a:defRPr/>
            </a:pPr>
            <a:r>
              <a:rPr lang="en-US" altLang="zh-CN" sz="2400" b="1" kern="100" dirty="0">
                <a:latin typeface="Cambria" panose="02040503050406030204"/>
                <a:ea typeface="黑体" panose="02010609060101010101" charset="-122"/>
                <a:cs typeface="Times New Roman" panose="02020603050405020304"/>
              </a:rPr>
              <a:t>Part </a:t>
            </a:r>
            <a:r>
              <a:rPr lang="en-US" altLang="zh-CN" sz="2400" b="1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Ⅱ</a:t>
            </a:r>
            <a:r>
              <a:rPr lang="zh-CN" altLang="zh-CN" sz="2400" b="1" kern="100" dirty="0">
                <a:latin typeface="Cambria" panose="020405030504060302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en-US" altLang="zh-CN" sz="2400" b="1" kern="100" dirty="0">
                <a:latin typeface="Cambria" panose="02040503050406030204"/>
                <a:ea typeface="黑体" panose="02010609060101010101" charset="-122"/>
                <a:cs typeface="Times New Roman" panose="02020603050405020304"/>
              </a:rPr>
              <a:t>Using language</a:t>
            </a:r>
            <a:r>
              <a:rPr lang="en-US" altLang="zh-CN" sz="2400" b="1" kern="100" dirty="0">
                <a:latin typeface="+mj-ea"/>
                <a:ea typeface="+mj-ea"/>
                <a:cs typeface="Times New Roman" panose="02020603050405020304"/>
              </a:rPr>
              <a:t>——</a:t>
            </a:r>
            <a:r>
              <a:rPr lang="zh-CN" altLang="zh-CN" sz="2400" b="1" kern="100" dirty="0">
                <a:latin typeface="+mj-ea"/>
                <a:ea typeface="+mj-ea"/>
                <a:cs typeface="Times New Roman" panose="02020603050405020304"/>
              </a:rPr>
              <a:t>动词</a:t>
            </a:r>
            <a:r>
              <a:rPr lang="en-US" altLang="zh-CN" sz="2400" b="1" kern="100" dirty="0">
                <a:latin typeface="+mj-ea"/>
                <a:ea typeface="+mj-ea"/>
                <a:cs typeface="Times New Roman" panose="02020603050405020304"/>
              </a:rPr>
              <a:t>-</a:t>
            </a:r>
            <a:r>
              <a:rPr lang="en-US" altLang="zh-CN" sz="2400" b="1" kern="100" dirty="0" err="1">
                <a:latin typeface="+mj-ea"/>
                <a:ea typeface="+mj-ea"/>
                <a:cs typeface="Times New Roman" panose="02020603050405020304"/>
              </a:rPr>
              <a:t>ing</a:t>
            </a:r>
            <a:r>
              <a:rPr lang="zh-CN" altLang="zh-CN" sz="2400" b="1" kern="100" dirty="0">
                <a:latin typeface="+mj-ea"/>
                <a:ea typeface="+mj-ea"/>
                <a:cs typeface="Times New Roman" panose="02020603050405020304"/>
              </a:rPr>
              <a:t>形式作状语</a:t>
            </a: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0" y="843542"/>
            <a:ext cx="9144000" cy="13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240000"/>
              </a:lnSpc>
              <a:spcBef>
                <a:spcPts val="1275"/>
              </a:spcBef>
              <a:spcAft>
                <a:spcPts val="1240"/>
              </a:spcAft>
              <a:defRPr/>
            </a:pPr>
            <a:r>
              <a:rPr lang="en-US" altLang="zh-CN" sz="3600" b="1" kern="2200" dirty="0">
                <a:latin typeface="Calibri" panose="020F0502020204030204"/>
                <a:cs typeface="Times New Roman" panose="02020603050405020304"/>
              </a:rPr>
              <a:t>Unit 4</a:t>
            </a:r>
            <a:r>
              <a:rPr lang="zh-CN" altLang="zh-CN" sz="3600" b="1" kern="2200" dirty="0">
                <a:latin typeface="Calibri" panose="020F0502020204030204"/>
                <a:cs typeface="Times New Roman" panose="02020603050405020304"/>
              </a:rPr>
              <a:t>　</a:t>
            </a:r>
            <a:r>
              <a:rPr lang="en-US" altLang="zh-CN" sz="3600" b="1" kern="2200" dirty="0">
                <a:latin typeface="Calibri" panose="020F0502020204030204"/>
                <a:cs typeface="Times New Roman" panose="02020603050405020304"/>
              </a:rPr>
              <a:t>Stage and screen </a:t>
            </a:r>
            <a:endParaRPr lang="zh-CN" altLang="zh-CN" sz="3600" b="1" kern="2200" dirty="0">
              <a:latin typeface="Calibri" panose="020F0502020204030204"/>
              <a:cs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29995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23850" y="663178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          (1)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动词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-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ing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形式作时间、原因、条件、让步状语时多位于句首；作结果、伴随状语时常位于句末。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464469"/>
            <a:ext cx="857011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(2)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动词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-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ing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形式是非谓语动词的一种，它有自己的时态。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having done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是动词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-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ing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形式的完成时态，可以做状语；当该动词先于主句的谓语动词之前发生时，选择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having done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的形式。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8435" name="Picture 4" descr="灯泡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613173"/>
            <a:ext cx="488156" cy="50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矩形 2"/>
          <p:cNvSpPr>
            <a:spLocks noChangeArrowheads="1"/>
          </p:cNvSpPr>
          <p:nvPr/>
        </p:nvSpPr>
        <p:spPr bwMode="auto">
          <a:xfrm>
            <a:off x="272654" y="2703910"/>
            <a:ext cx="8598694" cy="172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</a:rPr>
              <a:t>名师提醒　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动词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-ing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形式作状语的注意事项：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1.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动词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-ing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形式的时态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动词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-ing(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短语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作状语时，要注意它的时间性，即注意是用其一般式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(doing)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还是用完成式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(having done)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  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94073" y="279798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动词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-</a:t>
            </a:r>
            <a:r>
              <a:rPr lang="en-US" altLang="zh-CN" kern="100" dirty="0" err="1">
                <a:latin typeface="Times New Roman" panose="02020603050405020304"/>
                <a:ea typeface="楷体_GB2312"/>
                <a:cs typeface="Courier New" panose="02070309020205020404"/>
              </a:rPr>
              <a:t>ing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形式的被动语态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9458" name="矩形 1"/>
          <p:cNvSpPr>
            <a:spLocks noChangeArrowheads="1"/>
          </p:cNvSpPr>
          <p:nvPr/>
        </p:nvSpPr>
        <p:spPr bwMode="auto">
          <a:xfrm>
            <a:off x="376238" y="651272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现在分词的逻辑主语必须和句子的主语一致。其语态主要取决于现在分词和句子主语间的关系。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</p:txBody>
      </p:sp>
      <p:sp>
        <p:nvSpPr>
          <p:cNvPr id="19459" name="矩形 2"/>
          <p:cNvSpPr>
            <a:spLocks noChangeArrowheads="1"/>
          </p:cNvSpPr>
          <p:nvPr/>
        </p:nvSpPr>
        <p:spPr bwMode="auto">
          <a:xfrm>
            <a:off x="176213" y="1437085"/>
            <a:ext cx="8770144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</a:rPr>
              <a:t>名师提醒　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辨析：现在分词和不定式作结果状语的不同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现在分词作结果状语，是随着谓语动词的发生而产生的自然结果，其逻辑主语往往是前面整个句子所描述的情况，前面有时候可以加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thus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。而不定式作结果状语时常表示出乎意料的结果，有时前面可以加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only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</a:rPr>
              <a:t>巧学助记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分词作状语，主语是问题。前后两动作，共用一主语。主语找出后，再来判关系。主动用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-ing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，被动用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-ed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  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72866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即学即练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20482" name="矩形 1"/>
          <p:cNvSpPr>
            <a:spLocks noChangeArrowheads="1"/>
          </p:cNvSpPr>
          <p:nvPr/>
        </p:nvSpPr>
        <p:spPr bwMode="auto">
          <a:xfrm>
            <a:off x="303610" y="1133475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写出下列句中的现在分词短语的用法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marL="202565" indent="-342900"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1.</a:t>
            </a:r>
            <a:r>
              <a:rPr lang="en-US" altLang="zh-CN" b="1" dirty="0">
                <a:latin typeface="Times New Roman" panose="02020603050405020304" pitchFamily="18" charset="0"/>
                <a:ea typeface="楷体_GB2312"/>
                <a:cs typeface="楷体_GB2312"/>
              </a:rPr>
              <a:t>Not knowing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 how to work out the difficult physics problem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he asked the teacher for help.____________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marL="202565" indent="-342900"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2.</a:t>
            </a:r>
            <a:r>
              <a:rPr lang="en-US" altLang="zh-CN" b="1" dirty="0">
                <a:latin typeface="Times New Roman" panose="02020603050405020304" pitchFamily="18" charset="0"/>
                <a:ea typeface="楷体_GB2312"/>
                <a:cs typeface="楷体_GB2312"/>
              </a:rPr>
              <a:t>Turning to the left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you will find the path leading to the park.____________</a:t>
            </a:r>
            <a:endParaRPr lang="zh-CN" altLang="zh-CN" dirty="0">
              <a:latin typeface="宋体" panose="02010600030101010101" pitchFamily="2" charset="-122"/>
            </a:endParaRPr>
          </a:p>
          <a:p>
            <a:pPr marL="202565" indent="-342900"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3.</a:t>
            </a:r>
            <a:r>
              <a:rPr lang="en-US" altLang="zh-CN" b="1" dirty="0">
                <a:latin typeface="Times New Roman" panose="02020603050405020304" pitchFamily="18" charset="0"/>
                <a:ea typeface="楷体_GB2312"/>
                <a:cs typeface="楷体_GB2312"/>
              </a:rPr>
              <a:t>Weighing almost one hundred kilos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the stone was moved by him alone.____________</a:t>
            </a:r>
            <a:endParaRPr lang="zh-CN" altLang="zh-CN" dirty="0">
              <a:latin typeface="宋体" panose="02010600030101010101" pitchFamily="2" charset="-122"/>
            </a:endParaRPr>
          </a:p>
          <a:p>
            <a:pPr marL="202565" indent="-342900"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4.</a:t>
            </a:r>
            <a:r>
              <a:rPr lang="en-US" altLang="zh-CN" b="1" dirty="0">
                <a:latin typeface="Times New Roman" panose="02020603050405020304" pitchFamily="18" charset="0"/>
                <a:ea typeface="楷体_GB2312"/>
                <a:cs typeface="楷体_GB2312"/>
              </a:rPr>
              <a:t>Having finished his homework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the boy was allowed to watch TV play.____________</a:t>
            </a:r>
            <a:endParaRPr lang="zh-CN" altLang="zh-CN" dirty="0">
              <a:latin typeface="宋体" panose="02010600030101010101" pitchFamily="2" charset="-122"/>
            </a:endParaRPr>
          </a:p>
          <a:p>
            <a:pPr marL="202565" indent="-342900"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5.The child came to his mother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 b="1" dirty="0">
                <a:latin typeface="Times New Roman" panose="02020603050405020304" pitchFamily="18" charset="0"/>
                <a:ea typeface="楷体_GB2312"/>
                <a:cs typeface="楷体_GB2312"/>
              </a:rPr>
              <a:t>running and jumping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.____________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203722" y="2044304"/>
            <a:ext cx="106182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原因状语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479382" y="2439592"/>
            <a:ext cx="106182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条件状语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579519" y="2855119"/>
            <a:ext cx="106182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让步状语</a:t>
            </a:r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441407" y="3248026"/>
            <a:ext cx="106182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时间状语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797153" y="3602832"/>
            <a:ext cx="1052513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方式状语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矩形 1"/>
          <p:cNvSpPr>
            <a:spLocks noChangeArrowheads="1"/>
          </p:cNvSpPr>
          <p:nvPr/>
        </p:nvSpPr>
        <p:spPr bwMode="auto">
          <a:xfrm>
            <a:off x="314325" y="70842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【思维导图】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pic>
        <p:nvPicPr>
          <p:cNvPr id="10242" name="Picture 3" descr="B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10" y="1269207"/>
            <a:ext cx="4613672" cy="268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1"/>
          <p:cNvSpPr>
            <a:spLocks noChangeArrowheads="1"/>
          </p:cNvSpPr>
          <p:nvPr/>
        </p:nvSpPr>
        <p:spPr bwMode="auto">
          <a:xfrm>
            <a:off x="197644" y="925116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一、基本特征感悟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【感悟用法】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702594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动词的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形式在句中作状语，修饰谓语动词或整个句子，表示动作发生的时间、原因、条件、结果、让步或伴随情况等。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Turning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around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saw a car driving up.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转过身，我看见一辆车开过来了。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Having sent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her child to bed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she began to read the newspaper.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送孩子上床睡觉后，她开始读报纸。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Not knowing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his telephone number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couldn’t get in touch with him.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我不知道他的电话号码，所以联系不上他。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1267" name="Picture 4" descr="语法精讲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0451" y="558403"/>
            <a:ext cx="167878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597694"/>
            <a:ext cx="857011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He came 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running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back to tell me the news.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他跑回来告诉我这个消息。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solidFill>
                  <a:prstClr val="black"/>
                </a:solidFill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en-US" altLang="zh-CN" b="1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Having been shown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 around the factory</a:t>
            </a: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Courier New" panose="02070309020205020404"/>
              </a:rPr>
              <a:t>they were very happy.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被领着参观了工厂后，他们很高兴。</a:t>
            </a:r>
            <a:r>
              <a:rPr lang="en-US" altLang="zh-CN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endParaRPr lang="zh-CN" altLang="zh-CN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290" name="矩形 1"/>
          <p:cNvSpPr>
            <a:spLocks noChangeArrowheads="1"/>
          </p:cNvSpPr>
          <p:nvPr/>
        </p:nvSpPr>
        <p:spPr bwMode="auto">
          <a:xfrm>
            <a:off x="238125" y="1809750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【自我总结】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5516" y="2218135"/>
            <a:ext cx="8512969" cy="172997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句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为现在分词的一般式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作状语。当动词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形式的动作与谓语动词的动作同时发生或几乎同时发生时，用一般式。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句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为现在分词的完成式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作状语。当动词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形式的动作先发生，而谓语动词的动作后发生时，用完成式。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437335" y="2225279"/>
            <a:ext cx="66428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doing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356372" y="3074194"/>
            <a:ext cx="127342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having done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1032272"/>
            <a:ext cx="8570119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句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为现在分词的否定式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作状语。动词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形式的否定式是在它的前面加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not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句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④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动词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形式的主动式。表示非谓语动词和句子的主语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分词的逻辑主语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之间为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关系。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句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⑤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动词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形式的被动式。表示非谓语动词和句子的主语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分词的逻辑主语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之间为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关系。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556398" y="1060848"/>
            <a:ext cx="1007269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not doing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279922" y="2338388"/>
            <a:ext cx="60016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主动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88244" y="3159919"/>
            <a:ext cx="60016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动宾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1"/>
          <p:cNvSpPr>
            <a:spLocks noChangeArrowheads="1"/>
          </p:cNvSpPr>
          <p:nvPr/>
        </p:nvSpPr>
        <p:spPr bwMode="auto">
          <a:xfrm>
            <a:off x="314325" y="55602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二、主要用法精讲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960835"/>
            <a:ext cx="857011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动词的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形式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短语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可以在句中作状语来修饰谓语动词或整个句子，用来表示动作发生的时间、原因、条件、结果、让步、方式或伴随情况等。表示时间、原因或条件时，通常位于句子的前部；表示方式、伴随或结果时，通常位于句子的后部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1710" y="2188369"/>
            <a:ext cx="3738563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1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作时间状语，相当于时间状语从句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3400" y="2581276"/>
            <a:ext cx="8262938" cy="898922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Hearing the noise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turned round.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When I heard the noise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turned round.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听到响声我转过身去。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1710" y="3388519"/>
            <a:ext cx="3738563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作原因状语，相当于原因状语从句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8398" y="3777853"/>
            <a:ext cx="8345090" cy="898922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Being too young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couldn’t join the army.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Because he was too young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couldn’t join the army.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因为年轻，他不能参军。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97644" y="615554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作条件状语，相当于条件状语从句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11957" y="1020366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Working hard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you’ll succeed.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If you work hard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you’ll succeed.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努力工作，你会成功的。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0747" y="1854994"/>
            <a:ext cx="3738563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4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作让步状语，相当于让步状语从句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0531" y="2288382"/>
            <a:ext cx="8262938" cy="2145506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动词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短语作让步状语，相当于一个让步状语从句，有时它的前面可带有连词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although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whether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even if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even though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等。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Admitting what she said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still think that she hasn’t tried her best.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Although/Though I admit what she said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still think that she hasn’t tried her best.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尽管承认她所说的话，但我仍然认为她没有尽最大的努力。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09550" y="546498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5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作方式状语或伴随状语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400050" y="951310"/>
            <a:ext cx="857011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walked down the river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singing softly to himself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He walked down the river and sang softly to himself.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他沿着河流一边走，一边轻轻地唱。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2510" y="2202657"/>
            <a:ext cx="4928272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6</a:t>
            </a:r>
            <a:r>
              <a:rPr lang="en-US" altLang="zh-CN" kern="10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表示结果，作结果状语，相当于结果状语从句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0767" y="2622948"/>
            <a:ext cx="8345090" cy="172997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>
                <a:latin typeface="Times New Roman" panose="02020603050405020304"/>
                <a:cs typeface="Times New Roman" panose="02020603050405020304"/>
              </a:rPr>
              <a:t>通常放在句末，中间有逗号隔开，表示一种自然的、顺理成章的结果。</a:t>
            </a:r>
            <a:endParaRPr lang="zh-CN" altLang="zh-CN" kern="10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His parents died in the war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leaving him an orphan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His parents died in the war so that he became an orphan.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他的父母在战争中死亡，以致他成了孤儿。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97644" y="567929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7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动词</a:t>
            </a: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-</a:t>
            </a:r>
            <a:r>
              <a:rPr lang="en-US" altLang="zh-CN" b="1" kern="100" dirty="0" err="1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ing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形式作评注性状语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83382" y="960835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有少数动词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-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短语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并不表示主语的动作，即不存在其逻辑主语必须和句子主语一致的问题，只是表示说话人的态度。常这样用的有：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(1)generally/frankly/properly/...speaking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一般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坦白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/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恰当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说来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(2)judging from/by...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从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判断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(3)considering...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考虑到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(4)supposing...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假设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Judging from her last letter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they are having a wonderful time.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从她的上封来信看，他们过得非常愉快。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1009</Words>
  <Application>Microsoft Office PowerPoint</Application>
  <PresentationFormat>全屏显示(16:9)</PresentationFormat>
  <Paragraphs>82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黑体</vt:lpstr>
      <vt:lpstr>华文中宋</vt:lpstr>
      <vt:lpstr>楷体_GB2312</vt:lpstr>
      <vt:lpstr>宋体</vt:lpstr>
      <vt:lpstr>微软雅黑</vt:lpstr>
      <vt:lpstr>Arial</vt:lpstr>
      <vt:lpstr>Calibri</vt:lpstr>
      <vt:lpstr>Calibri Light</vt:lpstr>
      <vt:lpstr>Cambria</vt:lpstr>
      <vt:lpstr>Courier New</vt:lpstr>
      <vt:lpstr>Impact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2023-01-16T23:18:46Z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30017CA8895F48D797FB7BEC00E2E815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