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4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9036" r:id="rId2"/>
    <p:sldId id="9004" r:id="rId3"/>
    <p:sldId id="9005" r:id="rId4"/>
    <p:sldId id="9030" r:id="rId5"/>
    <p:sldId id="9008" r:id="rId6"/>
    <p:sldId id="9010" r:id="rId7"/>
    <p:sldId id="9037" r:id="rId8"/>
    <p:sldId id="9012" r:id="rId9"/>
    <p:sldId id="9013" r:id="rId10"/>
    <p:sldId id="9035" r:id="rId11"/>
    <p:sldId id="9015" r:id="rId12"/>
    <p:sldId id="9016" r:id="rId13"/>
    <p:sldId id="9017" r:id="rId14"/>
    <p:sldId id="9018" r:id="rId15"/>
    <p:sldId id="9032" r:id="rId16"/>
    <p:sldId id="9021" r:id="rId17"/>
    <p:sldId id="9022" r:id="rId18"/>
    <p:sldId id="9023" r:id="rId19"/>
    <p:sldId id="9024" r:id="rId20"/>
    <p:sldId id="9026" r:id="rId21"/>
    <p:sldId id="8889" r:id="rId22"/>
    <p:sldId id="9002" r:id="rId23"/>
    <p:sldId id="8723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黑体" panose="02010609060101010101" pitchFamily="49" charset="-122"/>
      <p:regular r:id="rId31"/>
    </p:embeddedFont>
    <p:embeddedFont>
      <p:font typeface="微软雅黑" panose="020B0503020204020204" pitchFamily="34" charset="-122"/>
      <p:regular r:id="rId32"/>
      <p:bold r:id="rId33"/>
    </p:embeddedFont>
    <p:embeddedFont>
      <p:font typeface="幼圆" panose="02010509060101010101" pitchFamily="49" charset="-122"/>
      <p:regular r:id="rId34"/>
    </p:embeddedFont>
    <p:embeddedFont>
      <p:font typeface="等线" panose="02010600030101010101" pitchFamily="2" charset="-122"/>
      <p:regular r:id="rId35"/>
      <p:bold r:id="rId36"/>
    </p:embeddedFont>
  </p:embeddedFontLst>
  <p:custDataLst>
    <p:tags r:id="rId37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19" autoAdjust="0"/>
    <p:restoredTop sz="76155" autoAdjust="0"/>
  </p:normalViewPr>
  <p:slideViewPr>
    <p:cSldViewPr snapToGrid="0">
      <p:cViewPr>
        <p:scale>
          <a:sx n="90" d="100"/>
          <a:sy n="90" d="100"/>
        </p:scale>
        <p:origin x="-2244" y="-11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0E43A24-4B2C-433A-AFD1-6B8ADC5A800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92F72F-3DEC-4058-A3ED-37B75383E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F72F-3DEC-4058-A3ED-37B75383E1A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EA738-96F7-4003-A116-282CB2411CA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EA738-96F7-4003-A116-282CB2411CA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EA738-96F7-4003-A116-282CB2411CA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EA738-96F7-4003-A116-282CB2411CA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78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782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80AC90ED-1653-473F-B21D-16521D5FB877}" type="slidenum">
              <a:rPr lang="zh-CN" altLang="en-US" sz="1200">
                <a:ea typeface="幼圆" panose="02010509060101010101" pitchFamily="49" charset="-122"/>
              </a:rPr>
              <a:t>20</a:t>
            </a:fld>
            <a:endParaRPr lang="en-US" altLang="zh-CN" sz="1200">
              <a:ea typeface="幼圆" panose="02010509060101010101" pitchFamily="49" charset="-122"/>
            </a:endParaRPr>
          </a:p>
        </p:txBody>
      </p:sp>
      <p:sp>
        <p:nvSpPr>
          <p:cNvPr id="77829" name="页脚占位符 4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r>
              <a:rPr lang="zh-CN" altLang="en-US" sz="1200">
                <a:ea typeface="幼圆" panose="02010509060101010101" pitchFamily="49" charset="-122"/>
              </a:rPr>
              <a:t>中国英语教师网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z="12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DA5B0-F79F-40A8-8083-B17D7D2B2DB4}" type="slidenum">
              <a:rPr lang="en-US" altLang="zh-CN" smtClean="0"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A5D53-2F0B-4CF4-A211-9C5FD88F390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F72F-3DEC-4058-A3ED-37B75383E1A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EA738-96F7-4003-A116-282CB2411CA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EA738-96F7-4003-A116-282CB2411CA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EA738-96F7-4003-A116-282CB2411CA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EA738-96F7-4003-A116-282CB2411CA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EA738-96F7-4003-A116-282CB2411CA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EA738-96F7-4003-A116-282CB2411CA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2F72F-3DEC-4058-A3ED-37B75383E1A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EA738-96F7-4003-A116-282CB2411CA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028996" y="2190877"/>
            <a:ext cx="2543004" cy="7617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4500" b="1">
                <a:solidFill>
                  <a:schemeClr val="tx1">
                    <a:lumMod val="65000"/>
                    <a:lumOff val="35000"/>
                  </a:schemeClr>
                </a:solidFill>
              </a:rPr>
              <a:t>Goodbye!</a:t>
            </a:r>
            <a:endParaRPr lang="zh-CN" altLang="en-US" sz="45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300" b="1" kern="1200" baseline="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黑体" panose="02010609060101010101" pitchFamily="49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黑体" panose="02010609060101010101" pitchFamily="49" charset="-122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黑体" panose="02010609060101010101" pitchFamily="49" charset="-122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0" y="932894"/>
            <a:ext cx="9144000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Module 10  On the radio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377" y="1932596"/>
            <a:ext cx="8963246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Unit 2 It seemed that they were speaking to me in person.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4235661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Post-reading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632" y="1478036"/>
            <a:ext cx="8761715" cy="1777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4. I still remember, when I was four years old, I sat close to the radio </a:t>
            </a:r>
          </a:p>
          <a:p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    in the living room, listening to my favourite programmes and to the </a:t>
            </a:r>
          </a:p>
          <a:p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    voices of my favourite presenters.</a:t>
            </a:r>
          </a:p>
          <a:p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</a:rPr>
              <a:t>我仍然记得在我四岁的时候，我紧挨着客厅里的收音机坐着，听我最喜欢的节目</a:t>
            </a:r>
            <a:endParaRPr lang="en-US" altLang="zh-CN" sz="1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</a:rPr>
              <a:t>和最喜欢的主持人的声音。</a:t>
            </a:r>
            <a:endParaRPr lang="en-US" altLang="zh-CN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604" y="3277774"/>
            <a:ext cx="5628290" cy="135729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CN" sz="2400">
                <a:solidFill>
                  <a:srgbClr val="FF0000"/>
                </a:solidFill>
              </a:rPr>
              <a:t>close to</a:t>
            </a:r>
            <a:r>
              <a:rPr lang="en-US" altLang="zh-CN" sz="2100">
                <a:solidFill>
                  <a:srgbClr val="595959"/>
                </a:solidFill>
              </a:rPr>
              <a:t> </a:t>
            </a:r>
            <a:r>
              <a:rPr lang="zh-CN" altLang="en-US" sz="2100">
                <a:solidFill>
                  <a:srgbClr val="595959"/>
                </a:solidFill>
              </a:rPr>
              <a:t>临近，靠近 </a:t>
            </a:r>
            <a:endParaRPr lang="en-US" altLang="zh-CN" sz="2100">
              <a:solidFill>
                <a:srgbClr val="595959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CN" sz="2400">
                <a:solidFill>
                  <a:srgbClr val="FF0000"/>
                </a:solidFill>
              </a:rPr>
              <a:t>sit close to sth.</a:t>
            </a:r>
            <a:r>
              <a:rPr lang="en-US" altLang="zh-CN" sz="2100">
                <a:solidFill>
                  <a:srgbClr val="595959"/>
                </a:solidFill>
              </a:rPr>
              <a:t> </a:t>
            </a:r>
            <a:r>
              <a:rPr lang="zh-CN" altLang="en-US" sz="2100">
                <a:solidFill>
                  <a:srgbClr val="595959"/>
                </a:solidFill>
              </a:rPr>
              <a:t>坐在</a:t>
            </a:r>
            <a:r>
              <a:rPr lang="en-US" altLang="zh-CN" sz="2100">
                <a:solidFill>
                  <a:srgbClr val="595959"/>
                </a:solidFill>
                <a:latin typeface="+mn-ea"/>
              </a:rPr>
              <a:t>……</a:t>
            </a:r>
            <a:r>
              <a:rPr lang="zh-CN" altLang="en-US" sz="2100">
                <a:solidFill>
                  <a:srgbClr val="595959"/>
                </a:solidFill>
                <a:latin typeface="+mn-ea"/>
              </a:rPr>
              <a:t>的旁</a:t>
            </a:r>
            <a:r>
              <a:rPr lang="zh-CN" altLang="en-US" sz="2100">
                <a:solidFill>
                  <a:srgbClr val="595959"/>
                </a:solidFill>
              </a:rPr>
              <a:t>边</a:t>
            </a:r>
            <a:endParaRPr lang="en-US" altLang="zh-CN" sz="2100">
              <a:solidFill>
                <a:srgbClr val="595959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CN" sz="2400">
                <a:solidFill>
                  <a:srgbClr val="FF0000"/>
                </a:solidFill>
              </a:rPr>
              <a:t>close </a:t>
            </a:r>
            <a:r>
              <a:rPr lang="en-US" altLang="zh-CN" sz="2100" i="1">
                <a:solidFill>
                  <a:srgbClr val="595959"/>
                </a:solidFill>
              </a:rPr>
              <a:t>adj.</a:t>
            </a:r>
            <a:r>
              <a:rPr lang="en-US" altLang="zh-CN" sz="2100">
                <a:solidFill>
                  <a:srgbClr val="595959"/>
                </a:solidFill>
              </a:rPr>
              <a:t> </a:t>
            </a:r>
            <a:r>
              <a:rPr lang="zh-CN" altLang="en-US" sz="2100">
                <a:solidFill>
                  <a:srgbClr val="595959"/>
                </a:solidFill>
              </a:rPr>
              <a:t>离得近，距离短</a:t>
            </a:r>
            <a:endParaRPr lang="en-US" altLang="zh-CN" sz="2100">
              <a:solidFill>
                <a:srgbClr val="595959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2100" i="1">
                <a:solidFill>
                  <a:srgbClr val="595959"/>
                </a:solidFill>
              </a:rPr>
              <a:t>                 v</a:t>
            </a:r>
            <a:r>
              <a:rPr lang="en-US" altLang="zh-CN" sz="2100">
                <a:solidFill>
                  <a:srgbClr val="595959"/>
                </a:solidFill>
              </a:rPr>
              <a:t>. </a:t>
            </a:r>
            <a:r>
              <a:rPr lang="zh-CN" altLang="en-US" sz="2100">
                <a:solidFill>
                  <a:srgbClr val="595959"/>
                </a:solidFill>
              </a:rPr>
              <a:t>关上</a:t>
            </a:r>
          </a:p>
        </p:txBody>
      </p:sp>
      <p:sp>
        <p:nvSpPr>
          <p:cNvPr id="9" name="TextBox 6"/>
          <p:cNvSpPr txBox="1"/>
          <p:nvPr/>
        </p:nvSpPr>
        <p:spPr>
          <a:xfrm rot="482935">
            <a:off x="118591" y="732203"/>
            <a:ext cx="2676896" cy="871225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Language points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 bldLvl="5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Post-reading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7787" y="1544291"/>
            <a:ext cx="7388427" cy="33932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rgbClr val="FF0000"/>
                </a:solidFill>
              </a:rPr>
              <a:t>5. It seemed that they were speaking not to lots of listeners 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rgbClr val="FF0000"/>
                </a:solidFill>
              </a:rPr>
              <a:t>    but to me in person. </a:t>
            </a:r>
            <a:r>
              <a:rPr lang="zh-CN" altLang="en-US" sz="2400" dirty="0">
                <a:solidFill>
                  <a:srgbClr val="595959"/>
                </a:solidFill>
              </a:rPr>
              <a:t>我感觉他们好像不是在和广大听</a:t>
            </a:r>
            <a:endParaRPr lang="en-US" altLang="zh-CN" sz="2400" dirty="0">
              <a:solidFill>
                <a:srgbClr val="595959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rgbClr val="595959"/>
                </a:solidFill>
              </a:rPr>
              <a:t>    </a:t>
            </a:r>
            <a:r>
              <a:rPr lang="zh-CN" altLang="en-US" sz="2400" dirty="0">
                <a:solidFill>
                  <a:srgbClr val="595959"/>
                </a:solidFill>
              </a:rPr>
              <a:t>众说话，而是在亲自和我说话。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FF0000"/>
                </a:solidFill>
              </a:rPr>
              <a:t>It seems that+</a:t>
            </a:r>
            <a:r>
              <a:rPr lang="zh-CN" altLang="en-US" sz="2400" dirty="0">
                <a:solidFill>
                  <a:srgbClr val="FF0000"/>
                </a:solidFill>
              </a:rPr>
              <a:t>从句 </a:t>
            </a:r>
            <a:r>
              <a:rPr lang="zh-CN" altLang="en-US" sz="2400" dirty="0">
                <a:solidFill>
                  <a:srgbClr val="595959"/>
                </a:solidFill>
              </a:rPr>
              <a:t>看起来似乎</a:t>
            </a:r>
            <a:r>
              <a:rPr lang="en-US" altLang="zh-CN" sz="2400" dirty="0">
                <a:solidFill>
                  <a:srgbClr val="595959"/>
                </a:solidFill>
                <a:latin typeface="+mn-ea"/>
              </a:rPr>
              <a:t>……</a:t>
            </a:r>
            <a:endParaRPr lang="zh-CN" altLang="en-US" sz="2400" dirty="0">
              <a:solidFill>
                <a:srgbClr val="595959"/>
              </a:solidFill>
              <a:latin typeface="+mn-ea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err="1">
                <a:solidFill>
                  <a:srgbClr val="FF0000"/>
                </a:solidFill>
              </a:rPr>
              <a:t>seem+</a:t>
            </a:r>
            <a:r>
              <a:rPr lang="en-US" altLang="zh-CN" sz="2400" i="1" dirty="0" err="1">
                <a:solidFill>
                  <a:srgbClr val="FF0000"/>
                </a:solidFill>
              </a:rPr>
              <a:t>adj</a:t>
            </a:r>
            <a:r>
              <a:rPr lang="en-US" altLang="zh-CN" sz="2400" dirty="0">
                <a:solidFill>
                  <a:srgbClr val="FF0000"/>
                </a:solidFill>
              </a:rPr>
              <a:t>./to </a:t>
            </a:r>
            <a:r>
              <a:rPr lang="en-US" altLang="zh-CN" sz="2400" i="1" dirty="0">
                <a:solidFill>
                  <a:srgbClr val="FF0000"/>
                </a:solidFill>
              </a:rPr>
              <a:t>v</a:t>
            </a:r>
            <a:r>
              <a:rPr lang="en-US" altLang="zh-CN" sz="2400" dirty="0">
                <a:solidFill>
                  <a:srgbClr val="FF0000"/>
                </a:solidFill>
              </a:rPr>
              <a:t>./</a:t>
            </a:r>
            <a:r>
              <a:rPr lang="zh-CN" altLang="en-US" sz="2400" dirty="0">
                <a:solidFill>
                  <a:srgbClr val="FF0000"/>
                </a:solidFill>
              </a:rPr>
              <a:t>从句</a:t>
            </a:r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rgbClr val="595959"/>
                </a:solidFill>
              </a:rPr>
              <a:t>    </a:t>
            </a:r>
            <a:r>
              <a:rPr lang="en-US" altLang="zh-CN" sz="2400" i="1" dirty="0">
                <a:solidFill>
                  <a:srgbClr val="595959"/>
                </a:solidFill>
              </a:rPr>
              <a:t>e.g</a:t>
            </a:r>
            <a:r>
              <a:rPr lang="en-US" altLang="zh-CN" sz="2400" dirty="0">
                <a:solidFill>
                  <a:srgbClr val="595959"/>
                </a:solidFill>
              </a:rPr>
              <a:t>. You seem happy.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rgbClr val="595959"/>
                </a:solidFill>
              </a:rPr>
              <a:t>           They seem to know what they should do.</a:t>
            </a:r>
            <a:endParaRPr lang="zh-CN" altLang="en-US" sz="2400" dirty="0">
              <a:solidFill>
                <a:srgbClr val="595959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rgbClr val="595959"/>
                </a:solidFill>
              </a:rPr>
              <a:t>           </a:t>
            </a:r>
            <a:r>
              <a:rPr lang="en-US" altLang="zh-CN" sz="2400" dirty="0">
                <a:solidFill>
                  <a:srgbClr val="595959"/>
                </a:solidFill>
              </a:rPr>
              <a:t>It seems that they know what they should do.   </a:t>
            </a:r>
            <a:endParaRPr lang="zh-CN" altLang="en-US" sz="2400" dirty="0">
              <a:solidFill>
                <a:srgbClr val="595959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FF0000"/>
                </a:solidFill>
              </a:rPr>
              <a:t>in person </a:t>
            </a:r>
            <a:r>
              <a:rPr lang="zh-CN" altLang="en-US" sz="2400" dirty="0">
                <a:solidFill>
                  <a:srgbClr val="595959"/>
                </a:solidFill>
              </a:rPr>
              <a:t>亲自，当面</a:t>
            </a:r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rgbClr val="595959"/>
                </a:solidFill>
              </a:rPr>
              <a:t>    </a:t>
            </a:r>
            <a:r>
              <a:rPr lang="en-US" altLang="zh-CN" sz="2400" i="1" dirty="0">
                <a:solidFill>
                  <a:srgbClr val="595959"/>
                </a:solidFill>
              </a:rPr>
              <a:t>e.g</a:t>
            </a:r>
            <a:r>
              <a:rPr lang="en-US" altLang="zh-CN" sz="2400" dirty="0">
                <a:solidFill>
                  <a:srgbClr val="595959"/>
                </a:solidFill>
              </a:rPr>
              <a:t>. I think you’d better give the money to him in person.  </a:t>
            </a:r>
            <a:endParaRPr lang="zh-CN" altLang="en-US" sz="2400" dirty="0">
              <a:solidFill>
                <a:srgbClr val="595959"/>
              </a:solidFill>
            </a:endParaRPr>
          </a:p>
        </p:txBody>
      </p:sp>
      <p:sp>
        <p:nvSpPr>
          <p:cNvPr id="8" name="TextBox 6"/>
          <p:cNvSpPr txBox="1"/>
          <p:nvPr/>
        </p:nvSpPr>
        <p:spPr>
          <a:xfrm rot="482935">
            <a:off x="154072" y="599370"/>
            <a:ext cx="2676896" cy="871225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Language points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Post-reading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3777" y="1562895"/>
            <a:ext cx="5916446" cy="33932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67970" indent="-267970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</a:rPr>
              <a:t>6. At the age of nine, I asked for part-time jobs in small radio stations.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595959"/>
                </a:solidFill>
              </a:rPr>
              <a:t>    </a:t>
            </a:r>
            <a:r>
              <a:rPr lang="zh-CN" altLang="en-US" sz="2400">
                <a:solidFill>
                  <a:srgbClr val="595959"/>
                </a:solidFill>
              </a:rPr>
              <a:t>九岁的时候，我去小电台找过兼职工作。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>
                <a:solidFill>
                  <a:srgbClr val="FF0000"/>
                </a:solidFill>
              </a:rPr>
              <a:t>at the age of</a:t>
            </a:r>
            <a:r>
              <a:rPr lang="en-US" altLang="zh-CN" sz="2400">
                <a:solidFill>
                  <a:srgbClr val="595959"/>
                </a:solidFill>
              </a:rPr>
              <a:t> </a:t>
            </a:r>
            <a:r>
              <a:rPr lang="zh-CN" altLang="en-US" sz="2400">
                <a:solidFill>
                  <a:srgbClr val="595959"/>
                </a:solidFill>
                <a:latin typeface="+mn-ea"/>
              </a:rPr>
              <a:t>在</a:t>
            </a:r>
            <a:r>
              <a:rPr lang="en-US" altLang="zh-CN" sz="2400">
                <a:solidFill>
                  <a:srgbClr val="595959"/>
                </a:solidFill>
                <a:latin typeface="+mn-ea"/>
              </a:rPr>
              <a:t>……</a:t>
            </a:r>
            <a:r>
              <a:rPr lang="zh-CN" altLang="en-US" sz="2400">
                <a:solidFill>
                  <a:srgbClr val="595959"/>
                </a:solidFill>
                <a:latin typeface="+mn-ea"/>
              </a:rPr>
              <a:t>岁的时候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>
                <a:solidFill>
                  <a:srgbClr val="FF0000"/>
                </a:solidFill>
              </a:rPr>
              <a:t>ask for jobs </a:t>
            </a:r>
            <a:r>
              <a:rPr lang="zh-CN" altLang="en-US" sz="2400">
                <a:solidFill>
                  <a:srgbClr val="595959"/>
                </a:solidFill>
              </a:rPr>
              <a:t>求职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>
                <a:solidFill>
                  <a:srgbClr val="FF0000"/>
                </a:solidFill>
              </a:rPr>
              <a:t>ask sb. for sth. </a:t>
            </a:r>
            <a:r>
              <a:rPr lang="zh-CN" altLang="en-US" sz="2400">
                <a:solidFill>
                  <a:srgbClr val="595959"/>
                </a:solidFill>
              </a:rPr>
              <a:t>向某人要求某物</a:t>
            </a:r>
            <a:endParaRPr lang="en-US" altLang="zh-CN" sz="2400">
              <a:solidFill>
                <a:srgbClr val="595959"/>
              </a:solidFill>
            </a:endParaRPr>
          </a:p>
        </p:txBody>
      </p:sp>
      <p:sp>
        <p:nvSpPr>
          <p:cNvPr id="8" name="TextBox 6"/>
          <p:cNvSpPr txBox="1"/>
          <p:nvPr/>
        </p:nvSpPr>
        <p:spPr>
          <a:xfrm rot="482935">
            <a:off x="118591" y="732203"/>
            <a:ext cx="2676896" cy="871225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Language points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4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Post-reading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98096" y="1646640"/>
            <a:ext cx="5947809" cy="33193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rgbClr val="FF0000"/>
                </a:solidFill>
              </a:rPr>
              <a:t>7. One day I learnt about Internet radio.</a:t>
            </a:r>
            <a:endParaRPr lang="en-US" altLang="zh-CN" sz="2400">
              <a:solidFill>
                <a:srgbClr val="595959"/>
              </a:solidFill>
            </a:endParaRPr>
          </a:p>
          <a:p>
            <a:pPr indent="335915">
              <a:lnSpc>
                <a:spcPct val="110000"/>
              </a:lnSpc>
            </a:pPr>
            <a:r>
              <a:rPr lang="zh-CN" altLang="en-US" sz="2400">
                <a:solidFill>
                  <a:srgbClr val="595959"/>
                </a:solidFill>
              </a:rPr>
              <a:t>有一天我听说了网络电台。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sz="2400">
                <a:solidFill>
                  <a:srgbClr val="FF0000"/>
                </a:solidFill>
              </a:rPr>
              <a:t>learn about </a:t>
            </a:r>
            <a:r>
              <a:rPr lang="zh-CN" altLang="en-US" sz="2400">
                <a:solidFill>
                  <a:srgbClr val="595959"/>
                </a:solidFill>
              </a:rPr>
              <a:t>听说，了解</a:t>
            </a:r>
          </a:p>
          <a:p>
            <a:pPr>
              <a:lnSpc>
                <a:spcPct val="110000"/>
              </a:lnSpc>
            </a:pPr>
            <a:r>
              <a:rPr lang="zh-CN" altLang="en-US" sz="2400">
                <a:solidFill>
                  <a:srgbClr val="595959"/>
                </a:solidFill>
              </a:rPr>
              <a:t>     </a:t>
            </a:r>
            <a:r>
              <a:rPr lang="en-US" altLang="zh-CN" sz="2400" i="1">
                <a:solidFill>
                  <a:srgbClr val="595959"/>
                </a:solidFill>
              </a:rPr>
              <a:t>e.g</a:t>
            </a:r>
            <a:r>
              <a:rPr lang="en-US" altLang="zh-CN" sz="2400">
                <a:solidFill>
                  <a:srgbClr val="595959"/>
                </a:solidFill>
              </a:rPr>
              <a:t>. I didn’t learn about  the importance of it.</a:t>
            </a:r>
          </a:p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rgbClr val="FF0000"/>
                </a:solidFill>
              </a:rPr>
              <a:t>8. I did this by looking out of the window.</a:t>
            </a:r>
          </a:p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rgbClr val="595959"/>
                </a:solidFill>
              </a:rPr>
              <a:t>    </a:t>
            </a:r>
            <a:r>
              <a:rPr lang="zh-CN" altLang="en-US" sz="2400">
                <a:solidFill>
                  <a:srgbClr val="595959"/>
                </a:solidFill>
              </a:rPr>
              <a:t>我是根据观察窗外的情况做到的。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sz="2400">
                <a:solidFill>
                  <a:srgbClr val="FF0000"/>
                </a:solidFill>
              </a:rPr>
              <a:t>look out of the window </a:t>
            </a:r>
            <a:r>
              <a:rPr lang="zh-CN" altLang="en-US" sz="2400">
                <a:solidFill>
                  <a:srgbClr val="595959"/>
                </a:solidFill>
              </a:rPr>
              <a:t>向窗外看 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sz="2400">
                <a:solidFill>
                  <a:srgbClr val="FF0000"/>
                </a:solidFill>
              </a:rPr>
              <a:t>by doing sth.</a:t>
            </a:r>
            <a:r>
              <a:rPr lang="en-US" altLang="zh-CN" sz="2400">
                <a:solidFill>
                  <a:srgbClr val="595959"/>
                </a:solidFill>
              </a:rPr>
              <a:t> </a:t>
            </a:r>
            <a:r>
              <a:rPr lang="zh-CN" altLang="en-US" sz="2400">
                <a:solidFill>
                  <a:srgbClr val="595959"/>
                </a:solidFill>
              </a:rPr>
              <a:t>通过做某事</a:t>
            </a:r>
            <a:endParaRPr lang="en-US" altLang="zh-CN" sz="2400">
              <a:solidFill>
                <a:srgbClr val="59595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482935">
            <a:off x="118591" y="732203"/>
            <a:ext cx="2676896" cy="871225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Language points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5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Post-reading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7005" y="1581073"/>
            <a:ext cx="5389990" cy="33932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</a:rPr>
              <a:t>9. The purpose is to check the sound level.</a:t>
            </a:r>
            <a:r>
              <a:rPr lang="en-US" altLang="zh-CN" sz="2400">
                <a:solidFill>
                  <a:srgbClr val="595959"/>
                </a:solidFill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595959"/>
                </a:solidFill>
              </a:rPr>
              <a:t>    </a:t>
            </a:r>
            <a:r>
              <a:rPr lang="zh-CN" altLang="en-US" sz="2400">
                <a:solidFill>
                  <a:srgbClr val="595959"/>
                </a:solidFill>
              </a:rPr>
              <a:t>目的是检查音质水平。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>
                <a:solidFill>
                  <a:srgbClr val="FF0000"/>
                </a:solidFill>
              </a:rPr>
              <a:t>  purpose</a:t>
            </a:r>
            <a:r>
              <a:rPr lang="zh-CN" altLang="en-US" sz="2400">
                <a:solidFill>
                  <a:srgbClr val="595959"/>
                </a:solidFill>
              </a:rPr>
              <a:t> </a:t>
            </a:r>
            <a:r>
              <a:rPr lang="en-US" altLang="zh-CN" sz="2400" i="1">
                <a:solidFill>
                  <a:srgbClr val="595959"/>
                </a:solidFill>
              </a:rPr>
              <a:t>n. </a:t>
            </a:r>
            <a:r>
              <a:rPr lang="zh-CN" altLang="en-US" sz="2400">
                <a:solidFill>
                  <a:srgbClr val="595959"/>
                </a:solidFill>
              </a:rPr>
              <a:t>目的；意图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>
                <a:solidFill>
                  <a:srgbClr val="FF0000"/>
                </a:solidFill>
              </a:rPr>
              <a:t>  the purpose is to do sth. </a:t>
            </a:r>
            <a:r>
              <a:rPr lang="zh-CN" altLang="en-US" sz="2400">
                <a:solidFill>
                  <a:srgbClr val="595959"/>
                </a:solidFill>
              </a:rPr>
              <a:t>目的是做某事</a:t>
            </a:r>
          </a:p>
          <a:p>
            <a:pPr marL="386080" indent="-38608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>
                <a:solidFill>
                  <a:srgbClr val="FF0000"/>
                </a:solidFill>
              </a:rPr>
              <a:t>for the purpose of </a:t>
            </a:r>
            <a:r>
              <a:rPr lang="zh-CN" altLang="en-US" sz="2400">
                <a:solidFill>
                  <a:srgbClr val="595959"/>
                </a:solidFill>
                <a:latin typeface="+mn-ea"/>
              </a:rPr>
              <a:t>为了</a:t>
            </a:r>
            <a:r>
              <a:rPr lang="en-US" altLang="zh-CN" sz="2400">
                <a:solidFill>
                  <a:srgbClr val="595959"/>
                </a:solidFill>
                <a:latin typeface="+mn-ea"/>
              </a:rPr>
              <a:t>……</a:t>
            </a:r>
            <a:endParaRPr lang="zh-CN" altLang="en-US" sz="2400">
              <a:solidFill>
                <a:srgbClr val="595959"/>
              </a:solidFill>
              <a:latin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>
                <a:solidFill>
                  <a:srgbClr val="FF0000"/>
                </a:solidFill>
              </a:rPr>
              <a:t>  on purpose </a:t>
            </a:r>
            <a:r>
              <a:rPr lang="zh-CN" altLang="en-US" sz="2400">
                <a:solidFill>
                  <a:srgbClr val="595959"/>
                </a:solidFill>
              </a:rPr>
              <a:t>故意，有意地</a:t>
            </a:r>
          </a:p>
        </p:txBody>
      </p:sp>
      <p:sp>
        <p:nvSpPr>
          <p:cNvPr id="9" name="TextBox 6"/>
          <p:cNvSpPr txBox="1"/>
          <p:nvPr/>
        </p:nvSpPr>
        <p:spPr>
          <a:xfrm rot="482935">
            <a:off x="118591" y="732203"/>
            <a:ext cx="2676896" cy="871225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Language points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5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19252" y="2072822"/>
            <a:ext cx="8395138" cy="2887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Peter (1) __________ to be very happy with his new job. He works in the </a:t>
            </a:r>
          </a:p>
          <a:p>
            <a:pPr algn="just">
              <a:lnSpc>
                <a:spcPct val="11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(2) ________ of a local radio station. He is lucky that (3) ____________ only twenty he is doing something he loves and has a real (4) __________. Every morning when he starts work, he does a sound check and then he looks for interesting newspaper (5) __________ to talk about on the show. The (6) __________ can phone in to talk to Peter or they can send emails to ask him to play their </a:t>
            </a:r>
            <a:r>
              <a:rPr lang="en-US" altLang="zh-CN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favourite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songs. At the end of the show, he closes down all the equipment and goes home.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文本框 2"/>
          <p:cNvSpPr txBox="1"/>
          <p:nvPr/>
        </p:nvSpPr>
        <p:spPr>
          <a:xfrm>
            <a:off x="724180" y="1476472"/>
            <a:ext cx="7695641" cy="438581"/>
          </a:xfrm>
          <a:custGeom>
            <a:avLst/>
            <a:gdLst>
              <a:gd name="connsiteX0" fmla="*/ 0 w 10661423"/>
              <a:gd name="connsiteY0" fmla="*/ 140020 h 840105"/>
              <a:gd name="connsiteX1" fmla="*/ 140020 w 10661423"/>
              <a:gd name="connsiteY1" fmla="*/ 0 h 840105"/>
              <a:gd name="connsiteX2" fmla="*/ 716764 w 10661423"/>
              <a:gd name="connsiteY2" fmla="*/ 0 h 840105"/>
              <a:gd name="connsiteX3" fmla="*/ 1189693 w 10661423"/>
              <a:gd name="connsiteY3" fmla="*/ 0 h 840105"/>
              <a:gd name="connsiteX4" fmla="*/ 1870250 w 10661423"/>
              <a:gd name="connsiteY4" fmla="*/ 0 h 840105"/>
              <a:gd name="connsiteX5" fmla="*/ 2654622 w 10661423"/>
              <a:gd name="connsiteY5" fmla="*/ 0 h 840105"/>
              <a:gd name="connsiteX6" fmla="*/ 3438993 w 10661423"/>
              <a:gd name="connsiteY6" fmla="*/ 0 h 840105"/>
              <a:gd name="connsiteX7" fmla="*/ 3704295 w 10661423"/>
              <a:gd name="connsiteY7" fmla="*/ 0 h 840105"/>
              <a:gd name="connsiteX8" fmla="*/ 4488666 w 10661423"/>
              <a:gd name="connsiteY8" fmla="*/ 0 h 840105"/>
              <a:gd name="connsiteX9" fmla="*/ 4753968 w 10661423"/>
              <a:gd name="connsiteY9" fmla="*/ 0 h 840105"/>
              <a:gd name="connsiteX10" fmla="*/ 5123084 w 10661423"/>
              <a:gd name="connsiteY10" fmla="*/ 0 h 840105"/>
              <a:gd name="connsiteX11" fmla="*/ 5907455 w 10661423"/>
              <a:gd name="connsiteY11" fmla="*/ 0 h 840105"/>
              <a:gd name="connsiteX12" fmla="*/ 6484198 w 10661423"/>
              <a:gd name="connsiteY12" fmla="*/ 0 h 840105"/>
              <a:gd name="connsiteX13" fmla="*/ 6749501 w 10661423"/>
              <a:gd name="connsiteY13" fmla="*/ 0 h 840105"/>
              <a:gd name="connsiteX14" fmla="*/ 7222430 w 10661423"/>
              <a:gd name="connsiteY14" fmla="*/ 0 h 840105"/>
              <a:gd name="connsiteX15" fmla="*/ 7695360 w 10661423"/>
              <a:gd name="connsiteY15" fmla="*/ 0 h 840105"/>
              <a:gd name="connsiteX16" fmla="*/ 8479731 w 10661423"/>
              <a:gd name="connsiteY16" fmla="*/ 0 h 840105"/>
              <a:gd name="connsiteX17" fmla="*/ 9056475 w 10661423"/>
              <a:gd name="connsiteY17" fmla="*/ 0 h 840105"/>
              <a:gd name="connsiteX18" fmla="*/ 9529404 w 10661423"/>
              <a:gd name="connsiteY18" fmla="*/ 0 h 840105"/>
              <a:gd name="connsiteX19" fmla="*/ 9898520 w 10661423"/>
              <a:gd name="connsiteY19" fmla="*/ 0 h 840105"/>
              <a:gd name="connsiteX20" fmla="*/ 10521403 w 10661423"/>
              <a:gd name="connsiteY20" fmla="*/ 0 h 840105"/>
              <a:gd name="connsiteX21" fmla="*/ 10661423 w 10661423"/>
              <a:gd name="connsiteY21" fmla="*/ 140020 h 840105"/>
              <a:gd name="connsiteX22" fmla="*/ 10661423 w 10661423"/>
              <a:gd name="connsiteY22" fmla="*/ 700085 h 840105"/>
              <a:gd name="connsiteX23" fmla="*/ 10521403 w 10661423"/>
              <a:gd name="connsiteY23" fmla="*/ 840105 h 840105"/>
              <a:gd name="connsiteX24" fmla="*/ 10256101 w 10661423"/>
              <a:gd name="connsiteY24" fmla="*/ 840105 h 840105"/>
              <a:gd name="connsiteX25" fmla="*/ 9783171 w 10661423"/>
              <a:gd name="connsiteY25" fmla="*/ 840105 h 840105"/>
              <a:gd name="connsiteX26" fmla="*/ 8998800 w 10661423"/>
              <a:gd name="connsiteY26" fmla="*/ 840105 h 840105"/>
              <a:gd name="connsiteX27" fmla="*/ 8525870 w 10661423"/>
              <a:gd name="connsiteY27" fmla="*/ 840105 h 840105"/>
              <a:gd name="connsiteX28" fmla="*/ 8260568 w 10661423"/>
              <a:gd name="connsiteY28" fmla="*/ 840105 h 840105"/>
              <a:gd name="connsiteX29" fmla="*/ 7995266 w 10661423"/>
              <a:gd name="connsiteY29" fmla="*/ 840105 h 840105"/>
              <a:gd name="connsiteX30" fmla="*/ 7314709 w 10661423"/>
              <a:gd name="connsiteY30" fmla="*/ 840105 h 840105"/>
              <a:gd name="connsiteX31" fmla="*/ 6945593 w 10661423"/>
              <a:gd name="connsiteY31" fmla="*/ 840105 h 840105"/>
              <a:gd name="connsiteX32" fmla="*/ 6680291 w 10661423"/>
              <a:gd name="connsiteY32" fmla="*/ 840105 h 840105"/>
              <a:gd name="connsiteX33" fmla="*/ 6414989 w 10661423"/>
              <a:gd name="connsiteY33" fmla="*/ 840105 h 840105"/>
              <a:gd name="connsiteX34" fmla="*/ 5942060 w 10661423"/>
              <a:gd name="connsiteY34" fmla="*/ 840105 h 840105"/>
              <a:gd name="connsiteX35" fmla="*/ 5365316 w 10661423"/>
              <a:gd name="connsiteY35" fmla="*/ 840105 h 840105"/>
              <a:gd name="connsiteX36" fmla="*/ 4996200 w 10661423"/>
              <a:gd name="connsiteY36" fmla="*/ 840105 h 840105"/>
              <a:gd name="connsiteX37" fmla="*/ 4730898 w 10661423"/>
              <a:gd name="connsiteY37" fmla="*/ 840105 h 840105"/>
              <a:gd name="connsiteX38" fmla="*/ 4050341 w 10661423"/>
              <a:gd name="connsiteY38" fmla="*/ 840105 h 840105"/>
              <a:gd name="connsiteX39" fmla="*/ 3785039 w 10661423"/>
              <a:gd name="connsiteY39" fmla="*/ 840105 h 840105"/>
              <a:gd name="connsiteX40" fmla="*/ 3519737 w 10661423"/>
              <a:gd name="connsiteY40" fmla="*/ 840105 h 840105"/>
              <a:gd name="connsiteX41" fmla="*/ 2942993 w 10661423"/>
              <a:gd name="connsiteY41" fmla="*/ 840105 h 840105"/>
              <a:gd name="connsiteX42" fmla="*/ 2262436 w 10661423"/>
              <a:gd name="connsiteY42" fmla="*/ 840105 h 840105"/>
              <a:gd name="connsiteX43" fmla="*/ 1478065 w 10661423"/>
              <a:gd name="connsiteY43" fmla="*/ 840105 h 840105"/>
              <a:gd name="connsiteX44" fmla="*/ 1108949 w 10661423"/>
              <a:gd name="connsiteY44" fmla="*/ 840105 h 840105"/>
              <a:gd name="connsiteX45" fmla="*/ 636019 w 10661423"/>
              <a:gd name="connsiteY45" fmla="*/ 840105 h 840105"/>
              <a:gd name="connsiteX46" fmla="*/ 140020 w 10661423"/>
              <a:gd name="connsiteY46" fmla="*/ 840105 h 840105"/>
              <a:gd name="connsiteX47" fmla="*/ 0 w 10661423"/>
              <a:gd name="connsiteY47" fmla="*/ 700085 h 840105"/>
              <a:gd name="connsiteX48" fmla="*/ 0 w 10661423"/>
              <a:gd name="connsiteY48" fmla="*/ 140020 h 84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661423" h="840105" extrusionOk="0">
                <a:moveTo>
                  <a:pt x="0" y="140020"/>
                </a:moveTo>
                <a:cubicBezTo>
                  <a:pt x="70820" y="135034"/>
                  <a:pt x="141764" y="55646"/>
                  <a:pt x="140020" y="0"/>
                </a:cubicBezTo>
                <a:cubicBezTo>
                  <a:pt x="354427" y="-5423"/>
                  <a:pt x="441762" y="39307"/>
                  <a:pt x="716764" y="0"/>
                </a:cubicBezTo>
                <a:cubicBezTo>
                  <a:pt x="991766" y="-39307"/>
                  <a:pt x="1007825" y="38742"/>
                  <a:pt x="1189693" y="0"/>
                </a:cubicBezTo>
                <a:cubicBezTo>
                  <a:pt x="1371561" y="-38742"/>
                  <a:pt x="1614892" y="807"/>
                  <a:pt x="1870250" y="0"/>
                </a:cubicBezTo>
                <a:cubicBezTo>
                  <a:pt x="2125608" y="-807"/>
                  <a:pt x="2400576" y="81463"/>
                  <a:pt x="2654622" y="0"/>
                </a:cubicBezTo>
                <a:cubicBezTo>
                  <a:pt x="2908668" y="-81463"/>
                  <a:pt x="3066933" y="10587"/>
                  <a:pt x="3438993" y="0"/>
                </a:cubicBezTo>
                <a:cubicBezTo>
                  <a:pt x="3811053" y="-10587"/>
                  <a:pt x="3586358" y="28961"/>
                  <a:pt x="3704295" y="0"/>
                </a:cubicBezTo>
                <a:cubicBezTo>
                  <a:pt x="3822232" y="-28961"/>
                  <a:pt x="4296908" y="70583"/>
                  <a:pt x="4488666" y="0"/>
                </a:cubicBezTo>
                <a:cubicBezTo>
                  <a:pt x="4680424" y="-70583"/>
                  <a:pt x="4689294" y="12259"/>
                  <a:pt x="4753968" y="0"/>
                </a:cubicBezTo>
                <a:cubicBezTo>
                  <a:pt x="4818642" y="-12259"/>
                  <a:pt x="4963241" y="15030"/>
                  <a:pt x="5123084" y="0"/>
                </a:cubicBezTo>
                <a:cubicBezTo>
                  <a:pt x="5282927" y="-15030"/>
                  <a:pt x="5534836" y="85602"/>
                  <a:pt x="5907455" y="0"/>
                </a:cubicBezTo>
                <a:cubicBezTo>
                  <a:pt x="6280074" y="-85602"/>
                  <a:pt x="6362081" y="55827"/>
                  <a:pt x="6484198" y="0"/>
                </a:cubicBezTo>
                <a:cubicBezTo>
                  <a:pt x="6606315" y="-55827"/>
                  <a:pt x="6645426" y="10355"/>
                  <a:pt x="6749501" y="0"/>
                </a:cubicBezTo>
                <a:cubicBezTo>
                  <a:pt x="6853576" y="-10355"/>
                  <a:pt x="7023405" y="38618"/>
                  <a:pt x="7222430" y="0"/>
                </a:cubicBezTo>
                <a:cubicBezTo>
                  <a:pt x="7421455" y="-38618"/>
                  <a:pt x="7570537" y="2841"/>
                  <a:pt x="7695360" y="0"/>
                </a:cubicBezTo>
                <a:cubicBezTo>
                  <a:pt x="7820183" y="-2841"/>
                  <a:pt x="8126508" y="59332"/>
                  <a:pt x="8479731" y="0"/>
                </a:cubicBezTo>
                <a:cubicBezTo>
                  <a:pt x="8832954" y="-59332"/>
                  <a:pt x="8895335" y="47442"/>
                  <a:pt x="9056475" y="0"/>
                </a:cubicBezTo>
                <a:cubicBezTo>
                  <a:pt x="9217615" y="-47442"/>
                  <a:pt x="9305915" y="31641"/>
                  <a:pt x="9529404" y="0"/>
                </a:cubicBezTo>
                <a:cubicBezTo>
                  <a:pt x="9752893" y="-31641"/>
                  <a:pt x="9749205" y="16918"/>
                  <a:pt x="9898520" y="0"/>
                </a:cubicBezTo>
                <a:cubicBezTo>
                  <a:pt x="10047835" y="-16918"/>
                  <a:pt x="10211031" y="46457"/>
                  <a:pt x="10521403" y="0"/>
                </a:cubicBezTo>
                <a:cubicBezTo>
                  <a:pt x="10525756" y="70459"/>
                  <a:pt x="10588663" y="130242"/>
                  <a:pt x="10661423" y="140020"/>
                </a:cubicBezTo>
                <a:cubicBezTo>
                  <a:pt x="10677119" y="381706"/>
                  <a:pt x="10602270" y="463056"/>
                  <a:pt x="10661423" y="700085"/>
                </a:cubicBezTo>
                <a:cubicBezTo>
                  <a:pt x="10567242" y="698927"/>
                  <a:pt x="10533907" y="769488"/>
                  <a:pt x="10521403" y="840105"/>
                </a:cubicBezTo>
                <a:cubicBezTo>
                  <a:pt x="10420599" y="864293"/>
                  <a:pt x="10324040" y="816953"/>
                  <a:pt x="10256101" y="840105"/>
                </a:cubicBezTo>
                <a:cubicBezTo>
                  <a:pt x="10188162" y="863257"/>
                  <a:pt x="9944195" y="813277"/>
                  <a:pt x="9783171" y="840105"/>
                </a:cubicBezTo>
                <a:cubicBezTo>
                  <a:pt x="9622147" y="866933"/>
                  <a:pt x="9306947" y="746423"/>
                  <a:pt x="8998800" y="840105"/>
                </a:cubicBezTo>
                <a:cubicBezTo>
                  <a:pt x="8690653" y="933787"/>
                  <a:pt x="8660127" y="829612"/>
                  <a:pt x="8525870" y="840105"/>
                </a:cubicBezTo>
                <a:cubicBezTo>
                  <a:pt x="8391613" y="850598"/>
                  <a:pt x="8354103" y="823411"/>
                  <a:pt x="8260568" y="840105"/>
                </a:cubicBezTo>
                <a:cubicBezTo>
                  <a:pt x="8167033" y="856799"/>
                  <a:pt x="8118542" y="811281"/>
                  <a:pt x="7995266" y="840105"/>
                </a:cubicBezTo>
                <a:cubicBezTo>
                  <a:pt x="7871990" y="868929"/>
                  <a:pt x="7465783" y="811752"/>
                  <a:pt x="7314709" y="840105"/>
                </a:cubicBezTo>
                <a:cubicBezTo>
                  <a:pt x="7163635" y="868458"/>
                  <a:pt x="7088836" y="838683"/>
                  <a:pt x="6945593" y="840105"/>
                </a:cubicBezTo>
                <a:cubicBezTo>
                  <a:pt x="6802350" y="841527"/>
                  <a:pt x="6786673" y="822939"/>
                  <a:pt x="6680291" y="840105"/>
                </a:cubicBezTo>
                <a:cubicBezTo>
                  <a:pt x="6573909" y="857271"/>
                  <a:pt x="6494022" y="821271"/>
                  <a:pt x="6414989" y="840105"/>
                </a:cubicBezTo>
                <a:cubicBezTo>
                  <a:pt x="6335956" y="858939"/>
                  <a:pt x="6113594" y="795383"/>
                  <a:pt x="5942060" y="840105"/>
                </a:cubicBezTo>
                <a:cubicBezTo>
                  <a:pt x="5770526" y="884827"/>
                  <a:pt x="5487294" y="838158"/>
                  <a:pt x="5365316" y="840105"/>
                </a:cubicBezTo>
                <a:cubicBezTo>
                  <a:pt x="5243338" y="842052"/>
                  <a:pt x="5159175" y="798197"/>
                  <a:pt x="4996200" y="840105"/>
                </a:cubicBezTo>
                <a:cubicBezTo>
                  <a:pt x="4833225" y="882013"/>
                  <a:pt x="4822129" y="829501"/>
                  <a:pt x="4730898" y="840105"/>
                </a:cubicBezTo>
                <a:cubicBezTo>
                  <a:pt x="4639667" y="850709"/>
                  <a:pt x="4352744" y="789936"/>
                  <a:pt x="4050341" y="840105"/>
                </a:cubicBezTo>
                <a:cubicBezTo>
                  <a:pt x="3747938" y="890274"/>
                  <a:pt x="3842531" y="815062"/>
                  <a:pt x="3785039" y="840105"/>
                </a:cubicBezTo>
                <a:cubicBezTo>
                  <a:pt x="3727547" y="865148"/>
                  <a:pt x="3620230" y="821198"/>
                  <a:pt x="3519737" y="840105"/>
                </a:cubicBezTo>
                <a:cubicBezTo>
                  <a:pt x="3419244" y="859012"/>
                  <a:pt x="3219757" y="777769"/>
                  <a:pt x="2942993" y="840105"/>
                </a:cubicBezTo>
                <a:cubicBezTo>
                  <a:pt x="2666229" y="902441"/>
                  <a:pt x="2558875" y="807179"/>
                  <a:pt x="2262436" y="840105"/>
                </a:cubicBezTo>
                <a:cubicBezTo>
                  <a:pt x="1965997" y="873031"/>
                  <a:pt x="1829596" y="822506"/>
                  <a:pt x="1478065" y="840105"/>
                </a:cubicBezTo>
                <a:cubicBezTo>
                  <a:pt x="1126534" y="857704"/>
                  <a:pt x="1265469" y="802017"/>
                  <a:pt x="1108949" y="840105"/>
                </a:cubicBezTo>
                <a:cubicBezTo>
                  <a:pt x="952429" y="878193"/>
                  <a:pt x="736184" y="803358"/>
                  <a:pt x="636019" y="840105"/>
                </a:cubicBezTo>
                <a:cubicBezTo>
                  <a:pt x="535854" y="876852"/>
                  <a:pt x="368062" y="793604"/>
                  <a:pt x="140020" y="840105"/>
                </a:cubicBezTo>
                <a:cubicBezTo>
                  <a:pt x="159470" y="770133"/>
                  <a:pt x="58765" y="694034"/>
                  <a:pt x="0" y="700085"/>
                </a:cubicBezTo>
                <a:cubicBezTo>
                  <a:pt x="-60422" y="577653"/>
                  <a:pt x="22574" y="326988"/>
                  <a:pt x="0" y="14002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article     at the age of     listener     purpose     seem     studio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97596" y="666398"/>
            <a:ext cx="7878557" cy="83099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altLang="zh-CN" sz="2400" b="1" kern="1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/>
                <a:ea typeface="幼圆" panose="02010509060101010101" pitchFamily="49" charset="-122"/>
                <a:cs typeface="Times New Roman" panose="02020603050405020304"/>
              </a:rPr>
              <a:t>Complete the passage with the correct form of the words and expressions in the box.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046043" y="2060022"/>
            <a:ext cx="841092" cy="4154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altLang="zh-CN" sz="2100">
                <a:solidFill>
                  <a:srgbClr val="FF0000"/>
                </a:solidFill>
              </a:rPr>
              <a:t>seems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968765" y="2441353"/>
            <a:ext cx="842294" cy="4154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altLang="zh-CN" sz="2100">
                <a:solidFill>
                  <a:srgbClr val="FF0000"/>
                </a:solidFill>
              </a:rPr>
              <a:t>studio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7081196" y="2417706"/>
            <a:ext cx="1505937" cy="4154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altLang="zh-CN" sz="2100">
                <a:solidFill>
                  <a:srgbClr val="FF0000"/>
                </a:solidFill>
              </a:rPr>
              <a:t>at the age of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7403602" y="2763564"/>
            <a:ext cx="1037059" cy="4154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altLang="zh-CN" sz="2100">
                <a:solidFill>
                  <a:srgbClr val="FF0000"/>
                </a:solidFill>
              </a:rPr>
              <a:t>purpose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48027" y="3502580"/>
            <a:ext cx="960115" cy="4154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altLang="zh-CN" sz="2100">
                <a:solidFill>
                  <a:srgbClr val="FF0000"/>
                </a:solidFill>
              </a:rPr>
              <a:t>articles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450578" y="3841484"/>
            <a:ext cx="1080340" cy="4154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altLang="zh-CN" sz="2100">
                <a:solidFill>
                  <a:srgbClr val="FF0000"/>
                </a:solidFill>
              </a:rPr>
              <a:t>listeners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Post-reading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31751" grpId="0"/>
      <p:bldP spid="31752" grpId="0"/>
      <p:bldP spid="31753" grpId="0"/>
      <p:bldP spid="31754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85" name="Group 45"/>
          <p:cNvGraphicFramePr>
            <a:graphicFrameLocks noGrp="1"/>
          </p:cNvGraphicFramePr>
          <p:nvPr>
            <p:ph idx="4294967295"/>
          </p:nvPr>
        </p:nvGraphicFramePr>
        <p:xfrm>
          <a:off x="418042" y="1660198"/>
          <a:ext cx="8307916" cy="301750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634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4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“How old are you?” The radio manager looked down at me.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“Fifteen,’’ I said.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“And you want a job in radio? Shouldn’t you be at school?” he asked.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</a:endParaRPr>
                    </a:p>
                  </a:txBody>
                  <a:tcPr marL="91431" marR="91431" marT="34287" marB="34287" anchor="ctr" horzOverflow="overflow"/>
                </a:tc>
                <a:tc>
                  <a:txBody>
                    <a:bodyPr/>
                    <a:lstStyle/>
                    <a:p>
                      <a:pPr marL="268605" marR="0" lvl="0" indent="-26860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US" altLang="zh-CN" sz="20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describing an important event in the past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</a:endParaRPr>
                    </a:p>
                  </a:txBody>
                  <a:tcPr marL="91431" marR="91431" marT="34287" marB="34287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I’ve always loved the radio. I still remember, when I was four years old, I sat close to the radio in the living room, listening to my favourite programmes and to the voices of my favourite presenters.   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</a:endParaRPr>
                    </a:p>
                  </a:txBody>
                  <a:tcPr marL="91431" marR="91431" marT="34287" marB="34287" anchor="ctr" horzOverflow="overflow"/>
                </a:tc>
                <a:tc>
                  <a:txBody>
                    <a:bodyPr/>
                    <a:lstStyle/>
                    <a:p>
                      <a:pPr marL="268605" marR="0" lvl="0" indent="-26860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US" altLang="zh-CN" sz="20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giving background information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</a:endParaRPr>
                    </a:p>
                  </a:txBody>
                  <a:tcPr marL="91431" marR="91431" marT="34287" marB="34287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35473" y="653305"/>
            <a:ext cx="5510561" cy="4616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altLang="zh-CN" sz="2400" b="1" kern="1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/>
                <a:ea typeface="幼圆" panose="02010509060101010101" pitchFamily="49" charset="-122"/>
                <a:cs typeface="Times New Roman" panose="02020603050405020304"/>
              </a:rPr>
              <a:t>Look at the sentences from the passage.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Post-reading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5470" y="687868"/>
            <a:ext cx="7887954" cy="4616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altLang="zh-CN" sz="2400" b="1" kern="1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/>
                <a:ea typeface="幼圆" panose="02010509060101010101" pitchFamily="49" charset="-122"/>
                <a:cs typeface="Times New Roman" panose="02020603050405020304"/>
              </a:rPr>
              <a:t>Now find sentences in the passage in Activity 2 which show: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Post-reading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042495" y="1832741"/>
            <a:ext cx="7059011" cy="2743200"/>
            <a:chOff x="1389993" y="2443655"/>
            <a:chExt cx="9412014" cy="3657600"/>
          </a:xfrm>
        </p:grpSpPr>
        <p:sp>
          <p:nvSpPr>
            <p:cNvPr id="8" name="折角形 7"/>
            <p:cNvSpPr/>
            <p:nvPr/>
          </p:nvSpPr>
          <p:spPr>
            <a:xfrm>
              <a:off x="1389993" y="2443655"/>
              <a:ext cx="9412014" cy="3657600"/>
            </a:xfrm>
            <a:prstGeom prst="foldedCorner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1454" y="3168186"/>
              <a:ext cx="5162097" cy="2092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  <a:buFont typeface="Wingdings" panose="05000000000000000000" pitchFamily="2" charset="2"/>
                <a:buChar char="F"/>
              </a:pPr>
              <a:r>
                <a:rPr lang="en-US" altLang="zh-CN" sz="2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important events in the past</a:t>
              </a:r>
            </a:p>
            <a:p>
              <a:pPr>
                <a:lnSpc>
                  <a:spcPct val="200000"/>
                </a:lnSpc>
                <a:buFont typeface="Wingdings" panose="05000000000000000000" pitchFamily="2" charset="2"/>
                <a:buChar char="F"/>
              </a:pPr>
              <a:r>
                <a:rPr lang="en-US" altLang="zh-CN" sz="2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background information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3649" y="615329"/>
            <a:ext cx="3453198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zh-CN"/>
            </a:defPPr>
            <a:lvl1pPr algn="just">
              <a:defRPr sz="3200" b="1" kern="1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/>
                <a:ea typeface="幼圆" panose="02010509060101010101" pitchFamily="49" charset="-122"/>
                <a:cs typeface="Times New Roman" panose="02020603050405020304"/>
              </a:defRPr>
            </a:lvl1pPr>
          </a:lstStyle>
          <a:p>
            <a:r>
              <a:rPr lang="en-US" altLang="zh-CN" sz="2800" dirty="0"/>
              <a:t>Possible </a:t>
            </a:r>
            <a:r>
              <a:rPr lang="en-US" altLang="zh-CN" sz="2800" dirty="0" smtClean="0"/>
              <a:t>answers:</a:t>
            </a:r>
            <a:endParaRPr lang="en-US" altLang="zh-C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Post-reading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152" y="1216600"/>
            <a:ext cx="8213696" cy="36363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0070C0"/>
                </a:solidFill>
              </a:rPr>
              <a:t>Important events in the past:</a:t>
            </a:r>
          </a:p>
          <a:p>
            <a:pPr>
              <a:lnSpc>
                <a:spcPct val="12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—One day I learnt about Internet radio.</a:t>
            </a:r>
          </a:p>
          <a:p>
            <a:pPr>
              <a:lnSpc>
                <a:spcPct val="12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—Soon my friends at school started to listen, and then they wanted to help.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0070C0"/>
                </a:solidFill>
              </a:rPr>
              <a:t>Background information:</a:t>
            </a:r>
          </a:p>
          <a:p>
            <a:pPr>
              <a:lnSpc>
                <a:spcPct val="12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—Once a week. I played my </a:t>
            </a:r>
            <a:r>
              <a:rPr lang="en-US" altLang="zh-CN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favourite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music from my father’s computer,  </a:t>
            </a:r>
          </a:p>
          <a:p>
            <a:pPr>
              <a:lnSpc>
                <a:spcPct val="12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talked about life at school, and hoped someone might be listening.</a:t>
            </a:r>
          </a:p>
          <a:p>
            <a:pPr>
              <a:lnSpc>
                <a:spcPct val="12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—We prepared a </a:t>
            </a:r>
            <a:r>
              <a:rPr lang="en-US" altLang="zh-CN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programme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once a week, doing research by reading   </a:t>
            </a:r>
          </a:p>
          <a:p>
            <a:pPr>
              <a:lnSpc>
                <a:spcPct val="12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articles about music and sports news. We also did research for jokes and   </a:t>
            </a:r>
          </a:p>
          <a:p>
            <a:pPr>
              <a:lnSpc>
                <a:spcPct val="12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the weather report. (I did this by looking out of the window).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79838" y="1768204"/>
            <a:ext cx="8584325" cy="2222938"/>
            <a:chOff x="378372" y="2732894"/>
            <a:chExt cx="11445766" cy="2963917"/>
          </a:xfrm>
        </p:grpSpPr>
        <p:sp>
          <p:nvSpPr>
            <p:cNvPr id="6" name="缺角矩形 5"/>
            <p:cNvSpPr/>
            <p:nvPr/>
          </p:nvSpPr>
          <p:spPr>
            <a:xfrm>
              <a:off x="378372" y="2732894"/>
              <a:ext cx="11445766" cy="2963917"/>
            </a:xfrm>
            <a:prstGeom prst="plaqu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1210328" y="3458879"/>
              <a:ext cx="9781854" cy="164146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 lIns="121917" tIns="60958" rIns="121917" bIns="60958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Write a passage describing an important event in the past and giving background information.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Post-reading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930933" y="1170150"/>
            <a:ext cx="3282134" cy="38502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>
              <a:lnSpc>
                <a:spcPct val="130000"/>
              </a:lnSpc>
            </a:pPr>
            <a:r>
              <a:rPr lang="en-US" altLang="zh-CN" sz="2700" dirty="0">
                <a:solidFill>
                  <a:srgbClr val="FF0000"/>
                </a:solidFill>
              </a:rPr>
              <a:t>the</a:t>
            </a:r>
            <a:r>
              <a:rPr lang="en-US" altLang="zh-CN" sz="2700" dirty="0">
                <a:solidFill>
                  <a:srgbClr val="595959"/>
                </a:solidFill>
              </a:rPr>
              <a:t> red light                 </a:t>
            </a:r>
          </a:p>
          <a:p>
            <a:pPr marL="257175" indent="-257175">
              <a:lnSpc>
                <a:spcPct val="130000"/>
              </a:lnSpc>
            </a:pPr>
            <a:r>
              <a:rPr lang="en-US" altLang="zh-CN" sz="2700" dirty="0">
                <a:solidFill>
                  <a:srgbClr val="FF0000"/>
                </a:solidFill>
              </a:rPr>
              <a:t>  the</a:t>
            </a:r>
            <a:r>
              <a:rPr lang="en-US" altLang="zh-CN" sz="2700" dirty="0">
                <a:solidFill>
                  <a:srgbClr val="595959"/>
                </a:solidFill>
              </a:rPr>
              <a:t> interview</a:t>
            </a:r>
          </a:p>
          <a:p>
            <a:pPr>
              <a:lnSpc>
                <a:spcPct val="130000"/>
              </a:lnSpc>
            </a:pPr>
            <a:r>
              <a:rPr lang="en-US" altLang="zh-CN" sz="2700" dirty="0">
                <a:solidFill>
                  <a:srgbClr val="FF0000"/>
                </a:solidFill>
              </a:rPr>
              <a:t>    the</a:t>
            </a:r>
            <a:r>
              <a:rPr lang="en-US" altLang="zh-CN" sz="2700" dirty="0">
                <a:solidFill>
                  <a:srgbClr val="595959"/>
                </a:solidFill>
              </a:rPr>
              <a:t> </a:t>
            </a:r>
            <a:r>
              <a:rPr lang="en-US" altLang="zh-CN" sz="2700" dirty="0" err="1">
                <a:solidFill>
                  <a:srgbClr val="595959"/>
                </a:solidFill>
              </a:rPr>
              <a:t>programme</a:t>
            </a:r>
            <a:r>
              <a:rPr lang="en-US" altLang="zh-CN" sz="2700" dirty="0">
                <a:solidFill>
                  <a:srgbClr val="595959"/>
                </a:solidFill>
              </a:rPr>
              <a:t>           </a:t>
            </a:r>
          </a:p>
          <a:p>
            <a:pPr>
              <a:lnSpc>
                <a:spcPct val="130000"/>
              </a:lnSpc>
            </a:pPr>
            <a:r>
              <a:rPr lang="en-US" altLang="zh-CN" sz="2700" dirty="0">
                <a:solidFill>
                  <a:srgbClr val="FF0000"/>
                </a:solidFill>
              </a:rPr>
              <a:t>      the</a:t>
            </a:r>
            <a:r>
              <a:rPr lang="en-US" altLang="zh-CN" sz="2700" dirty="0">
                <a:solidFill>
                  <a:srgbClr val="595959"/>
                </a:solidFill>
              </a:rPr>
              <a:t> football match</a:t>
            </a:r>
          </a:p>
          <a:p>
            <a:pPr>
              <a:lnSpc>
                <a:spcPct val="130000"/>
              </a:lnSpc>
            </a:pPr>
            <a:r>
              <a:rPr lang="en-US" altLang="zh-CN" sz="2700" dirty="0">
                <a:solidFill>
                  <a:srgbClr val="FF0000"/>
                </a:solidFill>
              </a:rPr>
              <a:t>        the</a:t>
            </a:r>
            <a:r>
              <a:rPr lang="en-US" altLang="zh-CN" sz="2700" dirty="0">
                <a:solidFill>
                  <a:srgbClr val="595959"/>
                </a:solidFill>
              </a:rPr>
              <a:t> end                         </a:t>
            </a:r>
          </a:p>
          <a:p>
            <a:pPr>
              <a:lnSpc>
                <a:spcPct val="130000"/>
              </a:lnSpc>
            </a:pPr>
            <a:r>
              <a:rPr lang="en-US" altLang="zh-CN" sz="2700" dirty="0">
                <a:solidFill>
                  <a:srgbClr val="FF0000"/>
                </a:solidFill>
              </a:rPr>
              <a:t>          the</a:t>
            </a:r>
            <a:r>
              <a:rPr lang="en-US" altLang="zh-CN" sz="2700" dirty="0">
                <a:solidFill>
                  <a:srgbClr val="595959"/>
                </a:solidFill>
              </a:rPr>
              <a:t> reports</a:t>
            </a:r>
          </a:p>
          <a:p>
            <a:pPr>
              <a:lnSpc>
                <a:spcPct val="130000"/>
              </a:lnSpc>
            </a:pPr>
            <a:r>
              <a:rPr lang="en-US" altLang="zh-CN" sz="2700" dirty="0">
                <a:solidFill>
                  <a:srgbClr val="FF0000"/>
                </a:solidFill>
              </a:rPr>
              <a:t>            the</a:t>
            </a:r>
            <a:r>
              <a:rPr lang="en-US" altLang="zh-CN" sz="2700" dirty="0">
                <a:solidFill>
                  <a:srgbClr val="595959"/>
                </a:solidFill>
              </a:rPr>
              <a:t> sports news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 dirty="0" smtClean="0"/>
              <a:t>Warming-up</a:t>
            </a:r>
            <a:endParaRPr lang="en-US" altLang="zh-CN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55055" y="674399"/>
            <a:ext cx="2931045" cy="4616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altLang="zh-CN" sz="2400" b="1" kern="1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/>
                <a:ea typeface="幼圆" panose="02010509060101010101" pitchFamily="49" charset="-122"/>
                <a:cs typeface="Times New Roman" panose="02020603050405020304"/>
              </a:rPr>
              <a:t>Chant or read aloud.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3479" y="1383429"/>
            <a:ext cx="8033978" cy="331937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1. We ___________ (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</a:rPr>
              <a:t>准备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) a programme everyday. </a:t>
            </a:r>
          </a:p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2. I want you to ___________ (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</a:rPr>
              <a:t>解释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) why you didn’t go there. </a:t>
            </a:r>
          </a:p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3. He ___________ (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</a:rPr>
              <a:t>看起来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) to be very strange. </a:t>
            </a:r>
          </a:p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4. She has written an __________ (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</a:rPr>
              <a:t>文章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) for the newspaper.</a:t>
            </a:r>
          </a:p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5. ___________ (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</a:rPr>
              <a:t>国际的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) calls are very expensive.</a:t>
            </a:r>
          </a:p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6. The ___________ (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</a:rPr>
              <a:t>目的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) of this project is to make money.</a:t>
            </a:r>
          </a:p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7. At the ___________ (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</a:rPr>
              <a:t>年龄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) of twenty, he found a job in radio.</a:t>
            </a:r>
          </a:p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8. When the red light is on, we’re on ___________ (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</a:rPr>
              <a:t>广播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264169" y="1359107"/>
            <a:ext cx="1261880" cy="46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prepared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2586661" y="1789994"/>
            <a:ext cx="1091159" cy="46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explain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1393225" y="2195464"/>
            <a:ext cx="938474" cy="46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seems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3203718" y="2610499"/>
            <a:ext cx="954103" cy="46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article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13867" y="3017737"/>
            <a:ext cx="1740376" cy="46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International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23099" y="3396808"/>
            <a:ext cx="1159688" cy="46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purpose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371004" y="4195939"/>
            <a:ext cx="509270" cy="46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air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912595" y="3804537"/>
            <a:ext cx="612663" cy="46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age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Post-reading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3478" y="679234"/>
            <a:ext cx="5257689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Fill in the blanks according to Chinese.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58150" y="781050"/>
            <a:ext cx="809625" cy="676275"/>
          </a:xfrm>
          <a:prstGeom prst="rect">
            <a:avLst/>
          </a:prstGeom>
          <a:noFill/>
        </p:spPr>
        <p:txBody>
          <a:bodyPr wrap="none" lIns="68580" tIns="34290" rIns="68580" bIns="34290" rtlCol="0">
            <a:prstTxWarp prst="textPlain">
              <a:avLst/>
            </a:prstTxWarp>
            <a:spAutoFit/>
          </a:bodyPr>
          <a:lstStyle/>
          <a:p>
            <a:r>
              <a:rPr lang="zh-CN" altLang="en-US">
                <a:solidFill>
                  <a:schemeClr val="bg1">
                    <a:lumMod val="50000"/>
                  </a:schemeClr>
                </a:solidFill>
                <a:sym typeface="Wingdings" panose="05000000000000000000"/>
              </a:rPr>
              <a:t>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13196" y="857248"/>
            <a:ext cx="604157" cy="653143"/>
          </a:xfrm>
          <a:prstGeom prst="rect">
            <a:avLst/>
          </a:prstGeom>
          <a:noFill/>
        </p:spPr>
        <p:txBody>
          <a:bodyPr wrap="none" lIns="68580" tIns="34290" rIns="68580" bIns="34290" rtlCol="0">
            <a:prstTxWarp prst="textPlain">
              <a:avLst/>
            </a:prstTxWarp>
            <a:spAutoFit/>
          </a:bodyPr>
          <a:lstStyle/>
          <a:p>
            <a:r>
              <a:rPr lang="zh-CN" altLang="en-US">
                <a:solidFill>
                  <a:schemeClr val="bg1">
                    <a:lumMod val="50000"/>
                  </a:schemeClr>
                </a:solidFill>
                <a:sym typeface="Wingdings" panose="05000000000000000000"/>
              </a:rPr>
              <a:t>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3189" grpId="0"/>
      <p:bldP spid="93191" grpId="0"/>
      <p:bldP spid="93192" grpId="0"/>
      <p:bldP spid="93193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 dirty="0"/>
              <a:t>Summary</a:t>
            </a:r>
          </a:p>
        </p:txBody>
      </p:sp>
      <p:grpSp>
        <p:nvGrpSpPr>
          <p:cNvPr id="180" name="组合 179"/>
          <p:cNvGrpSpPr/>
          <p:nvPr/>
        </p:nvGrpSpPr>
        <p:grpSpPr>
          <a:xfrm>
            <a:off x="479071" y="1135124"/>
            <a:ext cx="8185859" cy="3547246"/>
            <a:chOff x="4987594" y="2229386"/>
            <a:chExt cx="6542127" cy="3381857"/>
          </a:xfrm>
        </p:grpSpPr>
        <p:grpSp>
          <p:nvGrpSpPr>
            <p:cNvPr id="95" name="组合 94"/>
            <p:cNvGrpSpPr/>
            <p:nvPr/>
          </p:nvGrpSpPr>
          <p:grpSpPr>
            <a:xfrm>
              <a:off x="4987594" y="2229386"/>
              <a:ext cx="6542127" cy="3381857"/>
              <a:chOff x="2184351" y="1756205"/>
              <a:chExt cx="7823298" cy="4096658"/>
            </a:xfrm>
          </p:grpSpPr>
          <p:grpSp>
            <p:nvGrpSpPr>
              <p:cNvPr id="96" name="组合 135"/>
              <p:cNvGrpSpPr/>
              <p:nvPr/>
            </p:nvGrpSpPr>
            <p:grpSpPr>
              <a:xfrm>
                <a:off x="2184351" y="1756205"/>
                <a:ext cx="7823298" cy="4096658"/>
                <a:chOff x="-486855" y="915022"/>
                <a:chExt cx="13186088" cy="4933976"/>
              </a:xfrm>
            </p:grpSpPr>
            <p:sp>
              <p:nvSpPr>
                <p:cNvPr id="98" name="圆角矩形 17"/>
                <p:cNvSpPr/>
                <p:nvPr/>
              </p:nvSpPr>
              <p:spPr>
                <a:xfrm>
                  <a:off x="-486855" y="1073088"/>
                  <a:ext cx="13186088" cy="4775910"/>
                </a:xfrm>
                <a:prstGeom prst="roundRect">
                  <a:avLst>
                    <a:gd name="adj" fmla="val 5421"/>
                  </a:avLst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9050" h="12700" prst="coolSlant"/>
                </a:sp3d>
              </p:spPr>
              <p:txBody>
                <a:bodyPr rtlCol="0" anchor="ctr"/>
                <a:lstStyle/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9" name="圆角矩形 18"/>
                <p:cNvSpPr/>
                <p:nvPr/>
              </p:nvSpPr>
              <p:spPr>
                <a:xfrm>
                  <a:off x="-327011" y="1229687"/>
                  <a:ext cx="12866399" cy="1502344"/>
                </a:xfrm>
                <a:prstGeom prst="roundRect">
                  <a:avLst>
                    <a:gd name="adj" fmla="val 2201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100" name="组合 119"/>
                <p:cNvGrpSpPr/>
                <p:nvPr/>
              </p:nvGrpSpPr>
              <p:grpSpPr>
                <a:xfrm>
                  <a:off x="1316421" y="915022"/>
                  <a:ext cx="9695792" cy="599736"/>
                  <a:chOff x="2885658" y="1419534"/>
                  <a:chExt cx="7475748" cy="599736"/>
                </a:xfrm>
              </p:grpSpPr>
              <p:grpSp>
                <p:nvGrpSpPr>
                  <p:cNvPr id="101" name="组合 104"/>
                  <p:cNvGrpSpPr/>
                  <p:nvPr/>
                </p:nvGrpSpPr>
                <p:grpSpPr>
                  <a:xfrm>
                    <a:off x="2885658" y="1419534"/>
                    <a:ext cx="2262617" cy="599736"/>
                    <a:chOff x="3734206" y="1430045"/>
                    <a:chExt cx="2262617" cy="599736"/>
                  </a:xfrm>
                </p:grpSpPr>
                <p:grpSp>
                  <p:nvGrpSpPr>
                    <p:cNvPr id="154" name="组合 83"/>
                    <p:cNvGrpSpPr/>
                    <p:nvPr/>
                  </p:nvGrpSpPr>
                  <p:grpSpPr>
                    <a:xfrm>
                      <a:off x="4244699" y="1430045"/>
                      <a:ext cx="220646" cy="599736"/>
                      <a:chOff x="4621429" y="1440947"/>
                      <a:chExt cx="220646" cy="599736"/>
                    </a:xfrm>
                  </p:grpSpPr>
                  <p:sp>
                    <p:nvSpPr>
                      <p:cNvPr id="175" name="椭圆 174"/>
                      <p:cNvSpPr/>
                      <p:nvPr/>
                    </p:nvSpPr>
                    <p:spPr>
                      <a:xfrm flipH="1">
                        <a:off x="4621429" y="1820040"/>
                        <a:ext cx="220646" cy="220643"/>
                      </a:xfrm>
                      <a:prstGeom prst="ellipse">
                        <a:avLst/>
                      </a:prstGeom>
                      <a:gradFill>
                        <a:gsLst>
                          <a:gs pos="75000">
                            <a:sysClr val="window" lastClr="FFFFFF">
                              <a:lumMod val="95000"/>
                            </a:sysClr>
                          </a:gs>
                          <a:gs pos="55000">
                            <a:sysClr val="window" lastClr="FFFFFF">
                              <a:lumMod val="65000"/>
                            </a:sysClr>
                          </a:gs>
                          <a:gs pos="35000">
                            <a:sysClr val="window" lastClr="FFFFFF">
                              <a:lumMod val="95000"/>
                            </a:sysClr>
                          </a:gs>
                          <a:gs pos="17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/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27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12700" dist="127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76" name="椭圆 175"/>
                      <p:cNvSpPr/>
                      <p:nvPr/>
                    </p:nvSpPr>
                    <p:spPr>
                      <a:xfrm flipH="1">
                        <a:off x="4641492" y="1840097"/>
                        <a:ext cx="180528" cy="180526"/>
                      </a:xfrm>
                      <a:prstGeom prst="ellipse">
                        <a:avLst/>
                      </a:prstGeom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innerShdw blurRad="12700" dist="127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77" name="圆角矩形 96"/>
                      <p:cNvSpPr/>
                      <p:nvPr/>
                    </p:nvSpPr>
                    <p:spPr>
                      <a:xfrm flipH="1">
                        <a:off x="4759206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78" name="圆角矩形 97"/>
                      <p:cNvSpPr/>
                      <p:nvPr/>
                    </p:nvSpPr>
                    <p:spPr>
                      <a:xfrm flipH="1">
                        <a:off x="4688517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155" name="组合 82"/>
                    <p:cNvGrpSpPr/>
                    <p:nvPr/>
                  </p:nvGrpSpPr>
                  <p:grpSpPr>
                    <a:xfrm>
                      <a:off x="3734206" y="1430045"/>
                      <a:ext cx="220646" cy="599736"/>
                      <a:chOff x="4339321" y="1440947"/>
                      <a:chExt cx="220646" cy="599736"/>
                    </a:xfrm>
                  </p:grpSpPr>
                  <p:sp>
                    <p:nvSpPr>
                      <p:cNvPr id="171" name="椭圆 59"/>
                      <p:cNvSpPr/>
                      <p:nvPr/>
                    </p:nvSpPr>
                    <p:spPr>
                      <a:xfrm flipH="1">
                        <a:off x="4339321" y="1820040"/>
                        <a:ext cx="220646" cy="220643"/>
                      </a:xfrm>
                      <a:prstGeom prst="ellipse">
                        <a:avLst/>
                      </a:prstGeom>
                      <a:gradFill>
                        <a:gsLst>
                          <a:gs pos="75000">
                            <a:sysClr val="window" lastClr="FFFFFF">
                              <a:lumMod val="95000"/>
                            </a:sysClr>
                          </a:gs>
                          <a:gs pos="55000">
                            <a:sysClr val="window" lastClr="FFFFFF">
                              <a:lumMod val="65000"/>
                            </a:sysClr>
                          </a:gs>
                          <a:gs pos="35000">
                            <a:sysClr val="window" lastClr="FFFFFF">
                              <a:lumMod val="95000"/>
                            </a:sysClr>
                          </a:gs>
                          <a:gs pos="17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/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27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12700" dist="127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72" name="椭圆 60"/>
                      <p:cNvSpPr/>
                      <p:nvPr/>
                    </p:nvSpPr>
                    <p:spPr>
                      <a:xfrm flipH="1">
                        <a:off x="4359385" y="1840097"/>
                        <a:ext cx="180528" cy="180526"/>
                      </a:xfrm>
                      <a:prstGeom prst="ellipse">
                        <a:avLst/>
                      </a:prstGeom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innerShdw blurRad="12700" dist="127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73" name="圆角矩形 61"/>
                      <p:cNvSpPr/>
                      <p:nvPr/>
                    </p:nvSpPr>
                    <p:spPr>
                      <a:xfrm flipH="1">
                        <a:off x="4470437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74" name="圆角矩形 62"/>
                      <p:cNvSpPr/>
                      <p:nvPr/>
                    </p:nvSpPr>
                    <p:spPr>
                      <a:xfrm flipH="1">
                        <a:off x="4399747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156" name="组合 85"/>
                    <p:cNvGrpSpPr/>
                    <p:nvPr/>
                  </p:nvGrpSpPr>
                  <p:grpSpPr>
                    <a:xfrm>
                      <a:off x="5265685" y="1430045"/>
                      <a:ext cx="220646" cy="599736"/>
                      <a:chOff x="5670727" y="1440947"/>
                      <a:chExt cx="220646" cy="599736"/>
                    </a:xfrm>
                  </p:grpSpPr>
                  <p:sp>
                    <p:nvSpPr>
                      <p:cNvPr id="167" name="椭圆 166"/>
                      <p:cNvSpPr/>
                      <p:nvPr/>
                    </p:nvSpPr>
                    <p:spPr>
                      <a:xfrm flipH="1">
                        <a:off x="5670727" y="1820040"/>
                        <a:ext cx="220646" cy="220643"/>
                      </a:xfrm>
                      <a:prstGeom prst="ellipse">
                        <a:avLst/>
                      </a:prstGeom>
                      <a:gradFill>
                        <a:gsLst>
                          <a:gs pos="75000">
                            <a:sysClr val="window" lastClr="FFFFFF">
                              <a:lumMod val="95000"/>
                            </a:sysClr>
                          </a:gs>
                          <a:gs pos="55000">
                            <a:sysClr val="window" lastClr="FFFFFF">
                              <a:lumMod val="65000"/>
                            </a:sysClr>
                          </a:gs>
                          <a:gs pos="35000">
                            <a:sysClr val="window" lastClr="FFFFFF">
                              <a:lumMod val="95000"/>
                            </a:sysClr>
                          </a:gs>
                          <a:gs pos="17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/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27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12700" dist="127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68" name="椭圆 167"/>
                      <p:cNvSpPr/>
                      <p:nvPr/>
                    </p:nvSpPr>
                    <p:spPr>
                      <a:xfrm flipH="1">
                        <a:off x="5690790" y="1840097"/>
                        <a:ext cx="180528" cy="180526"/>
                      </a:xfrm>
                      <a:prstGeom prst="ellipse">
                        <a:avLst/>
                      </a:prstGeom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innerShdw blurRad="12700" dist="127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69" name="圆角矩形 88"/>
                      <p:cNvSpPr/>
                      <p:nvPr/>
                    </p:nvSpPr>
                    <p:spPr>
                      <a:xfrm flipH="1">
                        <a:off x="5808504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70" name="圆角矩形 58"/>
                      <p:cNvSpPr/>
                      <p:nvPr/>
                    </p:nvSpPr>
                    <p:spPr>
                      <a:xfrm flipH="1">
                        <a:off x="5737815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157" name="组合 84"/>
                    <p:cNvGrpSpPr/>
                    <p:nvPr/>
                  </p:nvGrpSpPr>
                  <p:grpSpPr>
                    <a:xfrm>
                      <a:off x="4755192" y="1430045"/>
                      <a:ext cx="220646" cy="599736"/>
                      <a:chOff x="5388619" y="1440947"/>
                      <a:chExt cx="220646" cy="599736"/>
                    </a:xfrm>
                  </p:grpSpPr>
                  <p:sp>
                    <p:nvSpPr>
                      <p:cNvPr id="163" name="椭圆 162"/>
                      <p:cNvSpPr/>
                      <p:nvPr/>
                    </p:nvSpPr>
                    <p:spPr>
                      <a:xfrm flipH="1">
                        <a:off x="5388619" y="1820040"/>
                        <a:ext cx="220646" cy="220643"/>
                      </a:xfrm>
                      <a:prstGeom prst="ellipse">
                        <a:avLst/>
                      </a:prstGeom>
                      <a:gradFill>
                        <a:gsLst>
                          <a:gs pos="75000">
                            <a:sysClr val="window" lastClr="FFFFFF">
                              <a:lumMod val="95000"/>
                            </a:sysClr>
                          </a:gs>
                          <a:gs pos="55000">
                            <a:sysClr val="window" lastClr="FFFFFF">
                              <a:lumMod val="65000"/>
                            </a:sysClr>
                          </a:gs>
                          <a:gs pos="35000">
                            <a:sysClr val="window" lastClr="FFFFFF">
                              <a:lumMod val="95000"/>
                            </a:sysClr>
                          </a:gs>
                          <a:gs pos="17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/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27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12700" dist="127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64" name="椭圆 163"/>
                      <p:cNvSpPr/>
                      <p:nvPr/>
                    </p:nvSpPr>
                    <p:spPr>
                      <a:xfrm flipH="1">
                        <a:off x="5408683" y="1840097"/>
                        <a:ext cx="180528" cy="180526"/>
                      </a:xfrm>
                      <a:prstGeom prst="ellipse">
                        <a:avLst/>
                      </a:prstGeom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innerShdw blurRad="12700" dist="127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65" name="圆角矩形 84"/>
                      <p:cNvSpPr/>
                      <p:nvPr/>
                    </p:nvSpPr>
                    <p:spPr>
                      <a:xfrm flipH="1">
                        <a:off x="5519735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66" name="圆角矩形 85"/>
                      <p:cNvSpPr/>
                      <p:nvPr/>
                    </p:nvSpPr>
                    <p:spPr>
                      <a:xfrm flipH="1">
                        <a:off x="5449045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158" name="组合 87"/>
                    <p:cNvGrpSpPr/>
                    <p:nvPr/>
                  </p:nvGrpSpPr>
                  <p:grpSpPr>
                    <a:xfrm>
                      <a:off x="5776177" y="1430045"/>
                      <a:ext cx="220646" cy="599736"/>
                      <a:chOff x="6720025" y="1419143"/>
                      <a:chExt cx="220646" cy="599736"/>
                    </a:xfrm>
                  </p:grpSpPr>
                  <p:sp>
                    <p:nvSpPr>
                      <p:cNvPr id="159" name="椭圆 158"/>
                      <p:cNvSpPr/>
                      <p:nvPr/>
                    </p:nvSpPr>
                    <p:spPr>
                      <a:xfrm flipH="1">
                        <a:off x="6720025" y="1798236"/>
                        <a:ext cx="220646" cy="220643"/>
                      </a:xfrm>
                      <a:prstGeom prst="ellipse">
                        <a:avLst/>
                      </a:prstGeom>
                      <a:gradFill>
                        <a:gsLst>
                          <a:gs pos="75000">
                            <a:sysClr val="window" lastClr="FFFFFF">
                              <a:lumMod val="95000"/>
                            </a:sysClr>
                          </a:gs>
                          <a:gs pos="55000">
                            <a:sysClr val="window" lastClr="FFFFFF">
                              <a:lumMod val="65000"/>
                            </a:sysClr>
                          </a:gs>
                          <a:gs pos="35000">
                            <a:sysClr val="window" lastClr="FFFFFF">
                              <a:lumMod val="95000"/>
                            </a:sysClr>
                          </a:gs>
                          <a:gs pos="17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/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27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12700" dist="127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60" name="椭圆 159"/>
                      <p:cNvSpPr/>
                      <p:nvPr/>
                    </p:nvSpPr>
                    <p:spPr>
                      <a:xfrm flipH="1">
                        <a:off x="6740088" y="1818293"/>
                        <a:ext cx="180528" cy="180526"/>
                      </a:xfrm>
                      <a:prstGeom prst="ellipse">
                        <a:avLst/>
                      </a:prstGeom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innerShdw blurRad="12700" dist="127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61" name="圆角矩形 80"/>
                      <p:cNvSpPr/>
                      <p:nvPr/>
                    </p:nvSpPr>
                    <p:spPr>
                      <a:xfrm flipH="1">
                        <a:off x="6857802" y="1419143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62" name="圆角矩形 81"/>
                      <p:cNvSpPr/>
                      <p:nvPr/>
                    </p:nvSpPr>
                    <p:spPr>
                      <a:xfrm flipH="1">
                        <a:off x="6787113" y="1419143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02" name="组合 104"/>
                  <p:cNvGrpSpPr/>
                  <p:nvPr/>
                </p:nvGrpSpPr>
                <p:grpSpPr>
                  <a:xfrm>
                    <a:off x="5492223" y="1419534"/>
                    <a:ext cx="2262617" cy="599736"/>
                    <a:chOff x="3734206" y="1430045"/>
                    <a:chExt cx="2262617" cy="599736"/>
                  </a:xfrm>
                </p:grpSpPr>
                <p:grpSp>
                  <p:nvGrpSpPr>
                    <p:cNvPr id="129" name="组合 83"/>
                    <p:cNvGrpSpPr/>
                    <p:nvPr/>
                  </p:nvGrpSpPr>
                  <p:grpSpPr>
                    <a:xfrm>
                      <a:off x="4244699" y="1430045"/>
                      <a:ext cx="220646" cy="599736"/>
                      <a:chOff x="4621429" y="1440947"/>
                      <a:chExt cx="220646" cy="599736"/>
                    </a:xfrm>
                  </p:grpSpPr>
                  <p:sp>
                    <p:nvSpPr>
                      <p:cNvPr id="150" name="椭圆 149"/>
                      <p:cNvSpPr/>
                      <p:nvPr/>
                    </p:nvSpPr>
                    <p:spPr>
                      <a:xfrm flipH="1">
                        <a:off x="4621429" y="1820040"/>
                        <a:ext cx="220646" cy="220643"/>
                      </a:xfrm>
                      <a:prstGeom prst="ellipse">
                        <a:avLst/>
                      </a:prstGeom>
                      <a:gradFill>
                        <a:gsLst>
                          <a:gs pos="75000">
                            <a:sysClr val="window" lastClr="FFFFFF">
                              <a:lumMod val="95000"/>
                            </a:sysClr>
                          </a:gs>
                          <a:gs pos="55000">
                            <a:sysClr val="window" lastClr="FFFFFF">
                              <a:lumMod val="65000"/>
                            </a:sysClr>
                          </a:gs>
                          <a:gs pos="35000">
                            <a:sysClr val="window" lastClr="FFFFFF">
                              <a:lumMod val="95000"/>
                            </a:sysClr>
                          </a:gs>
                          <a:gs pos="17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/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27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12700" dist="127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51" name="椭圆 150"/>
                      <p:cNvSpPr/>
                      <p:nvPr/>
                    </p:nvSpPr>
                    <p:spPr>
                      <a:xfrm flipH="1">
                        <a:off x="4641492" y="1840097"/>
                        <a:ext cx="180528" cy="180526"/>
                      </a:xfrm>
                      <a:prstGeom prst="ellipse">
                        <a:avLst/>
                      </a:prstGeom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innerShdw blurRad="12700" dist="127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52" name="圆角矩形 71"/>
                      <p:cNvSpPr/>
                      <p:nvPr/>
                    </p:nvSpPr>
                    <p:spPr>
                      <a:xfrm flipH="1">
                        <a:off x="4759206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53" name="圆角矩形 72"/>
                      <p:cNvSpPr/>
                      <p:nvPr/>
                    </p:nvSpPr>
                    <p:spPr>
                      <a:xfrm flipH="1">
                        <a:off x="4688517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130" name="组合 82"/>
                    <p:cNvGrpSpPr/>
                    <p:nvPr/>
                  </p:nvGrpSpPr>
                  <p:grpSpPr>
                    <a:xfrm>
                      <a:off x="3734206" y="1430045"/>
                      <a:ext cx="220646" cy="599736"/>
                      <a:chOff x="4339321" y="1440947"/>
                      <a:chExt cx="220646" cy="599736"/>
                    </a:xfrm>
                  </p:grpSpPr>
                  <p:sp>
                    <p:nvSpPr>
                      <p:cNvPr id="146" name="椭圆 145"/>
                      <p:cNvSpPr/>
                      <p:nvPr/>
                    </p:nvSpPr>
                    <p:spPr>
                      <a:xfrm flipH="1">
                        <a:off x="4339321" y="1820040"/>
                        <a:ext cx="220646" cy="220643"/>
                      </a:xfrm>
                      <a:prstGeom prst="ellipse">
                        <a:avLst/>
                      </a:prstGeom>
                      <a:gradFill>
                        <a:gsLst>
                          <a:gs pos="75000">
                            <a:sysClr val="window" lastClr="FFFFFF">
                              <a:lumMod val="95000"/>
                            </a:sysClr>
                          </a:gs>
                          <a:gs pos="55000">
                            <a:sysClr val="window" lastClr="FFFFFF">
                              <a:lumMod val="65000"/>
                            </a:sysClr>
                          </a:gs>
                          <a:gs pos="35000">
                            <a:sysClr val="window" lastClr="FFFFFF">
                              <a:lumMod val="95000"/>
                            </a:sysClr>
                          </a:gs>
                          <a:gs pos="17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/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27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12700" dist="127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47" name="椭圆 146"/>
                      <p:cNvSpPr/>
                      <p:nvPr/>
                    </p:nvSpPr>
                    <p:spPr>
                      <a:xfrm flipH="1">
                        <a:off x="4359385" y="1840097"/>
                        <a:ext cx="180528" cy="180526"/>
                      </a:xfrm>
                      <a:prstGeom prst="ellipse">
                        <a:avLst/>
                      </a:prstGeom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innerShdw blurRad="12700" dist="127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48" name="圆角矩形 67"/>
                      <p:cNvSpPr/>
                      <p:nvPr/>
                    </p:nvSpPr>
                    <p:spPr>
                      <a:xfrm flipH="1">
                        <a:off x="4470437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49" name="圆角矩形 68"/>
                      <p:cNvSpPr/>
                      <p:nvPr/>
                    </p:nvSpPr>
                    <p:spPr>
                      <a:xfrm flipH="1">
                        <a:off x="4399747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131" name="组合 85"/>
                    <p:cNvGrpSpPr/>
                    <p:nvPr/>
                  </p:nvGrpSpPr>
                  <p:grpSpPr>
                    <a:xfrm>
                      <a:off x="5265685" y="1430045"/>
                      <a:ext cx="220646" cy="599736"/>
                      <a:chOff x="5670727" y="1440947"/>
                      <a:chExt cx="220646" cy="599736"/>
                    </a:xfrm>
                  </p:grpSpPr>
                  <p:sp>
                    <p:nvSpPr>
                      <p:cNvPr id="142" name="椭圆 141"/>
                      <p:cNvSpPr/>
                      <p:nvPr/>
                    </p:nvSpPr>
                    <p:spPr>
                      <a:xfrm flipH="1">
                        <a:off x="5670727" y="1820040"/>
                        <a:ext cx="220646" cy="220643"/>
                      </a:xfrm>
                      <a:prstGeom prst="ellipse">
                        <a:avLst/>
                      </a:prstGeom>
                      <a:gradFill>
                        <a:gsLst>
                          <a:gs pos="75000">
                            <a:sysClr val="window" lastClr="FFFFFF">
                              <a:lumMod val="95000"/>
                            </a:sysClr>
                          </a:gs>
                          <a:gs pos="55000">
                            <a:sysClr val="window" lastClr="FFFFFF">
                              <a:lumMod val="65000"/>
                            </a:sysClr>
                          </a:gs>
                          <a:gs pos="35000">
                            <a:sysClr val="window" lastClr="FFFFFF">
                              <a:lumMod val="95000"/>
                            </a:sysClr>
                          </a:gs>
                          <a:gs pos="17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/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27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12700" dist="127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43" name="椭圆 142"/>
                      <p:cNvSpPr/>
                      <p:nvPr/>
                    </p:nvSpPr>
                    <p:spPr>
                      <a:xfrm flipH="1">
                        <a:off x="5690790" y="1840097"/>
                        <a:ext cx="180528" cy="180526"/>
                      </a:xfrm>
                      <a:prstGeom prst="ellipse">
                        <a:avLst/>
                      </a:prstGeom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innerShdw blurRad="12700" dist="127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44" name="圆角矩形 63"/>
                      <p:cNvSpPr/>
                      <p:nvPr/>
                    </p:nvSpPr>
                    <p:spPr>
                      <a:xfrm flipH="1">
                        <a:off x="5808504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45" name="圆角矩形 64"/>
                      <p:cNvSpPr/>
                      <p:nvPr/>
                    </p:nvSpPr>
                    <p:spPr>
                      <a:xfrm flipH="1">
                        <a:off x="5737815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132" name="组合 84"/>
                    <p:cNvGrpSpPr/>
                    <p:nvPr/>
                  </p:nvGrpSpPr>
                  <p:grpSpPr>
                    <a:xfrm>
                      <a:off x="4755192" y="1430045"/>
                      <a:ext cx="220646" cy="599736"/>
                      <a:chOff x="5388619" y="1440947"/>
                      <a:chExt cx="220646" cy="599736"/>
                    </a:xfrm>
                  </p:grpSpPr>
                  <p:sp>
                    <p:nvSpPr>
                      <p:cNvPr id="138" name="椭圆 137"/>
                      <p:cNvSpPr/>
                      <p:nvPr/>
                    </p:nvSpPr>
                    <p:spPr>
                      <a:xfrm flipH="1">
                        <a:off x="5388619" y="1820040"/>
                        <a:ext cx="220646" cy="220643"/>
                      </a:xfrm>
                      <a:prstGeom prst="ellipse">
                        <a:avLst/>
                      </a:prstGeom>
                      <a:gradFill>
                        <a:gsLst>
                          <a:gs pos="75000">
                            <a:sysClr val="window" lastClr="FFFFFF">
                              <a:lumMod val="95000"/>
                            </a:sysClr>
                          </a:gs>
                          <a:gs pos="55000">
                            <a:sysClr val="window" lastClr="FFFFFF">
                              <a:lumMod val="65000"/>
                            </a:sysClr>
                          </a:gs>
                          <a:gs pos="35000">
                            <a:sysClr val="window" lastClr="FFFFFF">
                              <a:lumMod val="95000"/>
                            </a:sysClr>
                          </a:gs>
                          <a:gs pos="17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/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27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12700" dist="127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39" name="椭圆 138"/>
                      <p:cNvSpPr/>
                      <p:nvPr/>
                    </p:nvSpPr>
                    <p:spPr>
                      <a:xfrm flipH="1">
                        <a:off x="5408683" y="1840097"/>
                        <a:ext cx="180528" cy="180526"/>
                      </a:xfrm>
                      <a:prstGeom prst="ellipse">
                        <a:avLst/>
                      </a:prstGeom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innerShdw blurRad="12700" dist="127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40" name="圆角矩形 59"/>
                      <p:cNvSpPr/>
                      <p:nvPr/>
                    </p:nvSpPr>
                    <p:spPr>
                      <a:xfrm flipH="1">
                        <a:off x="5519735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41" name="圆角矩形 60"/>
                      <p:cNvSpPr/>
                      <p:nvPr/>
                    </p:nvSpPr>
                    <p:spPr>
                      <a:xfrm flipH="1">
                        <a:off x="5449045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133" name="组合 87"/>
                    <p:cNvGrpSpPr/>
                    <p:nvPr/>
                  </p:nvGrpSpPr>
                  <p:grpSpPr>
                    <a:xfrm>
                      <a:off x="5776177" y="1430045"/>
                      <a:ext cx="220646" cy="599736"/>
                      <a:chOff x="6720025" y="1419143"/>
                      <a:chExt cx="220646" cy="599736"/>
                    </a:xfrm>
                  </p:grpSpPr>
                  <p:sp>
                    <p:nvSpPr>
                      <p:cNvPr id="134" name="椭圆 133"/>
                      <p:cNvSpPr/>
                      <p:nvPr/>
                    </p:nvSpPr>
                    <p:spPr>
                      <a:xfrm flipH="1">
                        <a:off x="6720025" y="1798236"/>
                        <a:ext cx="220646" cy="220643"/>
                      </a:xfrm>
                      <a:prstGeom prst="ellipse">
                        <a:avLst/>
                      </a:prstGeom>
                      <a:gradFill>
                        <a:gsLst>
                          <a:gs pos="75000">
                            <a:sysClr val="window" lastClr="FFFFFF">
                              <a:lumMod val="95000"/>
                            </a:sysClr>
                          </a:gs>
                          <a:gs pos="55000">
                            <a:sysClr val="window" lastClr="FFFFFF">
                              <a:lumMod val="65000"/>
                            </a:sysClr>
                          </a:gs>
                          <a:gs pos="35000">
                            <a:sysClr val="window" lastClr="FFFFFF">
                              <a:lumMod val="95000"/>
                            </a:sysClr>
                          </a:gs>
                          <a:gs pos="17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/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27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12700" dist="127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35" name="椭圆 134"/>
                      <p:cNvSpPr/>
                      <p:nvPr/>
                    </p:nvSpPr>
                    <p:spPr>
                      <a:xfrm flipH="1">
                        <a:off x="6740088" y="1818293"/>
                        <a:ext cx="180528" cy="180526"/>
                      </a:xfrm>
                      <a:prstGeom prst="ellipse">
                        <a:avLst/>
                      </a:prstGeom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innerShdw blurRad="12700" dist="127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36" name="圆角矩形 55"/>
                      <p:cNvSpPr/>
                      <p:nvPr/>
                    </p:nvSpPr>
                    <p:spPr>
                      <a:xfrm flipH="1">
                        <a:off x="6857802" y="1419143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37" name="圆角矩形 56"/>
                      <p:cNvSpPr/>
                      <p:nvPr/>
                    </p:nvSpPr>
                    <p:spPr>
                      <a:xfrm flipH="1">
                        <a:off x="6787113" y="1419143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03" name="组合 104"/>
                  <p:cNvGrpSpPr/>
                  <p:nvPr/>
                </p:nvGrpSpPr>
                <p:grpSpPr>
                  <a:xfrm>
                    <a:off x="8098789" y="1419534"/>
                    <a:ext cx="2262617" cy="599736"/>
                    <a:chOff x="3734206" y="1430045"/>
                    <a:chExt cx="2262617" cy="599736"/>
                  </a:xfrm>
                </p:grpSpPr>
                <p:grpSp>
                  <p:nvGrpSpPr>
                    <p:cNvPr id="104" name="组合 83"/>
                    <p:cNvGrpSpPr/>
                    <p:nvPr/>
                  </p:nvGrpSpPr>
                  <p:grpSpPr>
                    <a:xfrm>
                      <a:off x="4244699" y="1430045"/>
                      <a:ext cx="220646" cy="599736"/>
                      <a:chOff x="4621429" y="1440947"/>
                      <a:chExt cx="220646" cy="599736"/>
                    </a:xfrm>
                  </p:grpSpPr>
                  <p:sp>
                    <p:nvSpPr>
                      <p:cNvPr id="125" name="椭圆 124"/>
                      <p:cNvSpPr/>
                      <p:nvPr/>
                    </p:nvSpPr>
                    <p:spPr>
                      <a:xfrm flipH="1">
                        <a:off x="4621429" y="1820040"/>
                        <a:ext cx="220646" cy="220643"/>
                      </a:xfrm>
                      <a:prstGeom prst="ellipse">
                        <a:avLst/>
                      </a:prstGeom>
                      <a:gradFill>
                        <a:gsLst>
                          <a:gs pos="75000">
                            <a:sysClr val="window" lastClr="FFFFFF">
                              <a:lumMod val="95000"/>
                            </a:sysClr>
                          </a:gs>
                          <a:gs pos="55000">
                            <a:sysClr val="window" lastClr="FFFFFF">
                              <a:lumMod val="65000"/>
                            </a:sysClr>
                          </a:gs>
                          <a:gs pos="35000">
                            <a:sysClr val="window" lastClr="FFFFFF">
                              <a:lumMod val="95000"/>
                            </a:sysClr>
                          </a:gs>
                          <a:gs pos="17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/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27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12700" dist="127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26" name="椭圆 125"/>
                      <p:cNvSpPr/>
                      <p:nvPr/>
                    </p:nvSpPr>
                    <p:spPr>
                      <a:xfrm flipH="1">
                        <a:off x="4641492" y="1840097"/>
                        <a:ext cx="180528" cy="180526"/>
                      </a:xfrm>
                      <a:prstGeom prst="ellipse">
                        <a:avLst/>
                      </a:prstGeom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innerShdw blurRad="12700" dist="127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27" name="圆角矩形 46"/>
                      <p:cNvSpPr/>
                      <p:nvPr/>
                    </p:nvSpPr>
                    <p:spPr>
                      <a:xfrm flipH="1">
                        <a:off x="4759206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28" name="圆角矩形 47"/>
                      <p:cNvSpPr/>
                      <p:nvPr/>
                    </p:nvSpPr>
                    <p:spPr>
                      <a:xfrm flipH="1">
                        <a:off x="4688517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105" name="组合 82"/>
                    <p:cNvGrpSpPr/>
                    <p:nvPr/>
                  </p:nvGrpSpPr>
                  <p:grpSpPr>
                    <a:xfrm>
                      <a:off x="3734206" y="1430045"/>
                      <a:ext cx="220646" cy="599736"/>
                      <a:chOff x="4339321" y="1440947"/>
                      <a:chExt cx="220646" cy="599736"/>
                    </a:xfrm>
                  </p:grpSpPr>
                  <p:sp>
                    <p:nvSpPr>
                      <p:cNvPr id="121" name="椭圆 120"/>
                      <p:cNvSpPr/>
                      <p:nvPr/>
                    </p:nvSpPr>
                    <p:spPr>
                      <a:xfrm flipH="1">
                        <a:off x="4339321" y="1820040"/>
                        <a:ext cx="220646" cy="220643"/>
                      </a:xfrm>
                      <a:prstGeom prst="ellipse">
                        <a:avLst/>
                      </a:prstGeom>
                      <a:gradFill>
                        <a:gsLst>
                          <a:gs pos="75000">
                            <a:sysClr val="window" lastClr="FFFFFF">
                              <a:lumMod val="95000"/>
                            </a:sysClr>
                          </a:gs>
                          <a:gs pos="55000">
                            <a:sysClr val="window" lastClr="FFFFFF">
                              <a:lumMod val="65000"/>
                            </a:sysClr>
                          </a:gs>
                          <a:gs pos="35000">
                            <a:sysClr val="window" lastClr="FFFFFF">
                              <a:lumMod val="95000"/>
                            </a:sysClr>
                          </a:gs>
                          <a:gs pos="17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/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27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12700" dist="127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22" name="椭圆 121"/>
                      <p:cNvSpPr/>
                      <p:nvPr/>
                    </p:nvSpPr>
                    <p:spPr>
                      <a:xfrm flipH="1">
                        <a:off x="4359385" y="1840097"/>
                        <a:ext cx="180528" cy="180526"/>
                      </a:xfrm>
                      <a:prstGeom prst="ellipse">
                        <a:avLst/>
                      </a:prstGeom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innerShdw blurRad="12700" dist="127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23" name="圆角矩形 42"/>
                      <p:cNvSpPr/>
                      <p:nvPr/>
                    </p:nvSpPr>
                    <p:spPr>
                      <a:xfrm flipH="1">
                        <a:off x="4470437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24" name="圆角矩形 43"/>
                      <p:cNvSpPr/>
                      <p:nvPr/>
                    </p:nvSpPr>
                    <p:spPr>
                      <a:xfrm flipH="1">
                        <a:off x="4399747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106" name="组合 85"/>
                    <p:cNvGrpSpPr/>
                    <p:nvPr/>
                  </p:nvGrpSpPr>
                  <p:grpSpPr>
                    <a:xfrm>
                      <a:off x="5265685" y="1430045"/>
                      <a:ext cx="220646" cy="599736"/>
                      <a:chOff x="5670727" y="1440947"/>
                      <a:chExt cx="220646" cy="599736"/>
                    </a:xfrm>
                  </p:grpSpPr>
                  <p:sp>
                    <p:nvSpPr>
                      <p:cNvPr id="117" name="椭圆 116"/>
                      <p:cNvSpPr/>
                      <p:nvPr/>
                    </p:nvSpPr>
                    <p:spPr>
                      <a:xfrm flipH="1">
                        <a:off x="5670727" y="1820040"/>
                        <a:ext cx="220646" cy="220643"/>
                      </a:xfrm>
                      <a:prstGeom prst="ellipse">
                        <a:avLst/>
                      </a:prstGeom>
                      <a:gradFill>
                        <a:gsLst>
                          <a:gs pos="75000">
                            <a:sysClr val="window" lastClr="FFFFFF">
                              <a:lumMod val="95000"/>
                            </a:sysClr>
                          </a:gs>
                          <a:gs pos="55000">
                            <a:sysClr val="window" lastClr="FFFFFF">
                              <a:lumMod val="65000"/>
                            </a:sysClr>
                          </a:gs>
                          <a:gs pos="35000">
                            <a:sysClr val="window" lastClr="FFFFFF">
                              <a:lumMod val="95000"/>
                            </a:sysClr>
                          </a:gs>
                          <a:gs pos="17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/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27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12700" dist="127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18" name="椭圆 117"/>
                      <p:cNvSpPr/>
                      <p:nvPr/>
                    </p:nvSpPr>
                    <p:spPr>
                      <a:xfrm flipH="1">
                        <a:off x="5690790" y="1840097"/>
                        <a:ext cx="180528" cy="180526"/>
                      </a:xfrm>
                      <a:prstGeom prst="ellipse">
                        <a:avLst/>
                      </a:prstGeom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innerShdw blurRad="12700" dist="127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19" name="圆角矩形 38"/>
                      <p:cNvSpPr/>
                      <p:nvPr/>
                    </p:nvSpPr>
                    <p:spPr>
                      <a:xfrm flipH="1">
                        <a:off x="5808504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20" name="圆角矩形 39"/>
                      <p:cNvSpPr/>
                      <p:nvPr/>
                    </p:nvSpPr>
                    <p:spPr>
                      <a:xfrm flipH="1">
                        <a:off x="5737815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107" name="组合 84"/>
                    <p:cNvGrpSpPr/>
                    <p:nvPr/>
                  </p:nvGrpSpPr>
                  <p:grpSpPr>
                    <a:xfrm>
                      <a:off x="4755192" y="1430045"/>
                      <a:ext cx="220646" cy="599736"/>
                      <a:chOff x="5388619" y="1440947"/>
                      <a:chExt cx="220646" cy="599736"/>
                    </a:xfrm>
                  </p:grpSpPr>
                  <p:sp>
                    <p:nvSpPr>
                      <p:cNvPr id="113" name="椭圆 112"/>
                      <p:cNvSpPr/>
                      <p:nvPr/>
                    </p:nvSpPr>
                    <p:spPr>
                      <a:xfrm flipH="1">
                        <a:off x="5388619" y="1820040"/>
                        <a:ext cx="220646" cy="220643"/>
                      </a:xfrm>
                      <a:prstGeom prst="ellipse">
                        <a:avLst/>
                      </a:prstGeom>
                      <a:gradFill>
                        <a:gsLst>
                          <a:gs pos="75000">
                            <a:sysClr val="window" lastClr="FFFFFF">
                              <a:lumMod val="95000"/>
                            </a:sysClr>
                          </a:gs>
                          <a:gs pos="55000">
                            <a:sysClr val="window" lastClr="FFFFFF">
                              <a:lumMod val="65000"/>
                            </a:sysClr>
                          </a:gs>
                          <a:gs pos="35000">
                            <a:sysClr val="window" lastClr="FFFFFF">
                              <a:lumMod val="95000"/>
                            </a:sysClr>
                          </a:gs>
                          <a:gs pos="17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/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27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12700" dist="127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14" name="椭圆 113"/>
                      <p:cNvSpPr/>
                      <p:nvPr/>
                    </p:nvSpPr>
                    <p:spPr>
                      <a:xfrm flipH="1">
                        <a:off x="5408683" y="1840097"/>
                        <a:ext cx="180528" cy="180526"/>
                      </a:xfrm>
                      <a:prstGeom prst="ellipse">
                        <a:avLst/>
                      </a:prstGeom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innerShdw blurRad="12700" dist="127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15" name="圆角矩形 34"/>
                      <p:cNvSpPr/>
                      <p:nvPr/>
                    </p:nvSpPr>
                    <p:spPr>
                      <a:xfrm flipH="1">
                        <a:off x="5519735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16" name="圆角矩形 35"/>
                      <p:cNvSpPr/>
                      <p:nvPr/>
                    </p:nvSpPr>
                    <p:spPr>
                      <a:xfrm flipH="1">
                        <a:off x="5449045" y="1440947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108" name="组合 87"/>
                    <p:cNvGrpSpPr/>
                    <p:nvPr/>
                  </p:nvGrpSpPr>
                  <p:grpSpPr>
                    <a:xfrm>
                      <a:off x="5776177" y="1430045"/>
                      <a:ext cx="220646" cy="599736"/>
                      <a:chOff x="6720025" y="1419143"/>
                      <a:chExt cx="220646" cy="599736"/>
                    </a:xfrm>
                  </p:grpSpPr>
                  <p:sp>
                    <p:nvSpPr>
                      <p:cNvPr id="109" name="椭圆 108"/>
                      <p:cNvSpPr/>
                      <p:nvPr/>
                    </p:nvSpPr>
                    <p:spPr>
                      <a:xfrm flipH="1">
                        <a:off x="6720025" y="1798236"/>
                        <a:ext cx="220646" cy="220643"/>
                      </a:xfrm>
                      <a:prstGeom prst="ellipse">
                        <a:avLst/>
                      </a:prstGeom>
                      <a:gradFill>
                        <a:gsLst>
                          <a:gs pos="75000">
                            <a:sysClr val="window" lastClr="FFFFFF">
                              <a:lumMod val="95000"/>
                            </a:sysClr>
                          </a:gs>
                          <a:gs pos="55000">
                            <a:sysClr val="window" lastClr="FFFFFF">
                              <a:lumMod val="65000"/>
                            </a:sysClr>
                          </a:gs>
                          <a:gs pos="35000">
                            <a:sysClr val="window" lastClr="FFFFFF">
                              <a:lumMod val="95000"/>
                            </a:sysClr>
                          </a:gs>
                          <a:gs pos="17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/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27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12700" dist="127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10" name="椭圆 109"/>
                      <p:cNvSpPr/>
                      <p:nvPr/>
                    </p:nvSpPr>
                    <p:spPr>
                      <a:xfrm flipH="1">
                        <a:off x="6740088" y="1818293"/>
                        <a:ext cx="180528" cy="180526"/>
                      </a:xfrm>
                      <a:prstGeom prst="ellipse">
                        <a:avLst/>
                      </a:prstGeom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innerShdw blurRad="12700" dist="127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11" name="圆角矩形 30"/>
                      <p:cNvSpPr/>
                      <p:nvPr/>
                    </p:nvSpPr>
                    <p:spPr>
                      <a:xfrm flipH="1">
                        <a:off x="6857802" y="1419143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12" name="圆角矩形 31"/>
                      <p:cNvSpPr/>
                      <p:nvPr/>
                    </p:nvSpPr>
                    <p:spPr>
                      <a:xfrm flipH="1">
                        <a:off x="6787113" y="1419143"/>
                        <a:ext cx="26354" cy="497154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74000">
                            <a:sysClr val="window" lastClr="FFFFFF"/>
                          </a:gs>
                          <a:gs pos="52000">
                            <a:sysClr val="window" lastClr="FFFFFF">
                              <a:lumMod val="85000"/>
                            </a:sysClr>
                          </a:gs>
                          <a:gs pos="23000">
                            <a:sysClr val="window" lastClr="FFFFFF">
                              <a:lumMod val="65000"/>
                            </a:sysClr>
                          </a:gs>
                          <a:gs pos="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1"/>
                      </a:gradFill>
                      <a:ln w="6350" cap="flat" cmpd="sng" algn="ctr">
                        <a:gradFill flip="none" rotWithShape="1">
                          <a:gsLst>
                            <a:gs pos="0">
                              <a:sysClr val="window" lastClr="FFFFFF">
                                <a:lumMod val="65000"/>
                              </a:sysClr>
                            </a:gs>
                            <a:gs pos="43000">
                              <a:sysClr val="window" lastClr="FFFFFF">
                                <a:lumMod val="75000"/>
                              </a:sysClr>
                            </a:gs>
                            <a:gs pos="79000">
                              <a:sysClr val="window" lastClr="FFFFFF"/>
                            </a:gs>
                            <a:gs pos="61000">
                              <a:sysClr val="window" lastClr="FFFFFF">
                                <a:lumMod val="100000"/>
                              </a:sysClr>
                            </a:gs>
                            <a:gs pos="100000">
                              <a:sysClr val="window" lastClr="FFFFFF">
                                <a:lumMod val="65000"/>
                              </a:sysClr>
                            </a:gs>
                          </a:gsLst>
                          <a:lin ang="5400000" scaled="0"/>
                        </a:gradFill>
                        <a:prstDash val="solid"/>
                        <a:miter lim="800000"/>
                      </a:ln>
                      <a:effectLst>
                        <a:outerShdw blurRad="254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ker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97" name="TextBox 96"/>
              <p:cNvSpPr txBox="1"/>
              <p:nvPr/>
            </p:nvSpPr>
            <p:spPr>
              <a:xfrm>
                <a:off x="2354615" y="3462028"/>
                <a:ext cx="7519497" cy="2239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6080" indent="-386080"/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1. It seemed that they were speaking not to lots of listeners but </a:t>
                </a:r>
              </a:p>
              <a:p>
                <a:pPr marL="386080" indent="-386080"/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  to me in person.</a:t>
                </a:r>
              </a:p>
              <a:p>
                <a:pPr marL="386080" indent="-386080"/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2. … and hoped someone might be listening.</a:t>
                </a:r>
              </a:p>
              <a:p>
                <a:pPr marL="386080" indent="-386080"/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3. Just tell me what you had for breakfast. </a:t>
                </a:r>
              </a:p>
              <a:p>
                <a:pPr marL="386080" indent="-386080"/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4. The purpose is to check the sound level.</a:t>
                </a:r>
                <a:endPara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79" name="TextBox 178"/>
            <p:cNvSpPr txBox="1"/>
            <p:nvPr/>
          </p:nvSpPr>
          <p:spPr>
            <a:xfrm>
              <a:off x="5824661" y="2660473"/>
              <a:ext cx="4867995" cy="79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seem, listener, article, studio, part-time, purpose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 person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strips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779815" y="1442560"/>
            <a:ext cx="7584371" cy="2831291"/>
            <a:chOff x="1039753" y="1923413"/>
            <a:chExt cx="10112494" cy="3775055"/>
          </a:xfrm>
        </p:grpSpPr>
        <p:grpSp>
          <p:nvGrpSpPr>
            <p:cNvPr id="6" name="组合 135"/>
            <p:cNvGrpSpPr/>
            <p:nvPr/>
          </p:nvGrpSpPr>
          <p:grpSpPr>
            <a:xfrm>
              <a:off x="1039753" y="1923413"/>
              <a:ext cx="10112494" cy="3767959"/>
              <a:chOff x="-405595" y="915022"/>
              <a:chExt cx="13023569" cy="4933975"/>
            </a:xfrm>
          </p:grpSpPr>
          <p:sp>
            <p:nvSpPr>
              <p:cNvPr id="7" name="圆角矩形 17"/>
              <p:cNvSpPr/>
              <p:nvPr/>
            </p:nvSpPr>
            <p:spPr>
              <a:xfrm>
                <a:off x="-405595" y="1073088"/>
                <a:ext cx="13023569" cy="4775909"/>
              </a:xfrm>
              <a:prstGeom prst="roundRect">
                <a:avLst>
                  <a:gd name="adj" fmla="val 5421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12700" prst="coolSlant"/>
              </a:sp3d>
            </p:spPr>
            <p:txBody>
              <a:bodyPr rtlCol="0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8"/>
              <p:cNvSpPr/>
              <p:nvPr/>
            </p:nvSpPr>
            <p:spPr>
              <a:xfrm>
                <a:off x="-181934" y="1229686"/>
                <a:ext cx="12576249" cy="4443119"/>
              </a:xfrm>
              <a:prstGeom prst="roundRect">
                <a:avLst>
                  <a:gd name="adj" fmla="val 2201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0" name="组合 119"/>
              <p:cNvGrpSpPr/>
              <p:nvPr/>
            </p:nvGrpSpPr>
            <p:grpSpPr>
              <a:xfrm>
                <a:off x="1316421" y="915022"/>
                <a:ext cx="9695793" cy="599736"/>
                <a:chOff x="2885658" y="1419534"/>
                <a:chExt cx="7475748" cy="599736"/>
              </a:xfrm>
            </p:grpSpPr>
            <p:grpSp>
              <p:nvGrpSpPr>
                <p:cNvPr id="11" name="组合 104"/>
                <p:cNvGrpSpPr/>
                <p:nvPr/>
              </p:nvGrpSpPr>
              <p:grpSpPr>
                <a:xfrm>
                  <a:off x="2885658" y="1419534"/>
                  <a:ext cx="2262617" cy="599736"/>
                  <a:chOff x="3734206" y="1430045"/>
                  <a:chExt cx="2262617" cy="599736"/>
                </a:xfrm>
              </p:grpSpPr>
              <p:grpSp>
                <p:nvGrpSpPr>
                  <p:cNvPr id="64" name="组合 83"/>
                  <p:cNvGrpSpPr/>
                  <p:nvPr/>
                </p:nvGrpSpPr>
                <p:grpSpPr>
                  <a:xfrm>
                    <a:off x="4244699" y="1430045"/>
                    <a:ext cx="220646" cy="599736"/>
                    <a:chOff x="4621429" y="1440947"/>
                    <a:chExt cx="220646" cy="599736"/>
                  </a:xfrm>
                </p:grpSpPr>
                <p:sp>
                  <p:nvSpPr>
                    <p:cNvPr id="85" name="椭圆 84"/>
                    <p:cNvSpPr/>
                    <p:nvPr/>
                  </p:nvSpPr>
                  <p:spPr>
                    <a:xfrm flipH="1">
                      <a:off x="4621429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86" name="椭圆 85"/>
                    <p:cNvSpPr/>
                    <p:nvPr/>
                  </p:nvSpPr>
                  <p:spPr>
                    <a:xfrm flipH="1">
                      <a:off x="4641492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87" name="圆角矩形 96"/>
                    <p:cNvSpPr/>
                    <p:nvPr/>
                  </p:nvSpPr>
                  <p:spPr>
                    <a:xfrm flipH="1">
                      <a:off x="4759206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88" name="圆角矩形 97"/>
                    <p:cNvSpPr/>
                    <p:nvPr/>
                  </p:nvSpPr>
                  <p:spPr>
                    <a:xfrm flipH="1">
                      <a:off x="4688517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65" name="组合 82"/>
                  <p:cNvGrpSpPr/>
                  <p:nvPr/>
                </p:nvGrpSpPr>
                <p:grpSpPr>
                  <a:xfrm>
                    <a:off x="3734206" y="1430045"/>
                    <a:ext cx="220646" cy="599736"/>
                    <a:chOff x="4339321" y="1440947"/>
                    <a:chExt cx="220646" cy="599736"/>
                  </a:xfrm>
                </p:grpSpPr>
                <p:sp>
                  <p:nvSpPr>
                    <p:cNvPr id="81" name="椭圆 59"/>
                    <p:cNvSpPr/>
                    <p:nvPr/>
                  </p:nvSpPr>
                  <p:spPr>
                    <a:xfrm flipH="1">
                      <a:off x="4339321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82" name="椭圆 60"/>
                    <p:cNvSpPr/>
                    <p:nvPr/>
                  </p:nvSpPr>
                  <p:spPr>
                    <a:xfrm flipH="1">
                      <a:off x="4359385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83" name="圆角矩形 61"/>
                    <p:cNvSpPr/>
                    <p:nvPr/>
                  </p:nvSpPr>
                  <p:spPr>
                    <a:xfrm flipH="1">
                      <a:off x="4470437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84" name="圆角矩形 62"/>
                    <p:cNvSpPr/>
                    <p:nvPr/>
                  </p:nvSpPr>
                  <p:spPr>
                    <a:xfrm flipH="1">
                      <a:off x="4399747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66" name="组合 85"/>
                  <p:cNvGrpSpPr/>
                  <p:nvPr/>
                </p:nvGrpSpPr>
                <p:grpSpPr>
                  <a:xfrm>
                    <a:off x="5265685" y="1430045"/>
                    <a:ext cx="220646" cy="599736"/>
                    <a:chOff x="5670727" y="1440947"/>
                    <a:chExt cx="220646" cy="599736"/>
                  </a:xfrm>
                </p:grpSpPr>
                <p:sp>
                  <p:nvSpPr>
                    <p:cNvPr id="77" name="椭圆 76"/>
                    <p:cNvSpPr/>
                    <p:nvPr/>
                  </p:nvSpPr>
                  <p:spPr>
                    <a:xfrm flipH="1">
                      <a:off x="5670727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78" name="椭圆 77"/>
                    <p:cNvSpPr/>
                    <p:nvPr/>
                  </p:nvSpPr>
                  <p:spPr>
                    <a:xfrm flipH="1">
                      <a:off x="5690790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79" name="圆角矩形 88"/>
                    <p:cNvSpPr/>
                    <p:nvPr/>
                  </p:nvSpPr>
                  <p:spPr>
                    <a:xfrm flipH="1">
                      <a:off x="5808504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80" name="圆角矩形 58"/>
                    <p:cNvSpPr/>
                    <p:nvPr/>
                  </p:nvSpPr>
                  <p:spPr>
                    <a:xfrm flipH="1">
                      <a:off x="5737815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67" name="组合 84"/>
                  <p:cNvGrpSpPr/>
                  <p:nvPr/>
                </p:nvGrpSpPr>
                <p:grpSpPr>
                  <a:xfrm>
                    <a:off x="4755192" y="1430045"/>
                    <a:ext cx="220646" cy="599736"/>
                    <a:chOff x="5388619" y="1440947"/>
                    <a:chExt cx="220646" cy="599736"/>
                  </a:xfrm>
                </p:grpSpPr>
                <p:sp>
                  <p:nvSpPr>
                    <p:cNvPr id="73" name="椭圆 72"/>
                    <p:cNvSpPr/>
                    <p:nvPr/>
                  </p:nvSpPr>
                  <p:spPr>
                    <a:xfrm flipH="1">
                      <a:off x="5388619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74" name="椭圆 73"/>
                    <p:cNvSpPr/>
                    <p:nvPr/>
                  </p:nvSpPr>
                  <p:spPr>
                    <a:xfrm flipH="1">
                      <a:off x="5408683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75" name="圆角矩形 84"/>
                    <p:cNvSpPr/>
                    <p:nvPr/>
                  </p:nvSpPr>
                  <p:spPr>
                    <a:xfrm flipH="1">
                      <a:off x="5519735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76" name="圆角矩形 85"/>
                    <p:cNvSpPr/>
                    <p:nvPr/>
                  </p:nvSpPr>
                  <p:spPr>
                    <a:xfrm flipH="1">
                      <a:off x="5449045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68" name="组合 87"/>
                  <p:cNvGrpSpPr/>
                  <p:nvPr/>
                </p:nvGrpSpPr>
                <p:grpSpPr>
                  <a:xfrm>
                    <a:off x="5776177" y="1430045"/>
                    <a:ext cx="220646" cy="599736"/>
                    <a:chOff x="6720025" y="1419143"/>
                    <a:chExt cx="220646" cy="599736"/>
                  </a:xfrm>
                </p:grpSpPr>
                <p:sp>
                  <p:nvSpPr>
                    <p:cNvPr id="69" name="椭圆 68"/>
                    <p:cNvSpPr/>
                    <p:nvPr/>
                  </p:nvSpPr>
                  <p:spPr>
                    <a:xfrm flipH="1">
                      <a:off x="6720025" y="1798236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70" name="椭圆 69"/>
                    <p:cNvSpPr/>
                    <p:nvPr/>
                  </p:nvSpPr>
                  <p:spPr>
                    <a:xfrm flipH="1">
                      <a:off x="6740088" y="1818293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71" name="圆角矩形 80"/>
                    <p:cNvSpPr/>
                    <p:nvPr/>
                  </p:nvSpPr>
                  <p:spPr>
                    <a:xfrm flipH="1">
                      <a:off x="6857802" y="1419143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72" name="圆角矩形 81"/>
                    <p:cNvSpPr/>
                    <p:nvPr/>
                  </p:nvSpPr>
                  <p:spPr>
                    <a:xfrm flipH="1">
                      <a:off x="6787113" y="1419143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grpSp>
              <p:nvGrpSpPr>
                <p:cNvPr id="12" name="组合 104"/>
                <p:cNvGrpSpPr/>
                <p:nvPr/>
              </p:nvGrpSpPr>
              <p:grpSpPr>
                <a:xfrm>
                  <a:off x="5492223" y="1419534"/>
                  <a:ext cx="2262617" cy="599736"/>
                  <a:chOff x="3734206" y="1430045"/>
                  <a:chExt cx="2262617" cy="599736"/>
                </a:xfrm>
              </p:grpSpPr>
              <p:grpSp>
                <p:nvGrpSpPr>
                  <p:cNvPr id="39" name="组合 83"/>
                  <p:cNvGrpSpPr/>
                  <p:nvPr/>
                </p:nvGrpSpPr>
                <p:grpSpPr>
                  <a:xfrm>
                    <a:off x="4244699" y="1430045"/>
                    <a:ext cx="220646" cy="599736"/>
                    <a:chOff x="4621429" y="1440947"/>
                    <a:chExt cx="220646" cy="599736"/>
                  </a:xfrm>
                </p:grpSpPr>
                <p:sp>
                  <p:nvSpPr>
                    <p:cNvPr id="60" name="椭圆 59"/>
                    <p:cNvSpPr/>
                    <p:nvPr/>
                  </p:nvSpPr>
                  <p:spPr>
                    <a:xfrm flipH="1">
                      <a:off x="4621429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61" name="椭圆 60"/>
                    <p:cNvSpPr/>
                    <p:nvPr/>
                  </p:nvSpPr>
                  <p:spPr>
                    <a:xfrm flipH="1">
                      <a:off x="4641492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62" name="圆角矩形 71"/>
                    <p:cNvSpPr/>
                    <p:nvPr/>
                  </p:nvSpPr>
                  <p:spPr>
                    <a:xfrm flipH="1">
                      <a:off x="4759206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63" name="圆角矩形 72"/>
                    <p:cNvSpPr/>
                    <p:nvPr/>
                  </p:nvSpPr>
                  <p:spPr>
                    <a:xfrm flipH="1">
                      <a:off x="4688517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40" name="组合 82"/>
                  <p:cNvGrpSpPr/>
                  <p:nvPr/>
                </p:nvGrpSpPr>
                <p:grpSpPr>
                  <a:xfrm>
                    <a:off x="3734206" y="1430045"/>
                    <a:ext cx="220646" cy="599736"/>
                    <a:chOff x="4339321" y="1440947"/>
                    <a:chExt cx="220646" cy="599736"/>
                  </a:xfrm>
                </p:grpSpPr>
                <p:sp>
                  <p:nvSpPr>
                    <p:cNvPr id="56" name="椭圆 55"/>
                    <p:cNvSpPr/>
                    <p:nvPr/>
                  </p:nvSpPr>
                  <p:spPr>
                    <a:xfrm flipH="1">
                      <a:off x="4339321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57" name="椭圆 56"/>
                    <p:cNvSpPr/>
                    <p:nvPr/>
                  </p:nvSpPr>
                  <p:spPr>
                    <a:xfrm flipH="1">
                      <a:off x="4359385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58" name="圆角矩形 67"/>
                    <p:cNvSpPr/>
                    <p:nvPr/>
                  </p:nvSpPr>
                  <p:spPr>
                    <a:xfrm flipH="1">
                      <a:off x="4470437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59" name="圆角矩形 68"/>
                    <p:cNvSpPr/>
                    <p:nvPr/>
                  </p:nvSpPr>
                  <p:spPr>
                    <a:xfrm flipH="1">
                      <a:off x="4399747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41" name="组合 85"/>
                  <p:cNvGrpSpPr/>
                  <p:nvPr/>
                </p:nvGrpSpPr>
                <p:grpSpPr>
                  <a:xfrm>
                    <a:off x="5265685" y="1430045"/>
                    <a:ext cx="220646" cy="599736"/>
                    <a:chOff x="5670727" y="1440947"/>
                    <a:chExt cx="220646" cy="599736"/>
                  </a:xfrm>
                </p:grpSpPr>
                <p:sp>
                  <p:nvSpPr>
                    <p:cNvPr id="52" name="椭圆 51"/>
                    <p:cNvSpPr/>
                    <p:nvPr/>
                  </p:nvSpPr>
                  <p:spPr>
                    <a:xfrm flipH="1">
                      <a:off x="5670727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53" name="椭圆 52"/>
                    <p:cNvSpPr/>
                    <p:nvPr/>
                  </p:nvSpPr>
                  <p:spPr>
                    <a:xfrm flipH="1">
                      <a:off x="5690790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54" name="圆角矩形 63"/>
                    <p:cNvSpPr/>
                    <p:nvPr/>
                  </p:nvSpPr>
                  <p:spPr>
                    <a:xfrm flipH="1">
                      <a:off x="5808504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55" name="圆角矩形 64"/>
                    <p:cNvSpPr/>
                    <p:nvPr/>
                  </p:nvSpPr>
                  <p:spPr>
                    <a:xfrm flipH="1">
                      <a:off x="5737815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42" name="组合 84"/>
                  <p:cNvGrpSpPr/>
                  <p:nvPr/>
                </p:nvGrpSpPr>
                <p:grpSpPr>
                  <a:xfrm>
                    <a:off x="4755192" y="1430045"/>
                    <a:ext cx="220646" cy="599736"/>
                    <a:chOff x="5388619" y="1440947"/>
                    <a:chExt cx="220646" cy="599736"/>
                  </a:xfrm>
                </p:grpSpPr>
                <p:sp>
                  <p:nvSpPr>
                    <p:cNvPr id="48" name="椭圆 47"/>
                    <p:cNvSpPr/>
                    <p:nvPr/>
                  </p:nvSpPr>
                  <p:spPr>
                    <a:xfrm flipH="1">
                      <a:off x="5388619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9" name="椭圆 48"/>
                    <p:cNvSpPr/>
                    <p:nvPr/>
                  </p:nvSpPr>
                  <p:spPr>
                    <a:xfrm flipH="1">
                      <a:off x="5408683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50" name="圆角矩形 59"/>
                    <p:cNvSpPr/>
                    <p:nvPr/>
                  </p:nvSpPr>
                  <p:spPr>
                    <a:xfrm flipH="1">
                      <a:off x="5519735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51" name="圆角矩形 60"/>
                    <p:cNvSpPr/>
                    <p:nvPr/>
                  </p:nvSpPr>
                  <p:spPr>
                    <a:xfrm flipH="1">
                      <a:off x="5449045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43" name="组合 87"/>
                  <p:cNvGrpSpPr/>
                  <p:nvPr/>
                </p:nvGrpSpPr>
                <p:grpSpPr>
                  <a:xfrm>
                    <a:off x="5776177" y="1430045"/>
                    <a:ext cx="220646" cy="599736"/>
                    <a:chOff x="6720025" y="1419143"/>
                    <a:chExt cx="220646" cy="599736"/>
                  </a:xfrm>
                </p:grpSpPr>
                <p:sp>
                  <p:nvSpPr>
                    <p:cNvPr id="44" name="椭圆 43"/>
                    <p:cNvSpPr/>
                    <p:nvPr/>
                  </p:nvSpPr>
                  <p:spPr>
                    <a:xfrm flipH="1">
                      <a:off x="6720025" y="1798236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5" name="椭圆 44"/>
                    <p:cNvSpPr/>
                    <p:nvPr/>
                  </p:nvSpPr>
                  <p:spPr>
                    <a:xfrm flipH="1">
                      <a:off x="6740088" y="1818293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6" name="圆角矩形 55"/>
                    <p:cNvSpPr/>
                    <p:nvPr/>
                  </p:nvSpPr>
                  <p:spPr>
                    <a:xfrm flipH="1">
                      <a:off x="6857802" y="1419143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7" name="圆角矩形 56"/>
                    <p:cNvSpPr/>
                    <p:nvPr/>
                  </p:nvSpPr>
                  <p:spPr>
                    <a:xfrm flipH="1">
                      <a:off x="6787113" y="1419143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grpSp>
              <p:nvGrpSpPr>
                <p:cNvPr id="13" name="组合 104"/>
                <p:cNvGrpSpPr/>
                <p:nvPr/>
              </p:nvGrpSpPr>
              <p:grpSpPr>
                <a:xfrm>
                  <a:off x="8098789" y="1419534"/>
                  <a:ext cx="2262617" cy="599736"/>
                  <a:chOff x="3734206" y="1430045"/>
                  <a:chExt cx="2262617" cy="599736"/>
                </a:xfrm>
              </p:grpSpPr>
              <p:grpSp>
                <p:nvGrpSpPr>
                  <p:cNvPr id="14" name="组合 83"/>
                  <p:cNvGrpSpPr/>
                  <p:nvPr/>
                </p:nvGrpSpPr>
                <p:grpSpPr>
                  <a:xfrm>
                    <a:off x="4244699" y="1430045"/>
                    <a:ext cx="220646" cy="599736"/>
                    <a:chOff x="4621429" y="1440947"/>
                    <a:chExt cx="220646" cy="599736"/>
                  </a:xfrm>
                </p:grpSpPr>
                <p:sp>
                  <p:nvSpPr>
                    <p:cNvPr id="35" name="椭圆 34"/>
                    <p:cNvSpPr/>
                    <p:nvPr/>
                  </p:nvSpPr>
                  <p:spPr>
                    <a:xfrm flipH="1">
                      <a:off x="4621429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6" name="椭圆 35"/>
                    <p:cNvSpPr/>
                    <p:nvPr/>
                  </p:nvSpPr>
                  <p:spPr>
                    <a:xfrm flipH="1">
                      <a:off x="4641492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7" name="圆角矩形 46"/>
                    <p:cNvSpPr/>
                    <p:nvPr/>
                  </p:nvSpPr>
                  <p:spPr>
                    <a:xfrm flipH="1">
                      <a:off x="4759206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" name="圆角矩形 47"/>
                    <p:cNvSpPr/>
                    <p:nvPr/>
                  </p:nvSpPr>
                  <p:spPr>
                    <a:xfrm flipH="1">
                      <a:off x="4688517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15" name="组合 82"/>
                  <p:cNvGrpSpPr/>
                  <p:nvPr/>
                </p:nvGrpSpPr>
                <p:grpSpPr>
                  <a:xfrm>
                    <a:off x="3734206" y="1430045"/>
                    <a:ext cx="220646" cy="599736"/>
                    <a:chOff x="4339321" y="1440947"/>
                    <a:chExt cx="220646" cy="599736"/>
                  </a:xfrm>
                </p:grpSpPr>
                <p:sp>
                  <p:nvSpPr>
                    <p:cNvPr id="31" name="椭圆 30"/>
                    <p:cNvSpPr/>
                    <p:nvPr/>
                  </p:nvSpPr>
                  <p:spPr>
                    <a:xfrm flipH="1">
                      <a:off x="4339321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2" name="椭圆 31"/>
                    <p:cNvSpPr/>
                    <p:nvPr/>
                  </p:nvSpPr>
                  <p:spPr>
                    <a:xfrm flipH="1">
                      <a:off x="4359385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3" name="圆角矩形 42"/>
                    <p:cNvSpPr/>
                    <p:nvPr/>
                  </p:nvSpPr>
                  <p:spPr>
                    <a:xfrm flipH="1">
                      <a:off x="4470437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4" name="圆角矩形 43"/>
                    <p:cNvSpPr/>
                    <p:nvPr/>
                  </p:nvSpPr>
                  <p:spPr>
                    <a:xfrm flipH="1">
                      <a:off x="4399747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16" name="组合 85"/>
                  <p:cNvGrpSpPr/>
                  <p:nvPr/>
                </p:nvGrpSpPr>
                <p:grpSpPr>
                  <a:xfrm>
                    <a:off x="5265685" y="1430045"/>
                    <a:ext cx="220646" cy="599736"/>
                    <a:chOff x="5670727" y="1440947"/>
                    <a:chExt cx="220646" cy="599736"/>
                  </a:xfrm>
                </p:grpSpPr>
                <p:sp>
                  <p:nvSpPr>
                    <p:cNvPr id="27" name="椭圆 26"/>
                    <p:cNvSpPr/>
                    <p:nvPr/>
                  </p:nvSpPr>
                  <p:spPr>
                    <a:xfrm flipH="1">
                      <a:off x="5670727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8" name="椭圆 27"/>
                    <p:cNvSpPr/>
                    <p:nvPr/>
                  </p:nvSpPr>
                  <p:spPr>
                    <a:xfrm flipH="1">
                      <a:off x="5690790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9" name="圆角矩形 38"/>
                    <p:cNvSpPr/>
                    <p:nvPr/>
                  </p:nvSpPr>
                  <p:spPr>
                    <a:xfrm flipH="1">
                      <a:off x="5808504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0" name="圆角矩形 39"/>
                    <p:cNvSpPr/>
                    <p:nvPr/>
                  </p:nvSpPr>
                  <p:spPr>
                    <a:xfrm flipH="1">
                      <a:off x="5737815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17" name="组合 84"/>
                  <p:cNvGrpSpPr/>
                  <p:nvPr/>
                </p:nvGrpSpPr>
                <p:grpSpPr>
                  <a:xfrm>
                    <a:off x="4755192" y="1430045"/>
                    <a:ext cx="220646" cy="599736"/>
                    <a:chOff x="5388619" y="1440947"/>
                    <a:chExt cx="220646" cy="599736"/>
                  </a:xfrm>
                </p:grpSpPr>
                <p:sp>
                  <p:nvSpPr>
                    <p:cNvPr id="23" name="椭圆 22"/>
                    <p:cNvSpPr/>
                    <p:nvPr/>
                  </p:nvSpPr>
                  <p:spPr>
                    <a:xfrm flipH="1">
                      <a:off x="5388619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4" name="椭圆 23"/>
                    <p:cNvSpPr/>
                    <p:nvPr/>
                  </p:nvSpPr>
                  <p:spPr>
                    <a:xfrm flipH="1">
                      <a:off x="5408683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5" name="圆角矩形 34"/>
                    <p:cNvSpPr/>
                    <p:nvPr/>
                  </p:nvSpPr>
                  <p:spPr>
                    <a:xfrm flipH="1">
                      <a:off x="5519735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6" name="圆角矩形 35"/>
                    <p:cNvSpPr/>
                    <p:nvPr/>
                  </p:nvSpPr>
                  <p:spPr>
                    <a:xfrm flipH="1">
                      <a:off x="5449045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18" name="组合 87"/>
                  <p:cNvGrpSpPr/>
                  <p:nvPr/>
                </p:nvGrpSpPr>
                <p:grpSpPr>
                  <a:xfrm>
                    <a:off x="5776177" y="1430045"/>
                    <a:ext cx="220646" cy="599736"/>
                    <a:chOff x="6720025" y="1419143"/>
                    <a:chExt cx="220646" cy="599736"/>
                  </a:xfrm>
                </p:grpSpPr>
                <p:sp>
                  <p:nvSpPr>
                    <p:cNvPr id="19" name="椭圆 18"/>
                    <p:cNvSpPr/>
                    <p:nvPr/>
                  </p:nvSpPr>
                  <p:spPr>
                    <a:xfrm flipH="1">
                      <a:off x="6720025" y="1798236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0" name="椭圆 19"/>
                    <p:cNvSpPr/>
                    <p:nvPr/>
                  </p:nvSpPr>
                  <p:spPr>
                    <a:xfrm flipH="1">
                      <a:off x="6740088" y="1818293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1" name="圆角矩形 30"/>
                    <p:cNvSpPr/>
                    <p:nvPr/>
                  </p:nvSpPr>
                  <p:spPr>
                    <a:xfrm flipH="1">
                      <a:off x="6857802" y="1419143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2" name="圆角矩形 31"/>
                    <p:cNvSpPr/>
                    <p:nvPr/>
                  </p:nvSpPr>
                  <p:spPr>
                    <a:xfrm flipH="1">
                      <a:off x="6787113" y="1419143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</p:grpSp>
        </p:grpSp>
        <p:sp>
          <p:nvSpPr>
            <p:cNvPr id="32771" name="Text Box 6"/>
            <p:cNvSpPr txBox="1">
              <a:spLocks noChangeArrowheads="1"/>
            </p:cNvSpPr>
            <p:nvPr/>
          </p:nvSpPr>
          <p:spPr bwMode="auto">
            <a:xfrm>
              <a:off x="1816008" y="2087228"/>
              <a:ext cx="8559985" cy="361124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121917" tIns="60958" rIns="121917" bIns="60958" numCol="1" anchor="ctr" anchorCtr="0" compatLnSpc="1">
              <a:spAutoFit/>
            </a:bodyPr>
            <a:lstStyle>
              <a:defPPr>
                <a:defRPr lang="zh-CN"/>
              </a:defPPr>
              <a:lvl1pPr marL="514350" indent="-514350" algn="just">
                <a:lnSpc>
                  <a:spcPct val="150000"/>
                </a:lnSpc>
                <a:buFont typeface="+mj-lt"/>
                <a:buAutoNum type="arabicPeriod"/>
                <a:defRPr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defRPr>
              </a:lvl1pPr>
            </a:lstStyle>
            <a:p>
              <a:pPr marL="557530" indent="-557530">
                <a:buNone/>
              </a:pPr>
              <a:r>
                <a:rPr lang="en-US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1. Rewrite the passage in Activity 2 according to the order </a:t>
              </a:r>
            </a:p>
            <a:p>
              <a:pPr marL="557530" indent="-557530">
                <a:buNone/>
              </a:pPr>
              <a:r>
                <a:rPr lang="en-US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in which the events happened.</a:t>
              </a:r>
            </a:p>
            <a:p>
              <a:pPr marL="557530" indent="-557530">
                <a:buNone/>
              </a:pPr>
              <a:r>
                <a:rPr lang="en-US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2. Preview Unit 3.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0"/>
            <a:ext cx="9144000" cy="587395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rPr>
              <a:t>Homework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705850" y="8801100"/>
            <a:ext cx="257175" cy="190500"/>
          </a:xfrm>
          <a:prstGeom prst="cube">
            <a:avLst/>
          </a:prstGeom>
        </p:spPr>
      </p:pic>
    </p:spTree>
  </p:cSld>
  <p:clrMapOvr>
    <a:masterClrMapping/>
  </p:clrMapOvr>
  <p:transition spd="slow"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661106" y="1651473"/>
            <a:ext cx="2071702" cy="90486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400" dirty="0">
                <a:solidFill>
                  <a:srgbClr val="FF0000"/>
                </a:solidFill>
              </a:rPr>
              <a:t>seem</a:t>
            </a:r>
            <a:endParaRPr lang="en-US" altLang="zh-CN" sz="2400" dirty="0">
              <a:solidFill>
                <a:srgbClr val="595959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altLang="zh-CN" sz="2400" i="1" dirty="0">
                <a:solidFill>
                  <a:srgbClr val="595959"/>
                </a:solidFill>
              </a:rPr>
              <a:t>v. </a:t>
            </a:r>
            <a:r>
              <a:rPr lang="zh-CN" altLang="en-US" sz="2400" dirty="0">
                <a:solidFill>
                  <a:srgbClr val="595959"/>
                </a:solidFill>
              </a:rPr>
              <a:t>看来；似乎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3047685" y="1651473"/>
            <a:ext cx="2774950" cy="90486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38" tIns="45719" rIns="91438" bIns="45719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400" dirty="0">
                <a:solidFill>
                  <a:srgbClr val="FF0000"/>
                </a:solidFill>
              </a:rPr>
              <a:t>listen</a:t>
            </a:r>
            <a:r>
              <a:rPr lang="en-US" altLang="zh-CN" sz="2400" dirty="0">
                <a:solidFill>
                  <a:srgbClr val="0070C0"/>
                </a:solidFill>
              </a:rPr>
              <a:t>er</a:t>
            </a:r>
            <a:endParaRPr lang="en-US" altLang="zh-CN" sz="2400" dirty="0">
              <a:solidFill>
                <a:srgbClr val="595959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altLang="zh-CN" sz="2400" i="1" dirty="0">
                <a:solidFill>
                  <a:srgbClr val="595959"/>
                </a:solidFill>
              </a:rPr>
              <a:t>n. </a:t>
            </a:r>
            <a:r>
              <a:rPr lang="zh-CN" altLang="en-US" sz="2400" dirty="0">
                <a:solidFill>
                  <a:srgbClr val="595959"/>
                </a:solidFill>
              </a:rPr>
              <a:t>听众；听者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137513" y="1651473"/>
            <a:ext cx="2571768" cy="90486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400" dirty="0">
                <a:solidFill>
                  <a:srgbClr val="FF0000"/>
                </a:solidFill>
              </a:rPr>
              <a:t>part-time</a:t>
            </a:r>
            <a:endParaRPr lang="en-US" altLang="zh-CN" sz="2400" dirty="0">
              <a:solidFill>
                <a:srgbClr val="595959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altLang="zh-CN" sz="2400" i="1" dirty="0">
                <a:solidFill>
                  <a:srgbClr val="595959"/>
                </a:solidFill>
              </a:rPr>
              <a:t>adj. </a:t>
            </a:r>
            <a:r>
              <a:rPr lang="zh-CN" altLang="en-US" sz="2400" dirty="0">
                <a:solidFill>
                  <a:srgbClr val="595959"/>
                </a:solidFill>
              </a:rPr>
              <a:t>兼职的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 dirty="0" smtClean="0"/>
              <a:t>Pre-reading</a:t>
            </a:r>
            <a:endParaRPr lang="en-US" altLang="zh-CN" dirty="0"/>
          </a:p>
        </p:txBody>
      </p:sp>
      <p:sp>
        <p:nvSpPr>
          <p:cNvPr id="11" name="TextBox 10"/>
          <p:cNvSpPr txBox="1"/>
          <p:nvPr/>
        </p:nvSpPr>
        <p:spPr>
          <a:xfrm>
            <a:off x="177363" y="685800"/>
            <a:ext cx="1962035" cy="107721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zh-CN"/>
            </a:defPPr>
            <a:lvl1pPr algn="just">
              <a:defRPr sz="3200" b="1" kern="1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/>
                <a:ea typeface="幼圆" panose="02010509060101010101" pitchFamily="49" charset="-122"/>
                <a:cs typeface="Times New Roman" panose="02020603050405020304"/>
              </a:defRPr>
            </a:lvl1pPr>
          </a:lstStyle>
          <a:p>
            <a:r>
              <a:rPr lang="en-US" altLang="zh-CN" dirty="0"/>
              <a:t>New words</a:t>
            </a:r>
            <a:endParaRPr lang="zh-CN" altLang="en-US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58544" y="3359042"/>
            <a:ext cx="2519362" cy="90486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400" dirty="0">
                <a:solidFill>
                  <a:srgbClr val="FF0000"/>
                </a:solidFill>
              </a:rPr>
              <a:t>purpose</a:t>
            </a:r>
            <a:endParaRPr lang="en-US" altLang="zh-CN" sz="2400" dirty="0">
              <a:solidFill>
                <a:srgbClr val="595959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altLang="zh-CN" sz="2400" i="1" dirty="0">
                <a:solidFill>
                  <a:srgbClr val="595959"/>
                </a:solidFill>
              </a:rPr>
              <a:t>n. </a:t>
            </a:r>
            <a:r>
              <a:rPr lang="zh-CN" altLang="en-US" sz="2400" dirty="0">
                <a:solidFill>
                  <a:srgbClr val="595959"/>
                </a:solidFill>
              </a:rPr>
              <a:t>意图；目的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01373" y="3359042"/>
            <a:ext cx="2052622" cy="90486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400" dirty="0">
                <a:solidFill>
                  <a:srgbClr val="FF0000"/>
                </a:solidFill>
              </a:rPr>
              <a:t>article</a:t>
            </a:r>
            <a:endParaRPr lang="en-US" altLang="zh-CN" sz="2400" dirty="0">
              <a:solidFill>
                <a:srgbClr val="595959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altLang="zh-CN" sz="2400" i="1" dirty="0">
                <a:solidFill>
                  <a:srgbClr val="595959"/>
                </a:solidFill>
              </a:rPr>
              <a:t>n. </a:t>
            </a:r>
            <a:r>
              <a:rPr lang="zh-CN" altLang="en-US" sz="2400" dirty="0">
                <a:solidFill>
                  <a:srgbClr val="595959"/>
                </a:solidFill>
              </a:rPr>
              <a:t>文章；报道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145115" y="3359042"/>
            <a:ext cx="2622308" cy="90486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400" dirty="0">
                <a:solidFill>
                  <a:srgbClr val="FF0000"/>
                </a:solidFill>
              </a:rPr>
              <a:t>studio</a:t>
            </a:r>
            <a:endParaRPr lang="en-US" altLang="zh-CN" sz="2400" i="1" dirty="0">
              <a:solidFill>
                <a:srgbClr val="595959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altLang="zh-CN" sz="2400" i="1" dirty="0">
                <a:solidFill>
                  <a:srgbClr val="595959"/>
                </a:solidFill>
              </a:rPr>
              <a:t>n</a:t>
            </a:r>
            <a:r>
              <a:rPr lang="en-US" altLang="zh-CN" sz="2400" dirty="0">
                <a:solidFill>
                  <a:srgbClr val="595959"/>
                </a:solidFill>
              </a:rPr>
              <a:t>. </a:t>
            </a:r>
            <a:r>
              <a:rPr lang="zh-CN" altLang="en-US" sz="2400" dirty="0">
                <a:solidFill>
                  <a:srgbClr val="595959"/>
                </a:solidFill>
              </a:rPr>
              <a:t>录制室；录音室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7" grpId="0"/>
      <p:bldP spid="9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10329" y="650643"/>
            <a:ext cx="5614610" cy="4616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altLang="zh-CN" sz="2400" b="1" kern="1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/>
                <a:ea typeface="幼圆" panose="02010509060101010101" pitchFamily="49" charset="-122"/>
                <a:cs typeface="Times New Roman" panose="02020603050405020304"/>
              </a:rPr>
              <a:t>Look at the photo and say what it shows.</a:t>
            </a:r>
          </a:p>
        </p:txBody>
      </p:sp>
      <p:pic>
        <p:nvPicPr>
          <p:cNvPr id="48131" name="Picture 3" descr="rr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flipH="1">
            <a:off x="815630" y="1462168"/>
            <a:ext cx="2117561" cy="2714644"/>
          </a:xfrm>
          <a:prstGeom prst="roundRect">
            <a:avLst/>
          </a:prstGeom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491896" y="2729089"/>
            <a:ext cx="2079041" cy="46165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9449"/>
              <a:gd name="adj6" fmla="val -52923"/>
            </a:avLst>
          </a:prstGeom>
          <a:noFill/>
          <a:ln w="19050">
            <a:solidFill>
              <a:srgbClr val="FF0000"/>
            </a:solidFill>
            <a:miter lim="800000"/>
          </a:ln>
          <a:effectLst/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a microphone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3945298" y="3522779"/>
            <a:ext cx="4087827" cy="461662"/>
          </a:xfrm>
          <a:prstGeom prst="rect">
            <a:avLst/>
          </a:prstGeom>
          <a:noFill/>
          <a:ln w="19050">
            <a:noFill/>
            <a:prstDash val="dash"/>
            <a:miter lim="800000"/>
          </a:ln>
          <a:effectLst/>
        </p:spPr>
        <p:txBody>
          <a:bodyPr wrap="square" lIns="91438" tIns="45719" rIns="91438" bIns="45719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b="0">
                <a:solidFill>
                  <a:schemeClr val="tx1">
                    <a:lumMod val="65000"/>
                    <a:lumOff val="35000"/>
                  </a:schemeClr>
                </a:solidFill>
              </a:rPr>
              <a:t>in a radio studio/station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491896" y="1581481"/>
            <a:ext cx="1313540" cy="461644"/>
          </a:xfrm>
          <a:prstGeom prst="borderCallout2">
            <a:avLst>
              <a:gd name="adj1" fmla="val 18750"/>
              <a:gd name="adj2" fmla="val -8333"/>
              <a:gd name="adj3" fmla="val -52967"/>
              <a:gd name="adj4" fmla="val -102184"/>
              <a:gd name="adj5" fmla="val 4925"/>
              <a:gd name="adj6" fmla="val -124082"/>
            </a:avLst>
          </a:prstGeom>
          <a:noFill/>
          <a:ln w="19050">
            <a:solidFill>
              <a:srgbClr val="FF0000"/>
            </a:solidFill>
            <a:miter lim="800000"/>
          </a:ln>
          <a:effectLst/>
        </p:spPr>
        <p:txBody>
          <a:bodyPr wrap="none" lIns="91420" tIns="45710" rIns="91420" bIns="4571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earphone</a:t>
            </a:r>
          </a:p>
        </p:txBody>
      </p:sp>
      <p:sp>
        <p:nvSpPr>
          <p:cNvPr id="12" name="线形标注 2 11"/>
          <p:cNvSpPr/>
          <p:nvPr/>
        </p:nvSpPr>
        <p:spPr>
          <a:xfrm>
            <a:off x="3491896" y="2163828"/>
            <a:ext cx="1675268" cy="413845"/>
          </a:xfrm>
          <a:prstGeom prst="borderCallout2">
            <a:avLst>
              <a:gd name="adj1" fmla="val 18750"/>
              <a:gd name="adj2" fmla="val -8333"/>
              <a:gd name="adj3" fmla="val -24107"/>
              <a:gd name="adj4" fmla="val -19490"/>
              <a:gd name="adj5" fmla="val 12500"/>
              <a:gd name="adj6" fmla="val -81957"/>
            </a:avLst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a presenter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Pre-reading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48186" y="4299942"/>
            <a:ext cx="8447630" cy="46164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1420" tIns="45710" rIns="91420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It probably shows that a newsreader or a presenter is on air.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7" grpId="0"/>
      <p:bldP spid="48138" grpId="0" animBg="1"/>
      <p:bldP spid="1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89386" y="760208"/>
            <a:ext cx="7507111" cy="83099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altLang="zh-CN" sz="2400" b="1" kern="1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/>
                <a:ea typeface="幼圆" panose="02010509060101010101" pitchFamily="49" charset="-122"/>
                <a:cs typeface="Times New Roman" panose="02020603050405020304"/>
              </a:rPr>
              <a:t>Read the passage and decide where you are likely to see the photo.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 smtClean="0"/>
              <a:t>While-reading</a:t>
            </a:r>
            <a:endParaRPr lang="en-US" altLang="zh-CN"/>
          </a:p>
        </p:txBody>
      </p:sp>
      <p:sp>
        <p:nvSpPr>
          <p:cNvPr id="17" name="TextBox 16"/>
          <p:cNvSpPr txBox="1"/>
          <p:nvPr/>
        </p:nvSpPr>
        <p:spPr>
          <a:xfrm>
            <a:off x="1639058" y="1912455"/>
            <a:ext cx="5860259" cy="228524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a) In a book about the history of radio.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b) In the life story of a famous radio presenter.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c) In a book on how radio works.</a:t>
            </a:r>
          </a:p>
        </p:txBody>
      </p:sp>
      <p:sp>
        <p:nvSpPr>
          <p:cNvPr id="19" name="文本框 26"/>
          <p:cNvSpPr txBox="1"/>
          <p:nvPr/>
        </p:nvSpPr>
        <p:spPr>
          <a:xfrm>
            <a:off x="1897083" y="2500765"/>
            <a:ext cx="510988" cy="498044"/>
          </a:xfrm>
          <a:prstGeom prst="rect">
            <a:avLst/>
          </a:prstGeom>
          <a:noFill/>
        </p:spPr>
        <p:txBody>
          <a:bodyPr wrap="none" lIns="68580" tIns="34290" rIns="68580" bIns="34290" rtlCol="0">
            <a:prstTxWarp prst="textPlain">
              <a:avLst/>
            </a:prstTxWarp>
            <a:spAutoFit/>
          </a:bodyPr>
          <a:lstStyle/>
          <a:p>
            <a:r>
              <a:rPr lang="zh-CN" altLang="en-US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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550820" y="2946398"/>
            <a:ext cx="431316" cy="4460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3.33333E-06 C 0.0155 -3.33333E-06 0.02826 0.02361 0.02826 0.05324 C 0.02826 0.08287 0.0155 0.10718 -1.66667E-06 0.10718 C -0.01588 0.10718 -0.02825 0.08287 -0.02825 0.05324 C -0.02825 0.02361 -0.01588 -3.33333E-06 -1.66667E-06 -3.33333E-06 Z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4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9" grpId="1"/>
      <p:bldP spid="19" grpId="2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18892" y="1099638"/>
            <a:ext cx="8824050" cy="38260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The writer met ______________ in a radio station.</a:t>
            </a:r>
          </a:p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The manager asked why he wanted a job _______.</a:t>
            </a:r>
          </a:p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At the age of four, the writer _________________________________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listening to his </a:t>
            </a:r>
            <a:r>
              <a:rPr lang="en-US" altLang="zh-CN" sz="2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favourite</a:t>
            </a:r>
            <a:r>
              <a:rPr lang="en-US" altLang="zh-CN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programmes</a:t>
            </a:r>
            <a:r>
              <a:rPr lang="en-US" altLang="zh-CN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At the age of nine, he asked for part-time jobs in ________________.</a:t>
            </a:r>
          </a:p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 As he grew older, he learnt about ____________.</a:t>
            </a:r>
          </a:p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6. This was how the writer’s _________________ began.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36387" y="637976"/>
            <a:ext cx="3844322" cy="4616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altLang="zh-CN" sz="2400" b="1" kern="1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/>
                <a:ea typeface="幼圆" panose="02010509060101010101" pitchFamily="49" charset="-122"/>
                <a:cs typeface="Times New Roman" panose="02020603050405020304"/>
              </a:rPr>
              <a:t>Complete the sentences.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403622" y="1157958"/>
            <a:ext cx="2168378" cy="4616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altLang="zh-CN" sz="2300">
                <a:solidFill>
                  <a:srgbClr val="FF0000"/>
                </a:solidFill>
              </a:rPr>
              <a:t>a radio manager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466435" y="1729882"/>
            <a:ext cx="1133239" cy="4616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altLang="zh-CN" sz="2300">
                <a:solidFill>
                  <a:srgbClr val="FF0000"/>
                </a:solidFill>
              </a:rPr>
              <a:t>in radio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980709" y="2237439"/>
            <a:ext cx="4920975" cy="4501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altLang="zh-CN" sz="2300">
                <a:solidFill>
                  <a:srgbClr val="FF0000"/>
                </a:solidFill>
              </a:rPr>
              <a:t>sat close to the radio in the living room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371828" y="3305379"/>
            <a:ext cx="2480162" cy="4462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altLang="zh-CN" sz="2300">
                <a:solidFill>
                  <a:srgbClr val="FF0000"/>
                </a:solidFill>
              </a:rPr>
              <a:t>small radio stations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590214" y="3884700"/>
            <a:ext cx="1850983" cy="4616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altLang="zh-CN" sz="2300">
                <a:solidFill>
                  <a:srgbClr val="FF0000"/>
                </a:solidFill>
              </a:rPr>
              <a:t>Internet radio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79896" y="4346362"/>
            <a:ext cx="2608402" cy="4462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altLang="zh-CN" sz="2300">
                <a:solidFill>
                  <a:srgbClr val="FF0000"/>
                </a:solidFill>
              </a:rPr>
              <a:t>first real job in radio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While-reading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682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12" y="1026134"/>
            <a:ext cx="8068665" cy="4006794"/>
          </a:xfrm>
          <a:prstGeom prst="rect">
            <a:avLst/>
          </a:prstGeom>
        </p:spPr>
      </p:pic>
      <p:sp>
        <p:nvSpPr>
          <p:cNvPr id="4" name="TextBox 14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 smtClean="0"/>
              <a:t>Post-reading</a:t>
            </a:r>
            <a:endParaRPr lang="en-US" altLang="zh-CN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" y="587395"/>
            <a:ext cx="5926085" cy="4616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altLang="zh-CN" sz="2400" b="1" kern="1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/>
                <a:ea typeface="幼圆" panose="02010509060101010101" pitchFamily="49" charset="-122"/>
                <a:cs typeface="Times New Roman" panose="02020603050405020304"/>
              </a:rPr>
              <a:t>Fill in the blanks and retell the passage.</a:t>
            </a:r>
          </a:p>
        </p:txBody>
      </p:sp>
      <p:sp>
        <p:nvSpPr>
          <p:cNvPr id="9" name="矩形 8"/>
          <p:cNvSpPr/>
          <p:nvPr/>
        </p:nvSpPr>
        <p:spPr>
          <a:xfrm>
            <a:off x="5803940" y="1493782"/>
            <a:ext cx="785312" cy="30008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en-US" altLang="zh-CN" sz="1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old</a:t>
            </a:r>
          </a:p>
        </p:txBody>
      </p:sp>
      <p:sp>
        <p:nvSpPr>
          <p:cNvPr id="10" name="矩形 9"/>
          <p:cNvSpPr/>
          <p:nvPr/>
        </p:nvSpPr>
        <p:spPr>
          <a:xfrm>
            <a:off x="5284619" y="2154028"/>
            <a:ext cx="3356461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sz="1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voice of his favorite presenters</a:t>
            </a:r>
          </a:p>
        </p:txBody>
      </p:sp>
      <p:sp>
        <p:nvSpPr>
          <p:cNvPr id="11" name="矩形 10"/>
          <p:cNvSpPr/>
          <p:nvPr/>
        </p:nvSpPr>
        <p:spPr>
          <a:xfrm>
            <a:off x="5856982" y="2969656"/>
            <a:ext cx="1807226" cy="30008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en-US" altLang="zh-CN" sz="1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small radio station</a:t>
            </a:r>
          </a:p>
        </p:txBody>
      </p:sp>
      <p:sp>
        <p:nvSpPr>
          <p:cNvPr id="12" name="矩形 11"/>
          <p:cNvSpPr/>
          <p:nvPr/>
        </p:nvSpPr>
        <p:spPr>
          <a:xfrm>
            <a:off x="5436895" y="3223695"/>
            <a:ext cx="1296269" cy="30008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 radio</a:t>
            </a:r>
            <a:endParaRPr lang="zh-CN" altLang="en-US" sz="1500" b="1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02886" y="4582804"/>
            <a:ext cx="1051010" cy="30008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en-US" altLang="zh-CN" sz="1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 level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7168831" y="2431227"/>
            <a:ext cx="205442" cy="4387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482935">
            <a:off x="118591" y="732203"/>
            <a:ext cx="2676896" cy="871225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Language points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Post-reading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986" y="1786544"/>
            <a:ext cx="8172028" cy="28392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dirty="0">
                <a:solidFill>
                  <a:srgbClr val="595959"/>
                </a:solidFill>
              </a:rPr>
              <a:t>1. </a:t>
            </a:r>
            <a:r>
              <a:rPr lang="en-US" altLang="zh-CN" sz="2400" dirty="0">
                <a:solidFill>
                  <a:srgbClr val="FF0000"/>
                </a:solidFill>
              </a:rPr>
              <a:t>The radio manager looked down at me. </a:t>
            </a:r>
            <a:r>
              <a:rPr lang="zh-CN" altLang="en-US" sz="2400" dirty="0">
                <a:solidFill>
                  <a:srgbClr val="595959"/>
                </a:solidFill>
              </a:rPr>
              <a:t>电台经理低头看着我。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FF0000"/>
                </a:solidFill>
              </a:rPr>
              <a:t>look down </a:t>
            </a:r>
            <a:r>
              <a:rPr lang="zh-CN" altLang="en-US" sz="2400" dirty="0">
                <a:solidFill>
                  <a:srgbClr val="595959"/>
                </a:solidFill>
              </a:rPr>
              <a:t>向下看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FF0000"/>
                </a:solidFill>
              </a:rPr>
              <a:t>look down at sb./</a:t>
            </a:r>
            <a:r>
              <a:rPr lang="en-US" altLang="zh-CN" sz="2400" dirty="0" err="1">
                <a:solidFill>
                  <a:srgbClr val="FF0000"/>
                </a:solidFill>
              </a:rPr>
              <a:t>sth</a:t>
            </a:r>
            <a:r>
              <a:rPr lang="en-US" altLang="zh-CN" sz="2400" dirty="0">
                <a:solidFill>
                  <a:srgbClr val="FF0000"/>
                </a:solidFill>
              </a:rPr>
              <a:t>. </a:t>
            </a:r>
            <a:r>
              <a:rPr lang="zh-CN" altLang="en-US" sz="2400" dirty="0">
                <a:solidFill>
                  <a:srgbClr val="595959"/>
                </a:solidFill>
              </a:rPr>
              <a:t>向下看着某人或某物   </a:t>
            </a:r>
          </a:p>
          <a:p>
            <a:r>
              <a:rPr lang="zh-CN" altLang="en-US" sz="2400" dirty="0">
                <a:solidFill>
                  <a:srgbClr val="595959"/>
                </a:solidFill>
              </a:rPr>
              <a:t>    </a:t>
            </a:r>
            <a:r>
              <a:rPr lang="en-US" altLang="zh-CN" sz="2400" i="1" dirty="0">
                <a:solidFill>
                  <a:srgbClr val="595959"/>
                </a:solidFill>
              </a:rPr>
              <a:t>e.g.</a:t>
            </a:r>
            <a:r>
              <a:rPr lang="en-US" altLang="zh-CN" sz="2400" dirty="0">
                <a:solidFill>
                  <a:srgbClr val="595959"/>
                </a:solidFill>
              </a:rPr>
              <a:t> I was looking down at my watch when he called me.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595959"/>
                </a:solidFill>
              </a:rPr>
              <a:t>2. </a:t>
            </a:r>
            <a:r>
              <a:rPr lang="en-US" altLang="zh-CN" sz="2400" dirty="0">
                <a:solidFill>
                  <a:srgbClr val="FF0000"/>
                </a:solidFill>
              </a:rPr>
              <a:t>And you want a job in radio? </a:t>
            </a:r>
            <a:r>
              <a:rPr lang="zh-CN" altLang="en-US" sz="2400" dirty="0">
                <a:solidFill>
                  <a:srgbClr val="595959"/>
                </a:solidFill>
              </a:rPr>
              <a:t>你想在电台找份工作？          </a:t>
            </a:r>
          </a:p>
          <a:p>
            <a:r>
              <a:rPr lang="zh-CN" altLang="en-US" sz="2400" dirty="0">
                <a:solidFill>
                  <a:srgbClr val="595959"/>
                </a:solidFill>
              </a:rPr>
              <a:t>    陈述句尾加问号变成陈述疑问句，朗读时句尾读升调。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uiExpand="1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57654"/>
          </a:xfrm>
          <a:prstGeom prst="round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Post-reading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1830" y="1786544"/>
            <a:ext cx="6725172" cy="28392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595959"/>
                </a:solidFill>
              </a:rPr>
              <a:t>3. </a:t>
            </a:r>
            <a:r>
              <a:rPr lang="en-US" altLang="zh-CN" sz="2400" dirty="0">
                <a:solidFill>
                  <a:srgbClr val="FF0000"/>
                </a:solidFill>
              </a:rPr>
              <a:t>Shouldn’t you be at school?</a:t>
            </a:r>
            <a:r>
              <a:rPr lang="en-US" altLang="zh-CN" sz="2400" dirty="0">
                <a:solidFill>
                  <a:srgbClr val="595959"/>
                </a:solidFill>
              </a:rPr>
              <a:t> </a:t>
            </a:r>
            <a:r>
              <a:rPr lang="zh-CN" altLang="en-US" sz="2400" dirty="0">
                <a:solidFill>
                  <a:srgbClr val="595959"/>
                </a:solidFill>
              </a:rPr>
              <a:t>难道你不用上学吗？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595959"/>
                </a:solidFill>
              </a:rPr>
              <a:t>    否定疑问句，表示惊讶、赞赏或责难。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595959"/>
                </a:solidFill>
              </a:rPr>
              <a:t>    </a:t>
            </a:r>
            <a:r>
              <a:rPr lang="en-US" altLang="zh-CN" sz="2400" i="1" dirty="0">
                <a:solidFill>
                  <a:srgbClr val="595959"/>
                </a:solidFill>
              </a:rPr>
              <a:t>e.g. </a:t>
            </a:r>
            <a:r>
              <a:rPr lang="en-US" altLang="zh-CN" sz="2400" dirty="0">
                <a:solidFill>
                  <a:srgbClr val="595959"/>
                </a:solidFill>
              </a:rPr>
              <a:t>Aren’t these pictures lovely? </a:t>
            </a:r>
            <a:r>
              <a:rPr lang="zh-CN" altLang="en-US" sz="2400" dirty="0">
                <a:solidFill>
                  <a:srgbClr val="595959"/>
                </a:solidFill>
              </a:rPr>
              <a:t>（表示赞赏）</a:t>
            </a:r>
            <a:endParaRPr lang="en-US" altLang="zh-CN" sz="2400" i="1" dirty="0">
              <a:solidFill>
                <a:srgbClr val="595959"/>
              </a:solidFill>
            </a:endParaRPr>
          </a:p>
          <a:p>
            <a:pPr marL="805180" indent="-805180">
              <a:lnSpc>
                <a:spcPct val="150000"/>
              </a:lnSpc>
            </a:pPr>
            <a:r>
              <a:rPr lang="en-US" altLang="zh-CN" sz="2400" dirty="0">
                <a:solidFill>
                  <a:srgbClr val="595959"/>
                </a:solidFill>
              </a:rPr>
              <a:t>           Why are you driving so fast? Don’t you know </a:t>
            </a:r>
          </a:p>
          <a:p>
            <a:pPr marL="805180" indent="-805180">
              <a:lnSpc>
                <a:spcPct val="150000"/>
              </a:lnSpc>
            </a:pPr>
            <a:r>
              <a:rPr lang="en-US" altLang="zh-CN" sz="2400" dirty="0">
                <a:solidFill>
                  <a:srgbClr val="595959"/>
                </a:solidFill>
              </a:rPr>
              <a:t>           the traffic regulations?</a:t>
            </a:r>
            <a:r>
              <a:rPr lang="zh-CN" altLang="en-US" sz="2400" dirty="0">
                <a:solidFill>
                  <a:srgbClr val="595959"/>
                </a:solidFill>
              </a:rPr>
              <a:t> （表示责难）</a:t>
            </a:r>
          </a:p>
        </p:txBody>
      </p:sp>
      <p:sp>
        <p:nvSpPr>
          <p:cNvPr id="7" name="TextBox 6"/>
          <p:cNvSpPr txBox="1"/>
          <p:nvPr/>
        </p:nvSpPr>
        <p:spPr>
          <a:xfrm rot="482935">
            <a:off x="118591" y="732203"/>
            <a:ext cx="2676896" cy="871225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Language points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3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PRESENTATION_TITLE" val="幼儿园家长会1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黑体"/>
        <a:cs typeface="Arial"/>
      </a:majorFont>
      <a:minorFont>
        <a:latin typeface="Times New Roman"/>
        <a:ea typeface="黑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1500</Words>
  <Application>Microsoft Office PowerPoint</Application>
  <PresentationFormat>全屏显示(16:9)</PresentationFormat>
  <Paragraphs>210</Paragraphs>
  <Slides>23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Calibri</vt:lpstr>
      <vt:lpstr>黑体</vt:lpstr>
      <vt:lpstr>Arial</vt:lpstr>
      <vt:lpstr>宋体</vt:lpstr>
      <vt:lpstr>Wingdings</vt:lpstr>
      <vt:lpstr>微软雅黑</vt:lpstr>
      <vt:lpstr>幼圆</vt:lpstr>
      <vt:lpstr>Times New Roman</vt:lpstr>
      <vt:lpstr>等线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2021-02-13T12:57:00Z</cp:lastPrinted>
  <dcterms:created xsi:type="dcterms:W3CDTF">2021-02-13T12:57:00Z</dcterms:created>
  <dcterms:modified xsi:type="dcterms:W3CDTF">2023-01-16T23:18:56Z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2D0B02330B154ADDACE5E948A166C3B1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