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63" r:id="rId2"/>
    <p:sldId id="264" r:id="rId3"/>
    <p:sldId id="263" r:id="rId4"/>
    <p:sldId id="261" r:id="rId5"/>
    <p:sldId id="360" r:id="rId6"/>
    <p:sldId id="362" r:id="rId7"/>
    <p:sldId id="361" r:id="rId8"/>
    <p:sldId id="275" r:id="rId9"/>
    <p:sldId id="356" r:id="rId10"/>
    <p:sldId id="293" r:id="rId11"/>
    <p:sldId id="350" r:id="rId12"/>
    <p:sldId id="357" r:id="rId13"/>
    <p:sldId id="358" r:id="rId14"/>
    <p:sldId id="288" r:id="rId15"/>
    <p:sldId id="290" r:id="rId16"/>
  </p:sldIdLst>
  <p:sldSz cx="9144000" cy="5143500" type="screen16x9"/>
  <p:notesSz cx="6858000" cy="9144000"/>
  <p:defaultTextStyle>
    <a:defPPr>
      <a:defRPr lang="zh-CN"/>
    </a:defPPr>
    <a:lvl1pPr marL="0" lvl="0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8615" lvl="1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96595" lvl="2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45210" lvl="3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93190" lvl="4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41805" lvl="5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89785" lvl="6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38400" lvl="7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87015" lvl="8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99FF"/>
    <a:srgbClr val="FF66FF"/>
    <a:srgbClr val="E30782"/>
    <a:srgbClr val="00493A"/>
    <a:srgbClr val="F599C1"/>
    <a:srgbClr val="FFB343"/>
    <a:srgbClr val="F8DC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84" y="-690"/>
      </p:cViewPr>
      <p:guideLst>
        <p:guide orient="horz" pos="15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0F9B84EA-7D68-4D60-9CB1-D50884785D1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8D4E0FC9-F1F8-4FAE-9988-3BA365CFD46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10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0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861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9659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4521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9319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4180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8978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3840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8701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457689" y="4685110"/>
            <a:ext cx="2133437" cy="358379"/>
          </a:xfrm>
        </p:spPr>
        <p:txBody>
          <a:bodyPr lIns="69668" tIns="34834" rIns="69668" bIns="34834"/>
          <a:lstStyle>
            <a:lvl1pPr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485" y="4685110"/>
            <a:ext cx="2895030" cy="358379"/>
          </a:xfrm>
        </p:spPr>
        <p:txBody>
          <a:bodyPr lIns="69668" tIns="34834" rIns="69668" bIns="34834"/>
          <a:lstStyle>
            <a:lvl1pPr algn="ctr"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2875" y="4685110"/>
            <a:ext cx="2133437" cy="358379"/>
          </a:xfrm>
        </p:spPr>
        <p:txBody>
          <a:bodyPr lIns="69668" tIns="34834" rIns="69668" bIns="34834"/>
          <a:lstStyle>
            <a:lvl1pPr algn="r"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34861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69659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04521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39319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60985" indent="-26098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lvl="1" indent="-217805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70585" lvl="2" indent="-17399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lvl="3" indent="-17399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7815" lvl="4" indent="-17399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6430" lvl="5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64410" lvl="6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13025" lvl="7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61640" lvl="8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9659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8615" lvl="1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96595" lvl="2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45210" lvl="3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93190" lvl="4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41805" lvl="5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91055" lvl="6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39035" lvl="7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87650" lvl="8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383618"/>
            <a:ext cx="9144000" cy="839790"/>
          </a:xfrm>
          <a:prstGeom prst="rect">
            <a:avLst/>
          </a:prstGeom>
        </p:spPr>
        <p:txBody>
          <a:bodyPr wrap="square" lIns="69668" tIns="34834" rIns="69668" bIns="34834">
            <a:spAutoFit/>
          </a:bodyPr>
          <a:lstStyle/>
          <a:p>
            <a:pPr algn="ctr"/>
            <a:r>
              <a:rPr lang="zh-CN" altLang="en-US" sz="5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体积与容积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3867894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5" descr="图片7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17487" y="9882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13425" y="769502"/>
            <a:ext cx="8517150" cy="900247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zh-CN" altLang="en-US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用相同数量的硬币分别垒成下面的形状，哪一个体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积大？为什么？ 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P37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T2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endParaRPr lang="zh-CN" altLang="en-US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106114" y="1584414"/>
            <a:ext cx="1411388" cy="1507480"/>
            <a:chOff x="2034646" y="2149117"/>
            <a:chExt cx="1835785" cy="200997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67691" y="2149117"/>
              <a:ext cx="1317626" cy="1423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9"/>
            <p:cNvSpPr txBox="1">
              <a:spLocks noChangeArrowheads="1"/>
            </p:cNvSpPr>
            <p:nvPr/>
          </p:nvSpPr>
          <p:spPr bwMode="auto">
            <a:xfrm>
              <a:off x="2034646" y="3481982"/>
              <a:ext cx="1835785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zh-CN" sz="27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1</a:t>
              </a:r>
              <a:r>
                <a:rPr lang="zh-CN" altLang="en-US" sz="27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元硬币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789658" y="1821295"/>
            <a:ext cx="1905936" cy="1251257"/>
            <a:chOff x="4929188" y="2413671"/>
            <a:chExt cx="2479040" cy="1668343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07865" y="2413671"/>
              <a:ext cx="880174" cy="990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10"/>
            <p:cNvSpPr txBox="1">
              <a:spLocks noChangeArrowheads="1"/>
            </p:cNvSpPr>
            <p:nvPr/>
          </p:nvSpPr>
          <p:spPr bwMode="auto">
            <a:xfrm>
              <a:off x="4929188" y="3404906"/>
              <a:ext cx="2479040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zh-CN" sz="27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1</a:t>
              </a:r>
              <a:r>
                <a:rPr lang="zh-CN" altLang="en-US" sz="27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角硬币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740111" y="1669763"/>
            <a:ext cx="1674529" cy="1364129"/>
            <a:chOff x="8308235" y="2413671"/>
            <a:chExt cx="2178050" cy="1818838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08235" y="2413671"/>
              <a:ext cx="1291273" cy="1238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11"/>
            <p:cNvSpPr txBox="1">
              <a:spLocks noChangeArrowheads="1"/>
            </p:cNvSpPr>
            <p:nvPr/>
          </p:nvSpPr>
          <p:spPr bwMode="auto">
            <a:xfrm>
              <a:off x="8447300" y="3555401"/>
              <a:ext cx="2038985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zh-CN" sz="27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1</a:t>
              </a:r>
              <a:r>
                <a:rPr lang="zh-CN" altLang="en-US" sz="27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元硬币</a:t>
              </a:r>
            </a:p>
          </p:txBody>
        </p:sp>
      </p:grp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696716" y="3136245"/>
            <a:ext cx="8027373" cy="156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>
              <a:lnSpc>
                <a:spcPct val="120000"/>
              </a:lnSpc>
            </a:pPr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答：第一堆和第三堆的体积一样大，第二堆的体积</a:t>
            </a:r>
            <a:endParaRPr lang="en-US" altLang="zh-CN" sz="27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indent="0">
              <a:lnSpc>
                <a:spcPct val="120000"/>
              </a:lnSpc>
            </a:pPr>
            <a:r>
              <a:rPr lang="en-US" altLang="zh-CN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  </a:t>
            </a:r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最小。因为</a:t>
            </a:r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体积跟形状无关</a:t>
            </a:r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，</a:t>
            </a:r>
            <a:r>
              <a:rPr lang="en-US" altLang="zh-CN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元硬币比</a:t>
            </a:r>
            <a:r>
              <a:rPr lang="en-US" altLang="zh-CN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角硬</a:t>
            </a:r>
            <a:endParaRPr lang="en-US" altLang="zh-CN" sz="27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indent="0">
              <a:lnSpc>
                <a:spcPct val="120000"/>
              </a:lnSpc>
            </a:pPr>
            <a:r>
              <a:rPr lang="en-US" altLang="zh-CN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  </a:t>
            </a:r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币体积大。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86518" y="806224"/>
            <a:ext cx="8517150" cy="1315745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淘气和笑笑各有一瓶同样多的饮料，淘气倒了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杯，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而笑笑只倒了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杯，你认为有可能吗？说一说你的想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法。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P37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T3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endParaRPr lang="zh-CN" altLang="en-US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18685" y="2318393"/>
            <a:ext cx="7972012" cy="1588127"/>
            <a:chOff x="906215" y="2708920"/>
            <a:chExt cx="10369152" cy="2117503"/>
          </a:xfrm>
        </p:grpSpPr>
        <p:sp>
          <p:nvSpPr>
            <p:cNvPr id="6" name="TextBox 9"/>
            <p:cNvSpPr txBox="1">
              <a:spLocks noChangeArrowheads="1"/>
            </p:cNvSpPr>
            <p:nvPr/>
          </p:nvSpPr>
          <p:spPr bwMode="auto">
            <a:xfrm>
              <a:off x="906215" y="2708920"/>
              <a:ext cx="10369152" cy="2117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indent="4572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indent="0">
                <a:lnSpc>
                  <a:spcPct val="120000"/>
                </a:lnSpc>
              </a:pPr>
              <a:r>
                <a:rPr lang="zh-CN" altLang="en-US" sz="27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答：有可能。淘气和笑笑的杯子的容积可能不一</a:t>
              </a:r>
              <a:endParaRPr lang="en-US" altLang="zh-CN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  <a:p>
              <a:pPr indent="0">
                <a:lnSpc>
                  <a:spcPct val="120000"/>
                </a:lnSpc>
              </a:pPr>
              <a:r>
                <a:rPr lang="en-US" altLang="zh-CN" sz="27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    </a:t>
              </a:r>
              <a:r>
                <a:rPr lang="zh-CN" altLang="en-US" sz="27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样大。当淘气杯子的容积是笑笑杯子容积的    </a:t>
              </a:r>
              <a:endParaRPr lang="en-US" altLang="zh-CN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  <a:p>
              <a:pPr indent="0">
                <a:lnSpc>
                  <a:spcPct val="120000"/>
                </a:lnSpc>
              </a:pPr>
              <a:r>
                <a:rPr lang="en-US" altLang="zh-CN" sz="27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    </a:t>
              </a:r>
              <a:r>
                <a:rPr lang="zh-CN" altLang="en-US" sz="27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时，淘气倒</a:t>
              </a:r>
              <a:r>
                <a:rPr lang="en-US" altLang="zh-CN" sz="27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3</a:t>
              </a:r>
              <a:r>
                <a:rPr lang="zh-CN" altLang="en-US" sz="27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杯，笑笑倒</a:t>
              </a:r>
              <a:r>
                <a:rPr lang="en-US" altLang="zh-CN" sz="27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2</a:t>
              </a:r>
              <a:r>
                <a:rPr lang="zh-CN" altLang="en-US" sz="27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杯。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0627295" y="3231082"/>
              <a:ext cx="458900" cy="984886"/>
              <a:chOff x="8395047" y="4032066"/>
              <a:chExt cx="458900" cy="984886"/>
            </a:xfrm>
          </p:grpSpPr>
          <p:cxnSp>
            <p:nvCxnSpPr>
              <p:cNvPr id="8" name="直接连接符 7"/>
              <p:cNvCxnSpPr/>
              <p:nvPr/>
            </p:nvCxnSpPr>
            <p:spPr>
              <a:xfrm>
                <a:off x="8395047" y="4509120"/>
                <a:ext cx="432048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文本框 8"/>
              <p:cNvSpPr txBox="1"/>
              <p:nvPr/>
            </p:nvSpPr>
            <p:spPr>
              <a:xfrm>
                <a:off x="8421899" y="4032066"/>
                <a:ext cx="432048" cy="984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100">
                    <a:solidFill>
                      <a:srgbClr val="FF0000"/>
                    </a:solidFill>
                  </a:rPr>
                  <a:t>2</a:t>
                </a:r>
              </a:p>
              <a:p>
                <a:r>
                  <a:rPr lang="en-US" altLang="zh-CN" sz="2100">
                    <a:solidFill>
                      <a:srgbClr val="FF0000"/>
                    </a:solidFill>
                  </a:rPr>
                  <a:t>3</a:t>
                </a:r>
                <a:endParaRPr lang="zh-CN" altLang="en-US">
                  <a:solidFill>
                    <a:srgbClr val="FF0000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0520" y="657701"/>
            <a:ext cx="7471912" cy="1688783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数一数，想一想，再与同伴说一说，右图中的长方体盒子能装多少个这样的小正方体？</a:t>
            </a:r>
          </a:p>
          <a:p>
            <a:pPr>
              <a:lnSpc>
                <a:spcPct val="130000"/>
              </a:lnSpc>
            </a:pP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P37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T4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endParaRPr lang="zh-CN" altLang="en-US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75726" y="1973379"/>
            <a:ext cx="1882014" cy="179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911164" y="2708242"/>
            <a:ext cx="2193338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/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能装</a:t>
            </a:r>
            <a:r>
              <a:rPr lang="en-US" altLang="zh-CN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36</a:t>
            </a:r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个。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4549" y="519523"/>
            <a:ext cx="8517150" cy="48474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4.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谁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搭的长方体体积大？ 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P37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T5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endParaRPr lang="zh-CN" altLang="en-US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图片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7141" y="1004271"/>
            <a:ext cx="5246937" cy="244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970024" y="3688617"/>
            <a:ext cx="6605108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/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答：笑笑搭的长方体体积大。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4" descr="图片8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70293" y="169784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611655" y="1253393"/>
            <a:ext cx="5047019" cy="466725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52251" tIns="26126" rIns="52251" bIns="26126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700" b="1" noProof="1">
                <a:latin typeface="楷体" panose="02010609060101010101" pitchFamily="49" charset="-122"/>
                <a:ea typeface="楷体" panose="02010609060101010101" pitchFamily="49" charset="-122"/>
              </a:rPr>
              <a:t>这节课你们都学会了哪些知识？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11655" y="1855414"/>
            <a:ext cx="7440997" cy="1316843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1.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物体所占空间的大小，是物体的体积。</a:t>
            </a:r>
          </a:p>
          <a:p>
            <a:pPr algn="just">
              <a:lnSpc>
                <a:spcPct val="150000"/>
              </a:lnSpc>
            </a:pP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2.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容器所能容纳物体的体积，是容器的容积。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5" descr="图片9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27251" y="122635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458" name="组合 6"/>
          <p:cNvGrpSpPr/>
          <p:nvPr/>
        </p:nvGrpSpPr>
        <p:grpSpPr>
          <a:xfrm>
            <a:off x="1039868" y="1077278"/>
            <a:ext cx="7396730" cy="3138964"/>
            <a:chOff x="2107" y="3122"/>
            <a:chExt cx="14514" cy="6236"/>
          </a:xfrm>
        </p:grpSpPr>
        <p:sp>
          <p:nvSpPr>
            <p:cNvPr id="3" name="矩形 2"/>
            <p:cNvSpPr/>
            <p:nvPr/>
          </p:nvSpPr>
          <p:spPr>
            <a:xfrm>
              <a:off x="2107" y="3122"/>
              <a:ext cx="14515" cy="6237"/>
            </a:xfrm>
            <a:prstGeom prst="rect">
              <a:avLst/>
            </a:prstGeom>
            <a:solidFill>
              <a:srgbClr val="FFB343"/>
            </a:solidFill>
            <a:ln>
              <a:solidFill>
                <a:srgbClr val="F8DC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5" name="矩形 4"/>
            <p:cNvSpPr/>
            <p:nvPr/>
          </p:nvSpPr>
          <p:spPr>
            <a:xfrm>
              <a:off x="2480" y="3416"/>
              <a:ext cx="13723" cy="5694"/>
            </a:xfrm>
            <a:prstGeom prst="rect">
              <a:avLst/>
            </a:prstGeom>
            <a:solidFill>
              <a:srgbClr val="00493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755082" y="1881188"/>
            <a:ext cx="5320168" cy="530066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作业</a:t>
            </a:r>
            <a:r>
              <a:rPr lang="en-US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zh-CN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完成教材相关练习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题</a:t>
            </a:r>
            <a:r>
              <a:rPr lang="en-US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755082" y="2805113"/>
            <a:ext cx="6240182" cy="530066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作业</a:t>
            </a:r>
            <a:r>
              <a:rPr lang="en-US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zh-CN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完成对应的练习题</a:t>
            </a:r>
            <a:r>
              <a:rPr lang="en-US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6" descr="图片3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16266" y="303499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6" name="文本框 1"/>
          <p:cNvSpPr txBox="1"/>
          <p:nvPr/>
        </p:nvSpPr>
        <p:spPr>
          <a:xfrm>
            <a:off x="502709" y="1390956"/>
            <a:ext cx="8138095" cy="2007394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pPr algn="just">
              <a:lnSpc>
                <a:spcPct val="120000"/>
              </a:lnSpc>
              <a:buFont typeface="+mj-lt"/>
            </a:pPr>
            <a:r>
              <a:rPr lang="en-US" altLang="zh-CN" sz="3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1.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通过具体的操作，了解体积和容积的意义，初步理解体积和容积的概念。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（重点）</a:t>
            </a:r>
            <a:endParaRPr lang="en-US" altLang="zh-CN" sz="3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65785" indent="-565785" algn="just">
              <a:lnSpc>
                <a:spcPct val="60000"/>
              </a:lnSpc>
              <a:buFont typeface="+mj-lt"/>
              <a:buAutoNum type="arabicPeriod"/>
            </a:pPr>
            <a:endParaRPr lang="zh-CN" altLang="en-US" sz="3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20000"/>
              </a:lnSpc>
              <a:buFont typeface="+mj-lt"/>
            </a:pPr>
            <a:r>
              <a:rPr lang="en-US" altLang="zh-CN" sz="3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2.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理解体积和容积的联系和区别。</a:t>
            </a:r>
            <a:r>
              <a:rPr lang="en-US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000" b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难点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3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99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文本框 1"/>
          <p:cNvSpPr txBox="1">
            <a:spLocks noChangeArrowheads="1"/>
          </p:cNvSpPr>
          <p:nvPr/>
        </p:nvSpPr>
        <p:spPr bwMode="auto">
          <a:xfrm>
            <a:off x="641356" y="1601464"/>
            <a:ext cx="8312105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教室里哪些物品占的空间大？哪些物品占的空间小？</a:t>
            </a:r>
          </a:p>
        </p:txBody>
      </p:sp>
      <p:pic>
        <p:nvPicPr>
          <p:cNvPr id="76" name="图片 5" descr="图片4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425949" y="184674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641356" y="2086576"/>
            <a:ext cx="8082735" cy="131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常见的容器中，哪些容器放的东西多？哪些容器放的东西少？说一说，与同伴交流。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图片 3" descr="图片5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16266" y="11906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194" name="组合 5"/>
          <p:cNvGrpSpPr/>
          <p:nvPr/>
        </p:nvGrpSpPr>
        <p:grpSpPr>
          <a:xfrm>
            <a:off x="488639" y="852501"/>
            <a:ext cx="8608444" cy="554105"/>
            <a:chOff x="691" y="1706"/>
            <a:chExt cx="17633" cy="1164"/>
          </a:xfrm>
        </p:grpSpPr>
        <p:pic>
          <p:nvPicPr>
            <p:cNvPr id="8195" name="图片 2" descr="标1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691" y="1834"/>
              <a:ext cx="3306" cy="8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196" name="文本框 2"/>
            <p:cNvSpPr txBox="1"/>
            <p:nvPr/>
          </p:nvSpPr>
          <p:spPr>
            <a:xfrm>
              <a:off x="1080" y="1706"/>
              <a:ext cx="2917" cy="11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知识点</a:t>
              </a:r>
            </a:p>
          </p:txBody>
        </p:sp>
        <p:sp>
          <p:nvSpPr>
            <p:cNvPr id="8197" name="文本框 5"/>
            <p:cNvSpPr txBox="1"/>
            <p:nvPr/>
          </p:nvSpPr>
          <p:spPr>
            <a:xfrm>
              <a:off x="4108" y="1775"/>
              <a:ext cx="14216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体积与容积的意义</a:t>
              </a:r>
              <a:endPara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5" name="文本框 1"/>
          <p:cNvSpPr txBox="1">
            <a:spLocks noChangeArrowheads="1"/>
          </p:cNvSpPr>
          <p:nvPr/>
        </p:nvSpPr>
        <p:spPr bwMode="auto">
          <a:xfrm>
            <a:off x="504800" y="1675448"/>
            <a:ext cx="7863449" cy="1148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3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土豆和红薯哪一个占的空间大呢？做一做，想一想。</a:t>
            </a:r>
          </a:p>
        </p:txBody>
      </p:sp>
      <p:pic>
        <p:nvPicPr>
          <p:cNvPr id="10" name="图片 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302191" y="2862250"/>
            <a:ext cx="3997652" cy="101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43350" y="696196"/>
            <a:ext cx="2545967" cy="64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3"/>
          <p:cNvSpPr txBox="1"/>
          <p:nvPr/>
        </p:nvSpPr>
        <p:spPr>
          <a:xfrm>
            <a:off x="707457" y="1521065"/>
            <a:ext cx="7893672" cy="1731243"/>
          </a:xfrm>
          <a:prstGeom prst="rect">
            <a:avLst/>
          </a:prstGeom>
          <a:noFill/>
        </p:spPr>
        <p:txBody>
          <a:bodyPr wrap="square" lIns="69668" tIns="34834" rIns="69668" bIns="34834">
            <a:spAutoFit/>
          </a:bodyPr>
          <a:lstStyle/>
          <a:p>
            <a:pPr eaLnBrk="0" hangingPunct="0">
              <a:defRPr/>
            </a:pPr>
            <a:r>
              <a:rPr lang="zh-CN" altLang="en-US" sz="2700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小组活动</a:t>
            </a:r>
            <a:endParaRPr lang="en-US" altLang="zh-CN" sz="2700" dirty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/>
            </a:endParaRPr>
          </a:p>
          <a:p>
            <a:pPr lvl="1" eaLnBrk="0" hangingPunct="0">
              <a:defRPr/>
            </a:pP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1.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猜一猜。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/>
            </a:endParaRPr>
          </a:p>
          <a:p>
            <a:pPr lvl="1" eaLnBrk="0" hangingPunct="0">
              <a:defRPr/>
            </a:pP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2.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讨论实验的要求和步骤，小组成员进行分工。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/>
            </a:endParaRPr>
          </a:p>
          <a:p>
            <a:pPr lvl="1" eaLnBrk="0" hangingPunct="0">
              <a:defRPr/>
            </a:pP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3.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组内实验，记录实验的过程和结果。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/>
            </a:endParaRPr>
          </a:p>
        </p:txBody>
      </p:sp>
      <p:sp>
        <p:nvSpPr>
          <p:cNvPr id="4" name="TextBox 14"/>
          <p:cNvSpPr>
            <a:spLocks noChangeArrowheads="1"/>
          </p:cNvSpPr>
          <p:nvPr/>
        </p:nvSpPr>
        <p:spPr bwMode="auto">
          <a:xfrm>
            <a:off x="1177702" y="3495186"/>
            <a:ext cx="6477260" cy="584520"/>
          </a:xfrm>
          <a:prstGeom prst="roundRect">
            <a:avLst>
              <a:gd name="adj" fmla="val 29296"/>
            </a:avLst>
          </a:prstGeom>
          <a:solidFill>
            <a:srgbClr val="FFCCFF"/>
          </a:solidFill>
          <a:ln>
            <a:noFill/>
          </a:ln>
        </p:spPr>
        <p:txBody>
          <a:bodyPr wrap="square" lIns="69668" tIns="34834" rIns="69668" bIns="34834" anchor="ctr">
            <a:spAutoFit/>
          </a:bodyPr>
          <a:lstStyle/>
          <a:p>
            <a:pPr algn="ctr" eaLnBrk="0" hangingPunct="0"/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物体所占空间的大小，是物体的体积。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475272" y="468741"/>
            <a:ext cx="8511672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土豆和红薯哪一个占的空间大呢？</a:t>
            </a:r>
          </a:p>
        </p:txBody>
      </p:sp>
      <p:pic>
        <p:nvPicPr>
          <p:cNvPr id="3" name="图片 1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11164" y="1036670"/>
            <a:ext cx="2545967" cy="64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361051" y="3147267"/>
            <a:ext cx="6864788" cy="1315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9668" tIns="34834" rIns="69668" bIns="348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8615" indent="-565785">
              <a:buFont typeface="+mj-ea"/>
              <a:buAutoNum type="circleNumDbPlain"/>
              <a:defRPr/>
            </a:pP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</a:rPr>
              <a:t>盛同样多的水。</a:t>
            </a:r>
          </a:p>
          <a:p>
            <a:pPr marL="348615" indent="-565785">
              <a:buFont typeface="+mj-ea"/>
              <a:buAutoNum type="circleNumDbPlain"/>
              <a:defRPr/>
            </a:pP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</a:rPr>
              <a:t>土豆和红薯各放一个杯中，比水高。</a:t>
            </a:r>
          </a:p>
          <a:p>
            <a:pPr marL="348615" indent="-565785">
              <a:buFont typeface="+mj-ea"/>
              <a:buAutoNum type="circleNumDbPlain"/>
              <a:defRPr/>
            </a:pP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</a:rPr>
              <a:t>哪个水高，说明里面放的物体体积大。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2911164" y="1760561"/>
            <a:ext cx="2433996" cy="1375173"/>
            <a:chOff x="6594574" y="2379314"/>
            <a:chExt cx="3165885" cy="1833564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594574" y="2379315"/>
              <a:ext cx="1584449" cy="1833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8176010" y="2379314"/>
              <a:ext cx="1584449" cy="1833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287062" y="574358"/>
            <a:ext cx="8340910" cy="1148715"/>
          </a:xfrm>
          <a:prstGeom prst="rect">
            <a:avLst/>
          </a:prstGeom>
          <a:noFill/>
        </p:spPr>
        <p:txBody>
          <a:bodyPr wrap="square" lIns="69668" tIns="34834" rIns="69668" bIns="34834">
            <a:spAutoFit/>
          </a:bodyPr>
          <a:lstStyle/>
          <a:p>
            <a:pPr eaLnBrk="0" hangingPunct="0">
              <a:lnSpc>
                <a:spcPct val="130000"/>
              </a:lnSpc>
              <a:defRPr/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）两个杯子中哪一个装水多呢？请你设计一个实</a:t>
            </a:r>
            <a:endParaRPr lang="en-US" altLang="zh-CN" sz="2700" b="1" dirty="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/>
            </a:endParaRPr>
          </a:p>
          <a:p>
            <a:pPr eaLnBrk="0" hangingPunct="0">
              <a:lnSpc>
                <a:spcPct val="130000"/>
              </a:lnSpc>
              <a:defRPr/>
            </a:pP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    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验解决这个问题。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18464" y="1854004"/>
            <a:ext cx="969078" cy="137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74197" y="2190951"/>
            <a:ext cx="1166800" cy="102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4"/>
          <p:cNvSpPr>
            <a:spLocks noChangeArrowheads="1"/>
          </p:cNvSpPr>
          <p:nvPr/>
        </p:nvSpPr>
        <p:spPr bwMode="auto">
          <a:xfrm>
            <a:off x="887273" y="3561566"/>
            <a:ext cx="7058877" cy="608013"/>
          </a:xfrm>
          <a:prstGeom prst="roundRect">
            <a:avLst>
              <a:gd name="adj" fmla="val 35611"/>
            </a:avLst>
          </a:prstGeom>
          <a:solidFill>
            <a:srgbClr val="FFCCFF"/>
          </a:solidFill>
          <a:ln>
            <a:noFill/>
          </a:ln>
        </p:spPr>
        <p:txBody>
          <a:bodyPr wrap="square" lIns="69668" tIns="34834" rIns="69668" bIns="34834" anchor="ctr">
            <a:spAutoFit/>
          </a:bodyPr>
          <a:lstStyle/>
          <a:p>
            <a:pPr algn="ctr" eaLnBrk="0" hangingPunct="0"/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容器所能容纳物体的体积，是容器的容积。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组合 2"/>
          <p:cNvGrpSpPr/>
          <p:nvPr/>
        </p:nvGrpSpPr>
        <p:grpSpPr>
          <a:xfrm>
            <a:off x="614645" y="918117"/>
            <a:ext cx="2076074" cy="563166"/>
            <a:chOff x="535" y="2245"/>
            <a:chExt cx="4252" cy="1182"/>
          </a:xfrm>
        </p:grpSpPr>
        <p:pic>
          <p:nvPicPr>
            <p:cNvPr id="14338" name="图片 1" descr="标3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35" y="2245"/>
              <a:ext cx="4252" cy="118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39" name="文本框 2"/>
            <p:cNvSpPr txBox="1"/>
            <p:nvPr/>
          </p:nvSpPr>
          <p:spPr>
            <a:xfrm>
              <a:off x="1092" y="2333"/>
              <a:ext cx="3247" cy="10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知识提炼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962732" y="1790701"/>
            <a:ext cx="7659870" cy="1314926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1.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物体所占空间的大小，是物体的体积。</a:t>
            </a:r>
          </a:p>
          <a:p>
            <a:pPr algn="just">
              <a:lnSpc>
                <a:spcPct val="150000"/>
              </a:lnSpc>
            </a:pP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2.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容器所能容纳物体的体积，是容器的容积。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图片 4" descr="标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9536" y="509350"/>
            <a:ext cx="2213990" cy="56554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2" name="文本框 5"/>
          <p:cNvSpPr txBox="1"/>
          <p:nvPr/>
        </p:nvSpPr>
        <p:spPr>
          <a:xfrm>
            <a:off x="723758" y="496253"/>
            <a:ext cx="1585432" cy="483394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小试牛刀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74717" y="1101566"/>
            <a:ext cx="7975736" cy="1315745"/>
          </a:xfrm>
          <a:prstGeom prst="rect">
            <a:avLst/>
          </a:prstGeom>
          <a:noFill/>
        </p:spPr>
        <p:txBody>
          <a:bodyPr wrap="square" lIns="69668" tIns="34834" rIns="69668" bIns="34834" rtlCol="0" anchor="t">
            <a:spAutoFit/>
          </a:bodyPr>
          <a:lstStyle/>
          <a:p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一团橡皮泥，淘气第一次把它捏成长方体，第二次把它捏成球。捏成的两个物体哪一个体积大？为什么？</a:t>
            </a:r>
            <a:r>
              <a:rPr lang="zh-CN" altLang="en-US" sz="2700" b="1"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P37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T1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841216" y="2599566"/>
            <a:ext cx="7642735" cy="156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>
              <a:lnSpc>
                <a:spcPct val="120000"/>
              </a:lnSpc>
            </a:pPr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答：两个物体体积一样大。因为物体</a:t>
            </a:r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的体积和它</a:t>
            </a:r>
            <a:endParaRPr lang="en-US" altLang="zh-CN" sz="27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0">
              <a:lnSpc>
                <a:spcPct val="120000"/>
              </a:lnSpc>
            </a:pPr>
            <a:r>
              <a:rPr lang="en-US" altLang="zh-CN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的形状无关，</a:t>
            </a:r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无论形状怎么变，它所占的空</a:t>
            </a:r>
            <a:endParaRPr lang="en-US" altLang="zh-CN" sz="27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  <a:p>
            <a:pPr indent="0">
              <a:lnSpc>
                <a:spcPct val="120000"/>
              </a:lnSpc>
            </a:pPr>
            <a:r>
              <a:rPr lang="en-US" altLang="zh-CN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    </a:t>
            </a:r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间是不变的，所以体积不变。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642</Words>
  <Application>Microsoft Office PowerPoint</Application>
  <PresentationFormat>全屏显示(16:9)</PresentationFormat>
  <Paragraphs>56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楷体</vt:lpstr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2018-10-27T09:08:00Z</dcterms:created>
  <dcterms:modified xsi:type="dcterms:W3CDTF">2023-01-16T23:19:02Z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1731D9AAE30246B5A7D428ACE0BCD26B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