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5" r:id="rId2"/>
    <p:sldId id="276" r:id="rId3"/>
    <p:sldId id="277" r:id="rId4"/>
    <p:sldId id="293" r:id="rId5"/>
    <p:sldId id="278" r:id="rId6"/>
    <p:sldId id="279" r:id="rId7"/>
    <p:sldId id="280" r:id="rId8"/>
    <p:sldId id="283" r:id="rId9"/>
    <p:sldId id="289" r:id="rId10"/>
    <p:sldId id="265" r:id="rId11"/>
    <p:sldId id="291" r:id="rId12"/>
    <p:sldId id="290" r:id="rId13"/>
    <p:sldId id="282" r:id="rId14"/>
    <p:sldId id="292" r:id="rId15"/>
    <p:sldId id="268" r:id="rId16"/>
    <p:sldId id="285" r:id="rId17"/>
    <p:sldId id="272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CCFF66"/>
    <a:srgbClr val="FF3300"/>
    <a:srgbClr val="FF0000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2" autoAdjust="0"/>
    <p:restoredTop sz="94660"/>
  </p:normalViewPr>
  <p:slideViewPr>
    <p:cSldViewPr>
      <p:cViewPr>
        <p:scale>
          <a:sx n="100" d="100"/>
          <a:sy n="100" d="100"/>
        </p:scale>
        <p:origin x="-24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2272B-AD7D-42E9-9D04-662F298F425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B9232-64B7-4EF9-B9A9-2913C87631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4B9232-64B7-4EF9-B9A9-2913C87631BD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925" y="3860800"/>
            <a:ext cx="7772400" cy="96678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4941888"/>
            <a:ext cx="6400800" cy="7191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6225"/>
            <a:ext cx="2057400" cy="5849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6225"/>
            <a:ext cx="6019800" cy="5849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6225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11" Type="http://schemas.openxmlformats.org/officeDocument/2006/relationships/image" Target="../media/image23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061;&#24180;&#32423;\Unit3%20Topic3\&#35838;&#20214;\Unit3%20Topic3%20SectionB%20&#31934;&#21697;&#35838;&#20214;\p73-1a.mp3" TargetMode="External"/><Relationship Id="rId1" Type="http://schemas.microsoft.com/office/2007/relationships/media" Target="file:///C:\Documents%20and%20Settings\Administrator\&#26700;&#38754;\&#20061;&#24180;&#32423;\Unit3%20Topic3\&#35838;&#20214;\Unit3%20Topic3%20SectionB%20&#31934;&#21697;&#35838;&#20214;\p73-1a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Documents%20and%20Settings\Administrator\&#26700;&#38754;\&#20061;&#24180;&#32423;\Unit3%20Topic3\&#35838;&#20214;\Unit3%20Topic3%20SectionB%20&#31934;&#21697;&#35838;&#20214;\p73-1a.mp3" TargetMode="External"/><Relationship Id="rId1" Type="http://schemas.microsoft.com/office/2007/relationships/media" Target="file:///C:\Documents%20and%20Settings\Administrator\&#26700;&#38754;\&#20061;&#24180;&#32423;\Unit3%20Topic3\&#35838;&#20214;\Unit3%20Topic3%20SectionB%20&#31934;&#21697;&#35838;&#20214;\p73-1a.mp3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914399"/>
            <a:ext cx="746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3 </a:t>
            </a:r>
            <a:r>
              <a:rPr lang="en-US" altLang="zh-CN" sz="4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3 </a:t>
            </a:r>
            <a:endParaRPr lang="en-US" altLang="zh-CN" sz="400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1828800"/>
            <a:ext cx="7162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3600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Could </a:t>
            </a:r>
            <a:r>
              <a:rPr lang="en-US" altLang="zh-CN" sz="3600" dirty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give us some advice on how to learn English well?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4267200"/>
            <a:ext cx="251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B</a:t>
            </a:r>
          </a:p>
        </p:txBody>
      </p:sp>
      <p:sp>
        <p:nvSpPr>
          <p:cNvPr id="5" name="矩形 4"/>
          <p:cNvSpPr/>
          <p:nvPr/>
        </p:nvSpPr>
        <p:spPr>
          <a:xfrm>
            <a:off x="76200" y="5486400"/>
            <a:ext cx="44958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14375" y="5105400"/>
            <a:ext cx="3095625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take a deep breath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038600" y="5334000"/>
            <a:ext cx="6477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953000" y="5105400"/>
            <a:ext cx="3297238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 have a deep breath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8382000" cy="1004888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3. So I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turned to</a:t>
            </a:r>
            <a:r>
              <a:rPr lang="en-US" altLang="zh-CN" sz="2400" dirty="0">
                <a:latin typeface="Arial" panose="020B0604020202020204" pitchFamily="34" charset="0"/>
              </a:rPr>
              <a:t> Mr. Brown and I have learned a lot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from him.</a:t>
            </a:r>
            <a:r>
              <a:rPr lang="zh-CN" altLang="en-US" dirty="0"/>
              <a:t>因此我向布朗先生求助，我从他那里学到了很多。 </a:t>
            </a:r>
            <a:endParaRPr lang="en-US" altLang="zh-CN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685800" y="1752600"/>
            <a:ext cx="5181600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turn to sb.</a:t>
            </a:r>
            <a:r>
              <a:rPr lang="en-US" altLang="zh-CN" sz="2400" dirty="0">
                <a:latin typeface="Arial" panose="020B0604020202020204" pitchFamily="34" charset="0"/>
              </a:rPr>
              <a:t>  </a:t>
            </a:r>
            <a:r>
              <a:rPr lang="zh-CN" altLang="en-US" sz="2400" dirty="0">
                <a:latin typeface="Arial" panose="020B0604020202020204" pitchFamily="34" charset="0"/>
              </a:rPr>
              <a:t>向某人求助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28600" y="2362200"/>
            <a:ext cx="8305800" cy="1004888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e.g. I’m a stranger in the city, and I have to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   _______________.(</a:t>
            </a:r>
            <a:r>
              <a:rPr lang="zh-CN" altLang="en-US" sz="2400" dirty="0">
                <a:latin typeface="Arial" panose="020B0604020202020204" pitchFamily="34" charset="0"/>
              </a:rPr>
              <a:t>向警察求助）  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3719513"/>
            <a:ext cx="8305800" cy="1417637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4. Think about your answer,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take a deep breath</a:t>
            </a:r>
            <a:r>
              <a:rPr lang="en-US" altLang="zh-CN" sz="2400" dirty="0">
                <a:latin typeface="Arial" panose="020B0604020202020204" pitchFamily="34" charset="0"/>
              </a:rPr>
              <a:t> and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smile, and then answer the question.</a:t>
            </a:r>
            <a:r>
              <a:rPr lang="zh-CN" altLang="en-US" dirty="0"/>
              <a:t>思考一下你的问题，深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dirty="0"/>
              <a:t>    吸一口气，然后微笑，再回答问题。 </a:t>
            </a:r>
            <a:endParaRPr lang="en-US" altLang="zh-CN" dirty="0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52400" y="5624513"/>
            <a:ext cx="8305800" cy="1004887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e.g. _________________, </a:t>
            </a:r>
            <a:r>
              <a:rPr lang="zh-CN" altLang="en-US" sz="2400" dirty="0">
                <a:latin typeface="Arial" panose="020B0604020202020204" pitchFamily="34" charset="0"/>
              </a:rPr>
              <a:t>（深呼吸）</a:t>
            </a:r>
            <a:r>
              <a:rPr lang="en-US" altLang="zh-CN" sz="2400" dirty="0">
                <a:latin typeface="Arial" panose="020B0604020202020204" pitchFamily="34" charset="0"/>
              </a:rPr>
              <a:t>and then you will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 feel relaxed.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838200" y="2895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turn to the police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762000" y="5562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Take a deep breath</a:t>
            </a:r>
          </a:p>
        </p:txBody>
      </p:sp>
    </p:spTree>
  </p:cSld>
  <p:clrMapOvr>
    <a:masterClrMapping/>
  </p:clrMapOvr>
  <p:transition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 animBg="1"/>
      <p:bldP spid="13319" grpId="0" animBg="1"/>
      <p:bldP spid="13321" grpId="0" animBg="1"/>
      <p:bldP spid="13322" grpId="0" animBg="1"/>
      <p:bldP spid="13323" grpId="0" animBg="1"/>
      <p:bldP spid="13324" grpId="0" animBg="1"/>
      <p:bldP spid="13326" grpId="0"/>
      <p:bldP spid="133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82296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50000"/>
              </a:spcBef>
              <a:buFontTx/>
              <a:buAutoNum type="arabicPlain" startAt="3"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 Work in pairs and make up a conversation. One   of you talks about your difficulties in learning English and the other gives some suggestions.</a:t>
            </a:r>
          </a:p>
        </p:txBody>
      </p:sp>
      <p:sp>
        <p:nvSpPr>
          <p:cNvPr id="12291" name="Oval 5"/>
          <p:cNvSpPr>
            <a:spLocks noChangeArrowheads="1"/>
          </p:cNvSpPr>
          <p:nvPr/>
        </p:nvSpPr>
        <p:spPr bwMode="auto">
          <a:xfrm>
            <a:off x="381000" y="2209800"/>
            <a:ext cx="609600" cy="519113"/>
          </a:xfrm>
          <a:prstGeom prst="ellipse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WordArt 6"/>
          <p:cNvSpPr>
            <a:spLocks noChangeArrowheads="1" noChangeShapeType="1" noTextEdit="1"/>
          </p:cNvSpPr>
          <p:nvPr/>
        </p:nvSpPr>
        <p:spPr bwMode="auto">
          <a:xfrm>
            <a:off x="3124200" y="1066800"/>
            <a:ext cx="2362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/>
                <a:cs typeface="Times New Roman" panose="02020603050405020304"/>
              </a:rPr>
              <a:t>Pair work</a:t>
            </a:r>
            <a:endParaRPr lang="zh-CN" altLang="en-US" sz="3600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209800" y="625475"/>
            <a:ext cx="4835525" cy="822325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when, what, which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who, how, whether 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</a:rPr>
              <a:t>等疑问词</a:t>
            </a:r>
            <a:endParaRPr lang="en-US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124200" y="2209800"/>
            <a:ext cx="2663825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+ to do(</a:t>
            </a: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</a:rPr>
              <a:t>不定式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 rot="5400000">
            <a:off x="3995738" y="1668462"/>
            <a:ext cx="647700" cy="358775"/>
          </a:xfrm>
          <a:prstGeom prst="rightArrow">
            <a:avLst>
              <a:gd name="adj1" fmla="val 50000"/>
              <a:gd name="adj2" fmla="val 45133"/>
            </a:avLst>
          </a:prstGeom>
          <a:solidFill>
            <a:srgbClr val="FF0000">
              <a:alpha val="69019"/>
            </a:srgbClr>
          </a:solidFill>
          <a:ln w="9525">
            <a:solidFill>
              <a:srgbClr val="00FFFF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051050" y="3657600"/>
            <a:ext cx="5256213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FF0000"/>
                </a:solidFill>
                <a:latin typeface="Arial" panose="020B0604020202020204" pitchFamily="34" charset="0"/>
              </a:rPr>
              <a:t>（在句子中作）主语、宾语、表语等</a:t>
            </a: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140200" y="2895600"/>
            <a:ext cx="358775" cy="719138"/>
          </a:xfrm>
          <a:prstGeom prst="downArrow">
            <a:avLst>
              <a:gd name="adj1" fmla="val 50000"/>
              <a:gd name="adj2" fmla="val 50111"/>
            </a:avLst>
          </a:prstGeom>
          <a:solidFill>
            <a:srgbClr val="FF0000">
              <a:alpha val="70195"/>
            </a:srgbClr>
          </a:solidFill>
          <a:ln w="9525">
            <a:solidFill>
              <a:srgbClr val="00FFFF"/>
            </a:solidFill>
            <a:miter lim="800000"/>
          </a:ln>
        </p:spPr>
        <p:txBody>
          <a:bodyPr vert="eaVert"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533400" y="4572000"/>
            <a:ext cx="8153400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e.g.  She doesn’t know 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how to deal with</a:t>
            </a:r>
            <a:r>
              <a:rPr lang="en-US" altLang="zh-CN" sz="2400">
                <a:latin typeface="Arial" panose="020B0604020202020204" pitchFamily="34" charset="0"/>
              </a:rPr>
              <a:t> the problem.</a:t>
            </a: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533400" y="5319713"/>
            <a:ext cx="8153400" cy="1004887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e.g.  The teacher wants to know 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</a:rPr>
              <a:t>who to answer</a:t>
            </a:r>
            <a:r>
              <a:rPr lang="en-US" altLang="zh-CN" sz="2400">
                <a:latin typeface="Arial" panose="020B0604020202020204" pitchFamily="34" charset="0"/>
              </a:rPr>
              <a:t>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    question.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04800" y="1757363"/>
            <a:ext cx="8610600" cy="3195637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Could you give us some advice on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how to learn</a:t>
            </a:r>
            <a:r>
              <a:rPr lang="en-US" altLang="zh-CN" sz="2400">
                <a:latin typeface="Arial" panose="020B0604020202020204" pitchFamily="34" charset="0"/>
              </a:rPr>
              <a:t> English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well?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   How to improve</a:t>
            </a:r>
            <a:r>
              <a:rPr lang="en-US" altLang="zh-CN" sz="2400">
                <a:latin typeface="Arial" panose="020B0604020202020204" pitchFamily="34" charset="0"/>
              </a:rPr>
              <a:t> it was my biggest problem.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Could you please tell me </a:t>
            </a: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how to improve</a:t>
            </a:r>
            <a:r>
              <a:rPr lang="en-US" altLang="zh-CN" sz="2400">
                <a:latin typeface="Arial" panose="020B0604020202020204" pitchFamily="34" charset="0"/>
              </a:rPr>
              <a:t> my reading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ability?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304800" y="228600"/>
            <a:ext cx="8534400" cy="1187450"/>
          </a:xfrm>
          <a:prstGeom prst="rect">
            <a:avLst/>
          </a:prstGeom>
          <a:solidFill>
            <a:schemeClr val="accent5">
              <a:alpha val="39999"/>
            </a:schemeClr>
          </a:solidFill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  <a:buFontTx/>
              <a:buAutoNum type="arabicPlain" startAt="2"/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Study the sentences with </a:t>
            </a:r>
            <a:r>
              <a:rPr lang="en-US" altLang="zh-CN" sz="2400" i="1" dirty="0">
                <a:latin typeface="Arial" panose="020B0604020202020204" pitchFamily="34" charset="0"/>
                <a:ea typeface="宋体" panose="02010600030101010101" pitchFamily="2" charset="-122"/>
              </a:rPr>
              <a:t>how to</a:t>
            </a: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in 1a and complete the sentences with the phrases in the box. Then read them and pay attention to the stress and liaison.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  <p:bldP spid="40963" grpId="0" animBg="1" autoUpdateAnimBg="0"/>
      <p:bldP spid="40964" grpId="0" animBg="1"/>
      <p:bldP spid="40965" grpId="0" animBg="1" autoUpdateAnimBg="0"/>
      <p:bldP spid="40966" grpId="0" animBg="1"/>
      <p:bldP spid="40968" grpId="0" animBg="1" autoUpdateAnimBg="0"/>
      <p:bldP spid="40969" grpId="0" animBg="1" autoUpdateAnimBg="0"/>
      <p:bldP spid="40971" grpId="0" animBg="1"/>
      <p:bldP spid="40971" grpId="1" animBg="1"/>
      <p:bldP spid="40973" grpId="0" animBg="1"/>
      <p:bldP spid="4097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7" name="Text Box 33"/>
          <p:cNvSpPr txBox="1">
            <a:spLocks noChangeArrowheads="1"/>
          </p:cNvSpPr>
          <p:nvPr/>
        </p:nvSpPr>
        <p:spPr bwMode="auto">
          <a:xfrm>
            <a:off x="0" y="0"/>
            <a:ext cx="3124200" cy="2254250"/>
          </a:xfrm>
          <a:prstGeom prst="rect">
            <a:avLst/>
          </a:prstGeom>
          <a:solidFill>
            <a:srgbClr val="FFFF99">
              <a:alpha val="39999"/>
            </a:srgbClr>
          </a:solidFill>
          <a:ln w="28575" algn="ctr">
            <a:solidFill>
              <a:srgbClr val="0000FF"/>
            </a:solidFill>
            <a:miter lim="800000"/>
          </a:ln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what time to meet them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where to go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whether to go the party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what to do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which one to buy</a:t>
            </a:r>
          </a:p>
        </p:txBody>
      </p:sp>
      <p:pic>
        <p:nvPicPr>
          <p:cNvPr id="31778" name="Picture 34" descr="19-3-3-4-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0"/>
            <a:ext cx="2362200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79" name="Text Box 35"/>
          <p:cNvSpPr txBox="1">
            <a:spLocks noChangeArrowheads="1"/>
          </p:cNvSpPr>
          <p:nvPr/>
        </p:nvSpPr>
        <p:spPr bwMode="auto">
          <a:xfrm>
            <a:off x="5562600" y="152400"/>
            <a:ext cx="50292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He `wants to `go on a `trip.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>
                <a:latin typeface="Arial" panose="020B0604020202020204" pitchFamily="34" charset="0"/>
              </a:rPr>
              <a:t>He is `thinking about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000" u="sng">
                <a:solidFill>
                  <a:srgbClr val="FF3300"/>
                </a:solidFill>
                <a:latin typeface="Arial" panose="020B0604020202020204" pitchFamily="34" charset="0"/>
              </a:rPr>
              <a:t>_____________.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000" u="sng">
              <a:latin typeface="Arial" panose="020B0604020202020204" pitchFamily="34" charset="0"/>
            </a:endParaRPr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5486400" y="14478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`</a:t>
            </a:r>
            <a:r>
              <a:rPr lang="en-US" altLang="zh-CN" sz="2000">
                <a:solidFill>
                  <a:srgbClr val="FF3300"/>
                </a:solidFill>
                <a:latin typeface="Arial" panose="020B0604020202020204" pitchFamily="34" charset="0"/>
              </a:rPr>
              <a:t>where to </a:t>
            </a:r>
            <a:r>
              <a:rPr lang="en-US" altLang="zh-CN" sz="2000">
                <a:solidFill>
                  <a:srgbClr val="FF3300"/>
                </a:solidFill>
              </a:rPr>
              <a:t>`</a:t>
            </a:r>
            <a:r>
              <a:rPr lang="en-US" altLang="zh-CN" sz="2000">
                <a:solidFill>
                  <a:srgbClr val="FF3300"/>
                </a:solidFill>
                <a:latin typeface="Arial" panose="020B0604020202020204" pitchFamily="34" charset="0"/>
              </a:rPr>
              <a:t>go</a:t>
            </a:r>
          </a:p>
        </p:txBody>
      </p:sp>
      <p:pic>
        <p:nvPicPr>
          <p:cNvPr id="31781" name="Picture 37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685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82" name="Picture 38" descr="连读符号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1219200"/>
            <a:ext cx="257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 descr="p72-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0" y="2286000"/>
            <a:ext cx="1752600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2362200" y="2438400"/>
            <a:ext cx="6096000" cy="1004888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>
                <a:latin typeface="Arial" panose="020B0604020202020204" pitchFamily="34" charset="0"/>
              </a:rPr>
              <a:t>He has `difficulty in `learning  `English.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He `asks Kangkang  __________ .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5715000" y="2971800"/>
            <a:ext cx="24384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what to do</a:t>
            </a:r>
          </a:p>
        </p:txBody>
      </p:sp>
      <p:pic>
        <p:nvPicPr>
          <p:cNvPr id="30724" name="Picture 4" descr="19-3-3-5-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429000"/>
            <a:ext cx="930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762000" y="3429000"/>
            <a:ext cx="1600200" cy="609600"/>
          </a:xfrm>
          <a:prstGeom prst="cloudCallout">
            <a:avLst>
              <a:gd name="adj1" fmla="val -10417"/>
              <a:gd name="adj2" fmla="val 57551"/>
            </a:avLst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algn="ctr" eaLnBrk="1" hangingPunct="1"/>
            <a:endParaRPr lang="zh-CN" altLang="zh-CN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200" y="3505200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/>
              <a:t>what time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362200" y="3505200"/>
            <a:ext cx="6248400" cy="1004888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2. He is `going to `meet his `friends.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But he `forget ____________________ .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4800600" y="4038600"/>
            <a:ext cx="35814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what time to meet them</a:t>
            </a:r>
          </a:p>
        </p:txBody>
      </p:sp>
      <p:pic>
        <p:nvPicPr>
          <p:cNvPr id="7173" name="Picture 5" descr="p72-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219200" y="4114800"/>
            <a:ext cx="12588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14600" y="4572000"/>
            <a:ext cx="6400800" cy="1004888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3. There are `many` kinds of `toothpaste.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He can’t `decide _________________.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257800" y="5105400"/>
            <a:ext cx="35814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which one to buy</a:t>
            </a:r>
          </a:p>
        </p:txBody>
      </p:sp>
      <p:pic>
        <p:nvPicPr>
          <p:cNvPr id="7172" name="Picture 4" descr="p72-6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0" y="5181600"/>
            <a:ext cx="134778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752600" y="5715000"/>
            <a:ext cx="6629400" cy="1004888"/>
          </a:xfrm>
          <a:prstGeom prst="rect">
            <a:avLst/>
          </a:prstGeom>
          <a:solidFill>
            <a:schemeClr val="bg1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4. He `has a lot of` work to do.</a:t>
            </a:r>
          </a:p>
          <a:p>
            <a:pPr marL="342900" indent="-342900"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    He is `wondering _____________________.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648200" y="6248400"/>
            <a:ext cx="5638800" cy="4572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whether to go to the party</a:t>
            </a:r>
          </a:p>
        </p:txBody>
      </p:sp>
      <p:pic>
        <p:nvPicPr>
          <p:cNvPr id="2" name="Picture 37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259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7244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连读符号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648200"/>
            <a:ext cx="4524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连读符号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5791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连读符号"/>
          <p:cNvPicPr>
            <a:picLocks noChangeAspect="1" noChangeArrowheads="1"/>
          </p:cNvPicPr>
          <p:nvPr/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867400"/>
            <a:ext cx="3222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1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1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0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3" dur="10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6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9" dur="10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1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77" grpId="0" animBg="1"/>
      <p:bldP spid="31779" grpId="0"/>
      <p:bldP spid="31780" grpId="0"/>
      <p:bldP spid="30731" grpId="0" animBg="1"/>
      <p:bldP spid="30733" grpId="0" animBg="1"/>
      <p:bldP spid="30729" grpId="0" animBg="1"/>
      <p:bldP spid="30730" grpId="0"/>
      <p:bldP spid="30732" grpId="0" animBg="1"/>
      <p:bldP spid="30734" grpId="0" animBg="1"/>
      <p:bldP spid="7175" grpId="0" animBg="1"/>
      <p:bldP spid="7177" grpId="0" animBg="1"/>
      <p:bldP spid="7176" grpId="0" animBg="1"/>
      <p:bldP spid="717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Rot="1" noChangeArrowheads="1"/>
          </p:cNvSpPr>
          <p:nvPr/>
        </p:nvSpPr>
        <p:spPr bwMode="auto">
          <a:xfrm>
            <a:off x="0" y="762000"/>
            <a:ext cx="9144000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3200" dirty="0">
                <a:solidFill>
                  <a:srgbClr val="D60093"/>
                </a:solidFill>
                <a:latin typeface="Arial" panose="020B0604020202020204" pitchFamily="34" charset="0"/>
              </a:rPr>
              <a:t>Choose the correct word to fill in the blanks.</a:t>
            </a:r>
            <a:endParaRPr lang="zh-CN" altLang="en-US" sz="3200" dirty="0">
              <a:solidFill>
                <a:srgbClr val="D60093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spcBef>
                <a:spcPct val="20000"/>
              </a:spcBef>
            </a:pPr>
            <a:endParaRPr lang="zh-CN" altLang="en-US" sz="3200" dirty="0">
              <a:solidFill>
                <a:srgbClr val="D60093"/>
              </a:solidFill>
              <a:latin typeface="Arial" panose="020B0604020202020204" pitchFamily="34" charset="0"/>
            </a:endParaRPr>
          </a:p>
          <a:p>
            <a:pPr marL="533400" indent="-533400" eaLnBrk="1" hangingPunct="1">
              <a:spcBef>
                <a:spcPct val="20000"/>
              </a:spcBef>
            </a:pPr>
            <a:endParaRPr lang="zh-CN" altLang="en-US" sz="2400" b="0" dirty="0">
              <a:latin typeface="Arial" panose="020B0604020202020204" pitchFamily="34" charset="0"/>
            </a:endParaRP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1. ----Please tell me ________ to get to the TV station.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    ----Follow me, please. I’ll go there soon.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2. There are so many beautiful flowers. I can’t decide ______one  to buy.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3. I don’t know _______ to find my book. The room is so large.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4. ----Could you tell me ______  to leave for Shanghai?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    ----Tomorrow evening.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5. ----I can’t decide _______  to go to the party or not.</a:t>
            </a:r>
          </a:p>
          <a:p>
            <a:pPr marL="533400" indent="-533400" eaLnBrk="1" hangingPunct="1">
              <a:spcBef>
                <a:spcPct val="20000"/>
              </a:spcBef>
            </a:pPr>
            <a:r>
              <a:rPr lang="en-US" altLang="zh-CN" sz="2400" b="0" dirty="0">
                <a:latin typeface="Arial" panose="020B0604020202020204" pitchFamily="34" charset="0"/>
              </a:rPr>
              <a:t>    ----I wish you could go there.</a:t>
            </a:r>
          </a:p>
          <a:p>
            <a:pPr marL="533400" indent="-533400" eaLnBrk="1" hangingPunct="1">
              <a:spcBef>
                <a:spcPct val="20000"/>
              </a:spcBef>
            </a:pPr>
            <a:endParaRPr lang="en-US" altLang="zh-CN" sz="2400" b="0" dirty="0">
              <a:latin typeface="Arial" panose="020B0604020202020204" pitchFamily="34" charset="0"/>
            </a:endParaRP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/>
        </p:nvGraphicFramePr>
        <p:xfrm>
          <a:off x="457200" y="1600200"/>
          <a:ext cx="5959475" cy="647700"/>
        </p:xfrm>
        <a:graphic>
          <a:graphicData uri="http://schemas.openxmlformats.org/drawingml/2006/table">
            <a:tbl>
              <a:tblPr/>
              <a:tblGrid>
                <a:gridCol w="5959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when,  which,  how,  whether,  where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2819400" y="2362200"/>
            <a:ext cx="144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0">
                <a:solidFill>
                  <a:srgbClr val="FF0000"/>
                </a:solidFill>
                <a:latin typeface="Arial" panose="020B0604020202020204" pitchFamily="34" charset="0"/>
              </a:rPr>
              <a:t>   how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7315200" y="32004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0">
                <a:solidFill>
                  <a:srgbClr val="FF0000"/>
                </a:solidFill>
                <a:latin typeface="Arial" panose="020B0604020202020204" pitchFamily="34" charset="0"/>
              </a:rPr>
              <a:t>which</a:t>
            </a:r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133600" y="4038600"/>
            <a:ext cx="1222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0">
                <a:solidFill>
                  <a:srgbClr val="FF0000"/>
                </a:solidFill>
                <a:latin typeface="Arial" panose="020B0604020202020204" pitchFamily="34" charset="0"/>
              </a:rPr>
              <a:t>where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3352800" y="4419600"/>
            <a:ext cx="1223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0">
                <a:solidFill>
                  <a:srgbClr val="FF0000"/>
                </a:solidFill>
                <a:latin typeface="Arial" panose="020B0604020202020204" pitchFamily="34" charset="0"/>
              </a:rPr>
              <a:t>when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2600325" y="5334000"/>
            <a:ext cx="151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400" b="0">
                <a:solidFill>
                  <a:srgbClr val="FF0000"/>
                </a:solidFill>
                <a:latin typeface="Arial" panose="020B0604020202020204" pitchFamily="34" charset="0"/>
              </a:rPr>
              <a:t>whether</a:t>
            </a:r>
          </a:p>
        </p:txBody>
      </p:sp>
      <p:sp>
        <p:nvSpPr>
          <p:cNvPr id="15374" name="WordArt 14" descr="纸袋"/>
          <p:cNvSpPr>
            <a:spLocks noChangeArrowheads="1" noChangeShapeType="1" noTextEdit="1"/>
          </p:cNvSpPr>
          <p:nvPr/>
        </p:nvSpPr>
        <p:spPr bwMode="auto">
          <a:xfrm>
            <a:off x="7086600" y="381000"/>
            <a:ext cx="1524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3600" kern="10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1" grpId="0" autoUpdateAnimBg="0"/>
      <p:bldP spid="44042" grpId="0" autoUpdateAnimBg="0"/>
      <p:bldP spid="44043" grpId="0" autoUpdateAnimBg="0"/>
      <p:bldP spid="44044" grpId="0" autoUpdateAnimBg="0"/>
      <p:bldP spid="4404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152400" y="2498725"/>
            <a:ext cx="74676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tabLst>
                <a:tab pos="390525" algn="l"/>
                <a:tab pos="1600200" algn="l"/>
                <a:tab pos="2800350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)7.—This physics problem is too difficult. Can you show me </a:t>
            </a:r>
          </a:p>
          <a:p>
            <a:pPr eaLnBrk="1" hangingPunct="1">
              <a:tabLst>
                <a:tab pos="390525" algn="l"/>
                <a:tab pos="1600200" algn="l"/>
                <a:tab pos="2800350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_____,Wang Li?</a:t>
            </a:r>
          </a:p>
          <a:p>
            <a:pPr eaLnBrk="1" hangingPunct="1">
              <a:tabLst>
                <a:tab pos="390525" algn="l"/>
                <a:tab pos="1600200" algn="l"/>
                <a:tab pos="2800350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—Sure.</a:t>
            </a:r>
          </a:p>
          <a:p>
            <a:pPr algn="ctr" eaLnBrk="1" hangingPunct="1">
              <a:tabLst>
                <a:tab pos="390525" algn="l"/>
                <a:tab pos="1600200" algn="l"/>
                <a:tab pos="2800350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A. what to work it out		 B. what to work out it</a:t>
            </a:r>
          </a:p>
          <a:p>
            <a:pPr algn="ctr" eaLnBrk="1" hangingPunct="1">
              <a:tabLst>
                <a:tab pos="390525" algn="l"/>
                <a:tab pos="1600200" algn="l"/>
                <a:tab pos="2800350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C. how to work it out		D. how to work out it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0" y="4343400"/>
            <a:ext cx="8382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12725" eaLnBrk="1" hangingPunct="1">
              <a:tabLst>
                <a:tab pos="6127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8.There are many kinds of bikes here. She can’t decide _____.</a:t>
            </a:r>
          </a:p>
          <a:p>
            <a:pPr indent="212725" eaLnBrk="1" hangingPunct="1">
              <a:tabLst>
                <a:tab pos="6127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A. where to buy	            B. which one to buy</a:t>
            </a:r>
          </a:p>
          <a:p>
            <a:pPr indent="212725" eaLnBrk="1" hangingPunct="1">
              <a:tabLst>
                <a:tab pos="6127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C. how to go there          D. when to go there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66675" y="1295400"/>
            <a:ext cx="71834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indent="212725" algn="ctr" eaLnBrk="1" hangingPunct="1">
              <a:tabLst>
                <a:tab pos="6762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  ) 6.—I don’t know _____ remember the new English words.</a:t>
            </a:r>
          </a:p>
          <a:p>
            <a:pPr indent="212725" algn="ctr" eaLnBrk="1" hangingPunct="1">
              <a:tabLst>
                <a:tab pos="6762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—Don’t worry! Try to think about their pronunciations.</a:t>
            </a:r>
          </a:p>
          <a:p>
            <a:pPr indent="212725" algn="ctr" eaLnBrk="1" hangingPunct="1">
              <a:tabLst>
                <a:tab pos="676275" algn="l"/>
                <a:tab pos="1714500" algn="l"/>
                <a:tab pos="2809875" algn="l"/>
                <a:tab pos="4000500" algn="l"/>
              </a:tabLs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A. what to    B. how to    C. where to	D. when to</a:t>
            </a:r>
          </a:p>
        </p:txBody>
      </p:sp>
      <p:sp>
        <p:nvSpPr>
          <p:cNvPr id="16389" name="WordArt 7" descr="纸袋"/>
          <p:cNvSpPr>
            <a:spLocks noChangeArrowheads="1" noChangeShapeType="1" noTextEdit="1"/>
          </p:cNvSpPr>
          <p:nvPr/>
        </p:nvSpPr>
        <p:spPr bwMode="auto">
          <a:xfrm>
            <a:off x="6858000" y="228600"/>
            <a:ext cx="1981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Times New Roman" panose="02020603050405020304"/>
                <a:cs typeface="Times New Roman" panose="02020603050405020304"/>
              </a:rPr>
              <a:t>Exercises</a:t>
            </a:r>
            <a:endParaRPr lang="zh-CN" altLang="en-US" sz="3600" kern="1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81000" y="1295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04800" y="2528888"/>
            <a:ext cx="762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81000" y="4343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81000" y="457200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Choose the best answer.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/>
      <p:bldP spid="16394" grpId="0"/>
      <p:bldP spid="163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667000" y="152400"/>
            <a:ext cx="2667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solidFill>
                  <a:srgbClr val="D60093"/>
                </a:solidFill>
              </a:rPr>
              <a:t>summary</a:t>
            </a:r>
          </a:p>
        </p:txBody>
      </p:sp>
      <p:sp>
        <p:nvSpPr>
          <p:cNvPr id="34819" name="WordArt 3"/>
          <p:cNvSpPr>
            <a:spLocks noChangeArrowheads="1" noChangeShapeType="1" noTextEdit="1"/>
          </p:cNvSpPr>
          <p:nvPr/>
        </p:nvSpPr>
        <p:spPr bwMode="auto">
          <a:xfrm>
            <a:off x="457200" y="1295400"/>
            <a:ext cx="2057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learn: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820" name="WordArt 4"/>
          <p:cNvSpPr>
            <a:spLocks noChangeArrowheads="1" noChangeShapeType="1" noTextEdit="1"/>
          </p:cNvSpPr>
          <p:nvPr/>
        </p:nvSpPr>
        <p:spPr bwMode="auto">
          <a:xfrm>
            <a:off x="609600" y="4038600"/>
            <a:ext cx="1600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We can: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667000" y="1143000"/>
            <a:ext cx="64770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1. Some words: </a:t>
            </a: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aloud, object, textbook, ability, 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toothpaste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endParaRPr lang="en-US" altLang="zh-CN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pPr marL="342900" indent="-342900" eaLnBrk="1" hangingPunct="1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2. Some phrases: </a:t>
            </a: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be weak in, turn to sb. 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take a deep breath, give it a try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</a:rPr>
              <a:t>3. Some sentences: 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(1)How to improve it was my biggest problem.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(2)Could you please tell me how to improve my reading ability?</a:t>
            </a:r>
          </a:p>
          <a:p>
            <a:pPr marL="342900" indent="-342900" eaLnBrk="1" hangingPunct="1"/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                                 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590800" y="3962400"/>
            <a:ext cx="5334000" cy="174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Use the structure of </a:t>
            </a:r>
            <a:r>
              <a:rPr lang="en-US" altLang="zh-CN" i="1" dirty="0" err="1">
                <a:solidFill>
                  <a:srgbClr val="FF3300"/>
                </a:solidFill>
                <a:latin typeface="Arial" panose="020B0604020202020204" pitchFamily="34" charset="0"/>
              </a:rPr>
              <a:t>wh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- /</a:t>
            </a:r>
            <a:r>
              <a:rPr lang="en-US" altLang="zh-CN" i="1" dirty="0">
                <a:solidFill>
                  <a:srgbClr val="FF3300"/>
                </a:solidFill>
                <a:latin typeface="Arial" panose="020B0604020202020204" pitchFamily="34" charset="0"/>
              </a:rPr>
              <a:t>how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 + </a:t>
            </a:r>
            <a:r>
              <a:rPr lang="en-US" altLang="zh-CN" i="1" dirty="0">
                <a:solidFill>
                  <a:srgbClr val="FF3300"/>
                </a:solidFill>
                <a:latin typeface="Arial" panose="020B0604020202020204" pitchFamily="34" charset="0"/>
              </a:rPr>
              <a:t>to do</a:t>
            </a:r>
            <a:r>
              <a:rPr lang="en-US" altLang="zh-CN" dirty="0">
                <a:solidFill>
                  <a:srgbClr val="FF33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(1)There are many kinds of toothpaste. He can’t decide which one to buy.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  <a:latin typeface="Arial" panose="020B0604020202020204" pitchFamily="34" charset="0"/>
              </a:rPr>
              <a:t>(2)He has a lot of work to do. He is wondering whether to go to the party.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0" grpId="0" animBg="1"/>
      <p:bldP spid="34821" grpId="0"/>
      <p:bldP spid="348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5"/>
          <p:cNvSpPr>
            <a:spLocks noChangeArrowheads="1" noChangeShapeType="1" noTextEdit="1"/>
          </p:cNvSpPr>
          <p:nvPr/>
        </p:nvSpPr>
        <p:spPr bwMode="auto">
          <a:xfrm>
            <a:off x="2819400" y="990600"/>
            <a:ext cx="2971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Assignment</a:t>
            </a:r>
            <a:endParaRPr lang="zh-CN" altLang="en-US" sz="3600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838200" y="2133600"/>
            <a:ext cx="7467600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Read 1a.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Memorize the useful expressions  and key sentences which we learn today.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Finish Section B in your workbook.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FF3300"/>
                </a:solidFill>
                <a:latin typeface="Arial" panose="020B0604020202020204" pitchFamily="34" charset="0"/>
              </a:rPr>
              <a:t>Preview Section C</a:t>
            </a:r>
            <a:r>
              <a:rPr lang="en-US" altLang="zh-CN" sz="2800" dirty="0" smtClean="0">
                <a:solidFill>
                  <a:srgbClr val="FF3300"/>
                </a:solidFill>
                <a:latin typeface="Arial" panose="020B0604020202020204" pitchFamily="34" charset="0"/>
              </a:rPr>
              <a:t>. </a:t>
            </a:r>
            <a:endParaRPr lang="en-US" altLang="zh-CN" sz="28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1" name="Rectangle 11"/>
          <p:cNvSpPr>
            <a:spLocks noChangeArrowheads="1"/>
          </p:cNvSpPr>
          <p:nvPr/>
        </p:nvSpPr>
        <p:spPr bwMode="auto">
          <a:xfrm rot="1279345">
            <a:off x="2514600" y="4041775"/>
            <a:ext cx="2362200" cy="606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 rot="-2397453">
            <a:off x="2571750" y="2389188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1" hangingPunct="1"/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6" name="Picture 6" descr="helen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4800" y="2286000"/>
            <a:ext cx="21748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7" descr="问号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918461">
            <a:off x="2262188" y="1119188"/>
            <a:ext cx="838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8" descr="2014-01-23_20-34-3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2253219">
            <a:off x="2590800" y="2362200"/>
            <a:ext cx="11620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0" descr="2014-01-24_10-14-5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423173">
            <a:off x="2590800" y="4038600"/>
            <a:ext cx="2133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419600" y="9906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her difficulty in learning English?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4419600" y="3429000"/>
            <a:ext cx="4724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give her some advice on how to learn English well?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495800" y="2286000"/>
            <a:ext cx="434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doesn’t know </a:t>
            </a:r>
            <a:r>
              <a:rPr lang="en-US" altLang="zh-CN" sz="24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pronounce</a:t>
            </a:r>
            <a:r>
              <a:rPr lang="en-US" altLang="zh-CN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words.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nimBg="1"/>
      <p:bldP spid="25609" grpId="0" animBg="1"/>
      <p:bldP spid="25612" grpId="0"/>
      <p:bldP spid="25613" grpId="0"/>
      <p:bldP spid="256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0" y="4237038"/>
            <a:ext cx="3124200" cy="2620962"/>
            <a:chOff x="0" y="0"/>
            <a:chExt cx="1406" cy="1253"/>
          </a:xfrm>
        </p:grpSpPr>
        <p:pic>
          <p:nvPicPr>
            <p:cNvPr id="4107" name="Picture 7" descr="读报纸不懂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lum contrast="18000"/>
            </a:blip>
            <a:srcRect/>
            <a:stretch>
              <a:fillRect/>
            </a:stretch>
          </p:blipFill>
          <p:spPr bwMode="auto">
            <a:xfrm>
              <a:off x="0" y="0"/>
              <a:ext cx="1406" cy="1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8" name="Picture 8" descr="问号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63" y="91"/>
              <a:ext cx="226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9" name="Picture 9" descr="问号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91" y="45"/>
              <a:ext cx="227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6324600" y="0"/>
            <a:ext cx="2819400" cy="2808288"/>
            <a:chOff x="0" y="0"/>
            <a:chExt cx="1587" cy="1400"/>
          </a:xfrm>
        </p:grpSpPr>
        <p:pic>
          <p:nvPicPr>
            <p:cNvPr id="4104" name="Picture 11" descr="写作文2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contrast="12000"/>
            </a:blip>
            <a:srcRect/>
            <a:stretch>
              <a:fillRect/>
            </a:stretch>
          </p:blipFill>
          <p:spPr bwMode="auto">
            <a:xfrm>
              <a:off x="0" y="0"/>
              <a:ext cx="1587" cy="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5" name="Picture 12" descr="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423138">
              <a:off x="544" y="40"/>
              <a:ext cx="192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6" name="Picture 13" descr="1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797914">
              <a:off x="726" y="51"/>
              <a:ext cx="226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0" y="1600200"/>
            <a:ext cx="4724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his difficulty in learning English?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3962400" y="3962400"/>
            <a:ext cx="51816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you give them some advice on how to learn English well?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3810000" y="2895600"/>
            <a:ext cx="5715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 composition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3276600" y="6019800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feel sleepy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8" grpId="0"/>
      <p:bldP spid="26638" grpId="1"/>
      <p:bldP spid="26639" grpId="0"/>
      <p:bldP spid="26640" grpId="0"/>
      <p:bldP spid="266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2" name="Group 28"/>
          <p:cNvGraphicFramePr>
            <a:graphicFrameLocks noGrp="1"/>
          </p:cNvGraphicFramePr>
          <p:nvPr/>
        </p:nvGraphicFramePr>
        <p:xfrm>
          <a:off x="179388" y="1989138"/>
          <a:ext cx="5307012" cy="4608513"/>
        </p:xfrm>
        <a:graphic>
          <a:graphicData uri="http://schemas.openxmlformats.org/drawingml/2006/table">
            <a:tbl>
              <a:tblPr/>
              <a:tblGrid>
                <a:gridCol w="1674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2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Name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Difficulties in learning English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Wang Junfeng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6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 </a:t>
                      </a:r>
                      <a:r>
                        <a:rPr kumimoji="0" lang="en-US" altLang="zh-CN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Hong</a:t>
                      </a: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73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Li Ming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391319" y="722313"/>
            <a:ext cx="617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FF3300"/>
                </a:solidFill>
                <a:latin typeface="Times New Roman" panose="02020603050405020304" pitchFamily="18" charset="0"/>
              </a:rPr>
              <a:t>Listen to the 1a and complete the table.</a:t>
            </a:r>
            <a:r>
              <a:rPr lang="en-US" altLang="zh-CN" sz="3200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endParaRPr lang="en-US" altLang="zh-CN" sz="2400" u="sng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001838" y="4114800"/>
            <a:ext cx="2951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D60093"/>
                </a:solidFill>
              </a:rPr>
              <a:t>how to improve reading ability.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2057400" y="3124200"/>
            <a:ext cx="28082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D60093"/>
                </a:solidFill>
              </a:rPr>
              <a:t>can’t remember new words.</a:t>
            </a:r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2012950" y="5273675"/>
            <a:ext cx="3168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D60093"/>
                </a:solidFill>
              </a:rPr>
              <a:t>be afraid of making mistakes</a:t>
            </a:r>
          </a:p>
        </p:txBody>
      </p:sp>
      <p:pic>
        <p:nvPicPr>
          <p:cNvPr id="36893" name="Picture 29" descr="19-3-3-1-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867400" y="3581400"/>
            <a:ext cx="30480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7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9144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6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6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846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6884" grpId="0"/>
      <p:bldP spid="36885" grpId="0" autoUpdateAnimBg="0"/>
      <p:bldP spid="368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1552575"/>
          </a:xfrm>
          <a:prstGeom prst="rect">
            <a:avLst/>
          </a:prstGeom>
          <a:solidFill>
            <a:schemeClr val="accent5">
              <a:alpha val="50195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zh-CN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1b   Listen to 1a and fill in the blanks. Then check the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zh-CN" sz="2400" dirty="0">
                <a:latin typeface="Arial" panose="020B0604020202020204" pitchFamily="34" charset="0"/>
                <a:ea typeface="宋体" panose="02010600030101010101" pitchFamily="2" charset="-122"/>
              </a:rPr>
              <a:t>       sentences which use </a:t>
            </a:r>
            <a:r>
              <a:rPr lang="en-US" altLang="zh-CN" sz="2400" i="1" dirty="0" err="1">
                <a:latin typeface="Arial" panose="020B0604020202020204" pitchFamily="34" charset="0"/>
                <a:ea typeface="宋体" panose="02010600030101010101" pitchFamily="2" charset="-122"/>
              </a:rPr>
              <a:t>wh</a:t>
            </a:r>
            <a:r>
              <a:rPr lang="en-US" altLang="zh-CN" sz="2400" i="1" dirty="0">
                <a:latin typeface="Arial" panose="020B0604020202020204" pitchFamily="34" charset="0"/>
                <a:ea typeface="宋体" panose="02010600030101010101" pitchFamily="2" charset="-122"/>
              </a:rPr>
              <a:t>-/how+ to do.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0" y="1981200"/>
            <a:ext cx="80772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Arial" panose="020B0604020202020204" pitchFamily="34" charset="0"/>
              </a:rPr>
              <a:t>Could you give us some advice on ______  to learn English well?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Arial" panose="020B0604020202020204" pitchFamily="34" charset="0"/>
              </a:rPr>
              <a:t>How to _________ it was my biggest problem.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Arial" panose="020B0604020202020204" pitchFamily="34" charset="0"/>
              </a:rPr>
              <a:t>How do you __________ new words?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Arial" panose="020B0604020202020204" pitchFamily="34" charset="0"/>
              </a:rPr>
              <a:t>Could you please tell me how to ________ my reading ability?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400" dirty="0">
                <a:latin typeface="Arial" panose="020B0604020202020204" pitchFamily="34" charset="0"/>
              </a:rPr>
              <a:t>Try to ________ the meaning of new words, and get the _______ idea of the article.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8001000" y="2286000"/>
            <a:ext cx="7620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(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(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(    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(    )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(    )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5562600" y="1981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how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2209800" y="3505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remember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1371600" y="4953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guess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914400" y="53340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main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5105400" y="4038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improve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447800" y="2895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FF3300"/>
                </a:solidFill>
                <a:latin typeface="Arial" panose="020B0604020202020204" pitchFamily="34" charset="0"/>
              </a:rPr>
              <a:t>improve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8001000" y="2163763"/>
            <a:ext cx="506413" cy="579437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8001000" y="2743200"/>
            <a:ext cx="506413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8001000" y="3810000"/>
            <a:ext cx="506413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en-US" altLang="zh-CN" sz="3200" b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</a:rPr>
              <a:t>√</a:t>
            </a:r>
          </a:p>
        </p:txBody>
      </p:sp>
      <p:pic>
        <p:nvPicPr>
          <p:cNvPr id="14" name="p73-1a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6858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8463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9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27654" grpId="0" animBg="1"/>
      <p:bldP spid="27655" grpId="0"/>
      <p:bldP spid="27656" grpId="0"/>
      <p:bldP spid="27657" grpId="0"/>
      <p:bldP spid="27658" grpId="0"/>
      <p:bldP spid="27659" grpId="0"/>
      <p:bldP spid="27660" grpId="0"/>
      <p:bldP spid="27661" grpId="0"/>
      <p:bldP spid="27662" grpId="0"/>
      <p:bldP spid="27663" grpId="0"/>
      <p:bldP spid="27664" grpId="0"/>
      <p:bldP spid="276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8" descr="男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5288" y="152400"/>
            <a:ext cx="11287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AutoShape 9"/>
          <p:cNvSpPr>
            <a:spLocks noChangeArrowheads="1"/>
          </p:cNvSpPr>
          <p:nvPr/>
        </p:nvSpPr>
        <p:spPr bwMode="auto">
          <a:xfrm>
            <a:off x="5562600" y="0"/>
            <a:ext cx="1600200" cy="1143000"/>
          </a:xfrm>
          <a:prstGeom prst="cloudCallout">
            <a:avLst>
              <a:gd name="adj1" fmla="val 115181"/>
              <a:gd name="adj2" fmla="val 59306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/>
            <a:endParaRPr lang="zh-CN" altLang="zh-CN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5791200" y="152400"/>
            <a:ext cx="1981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let me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help you!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228600" y="365125"/>
            <a:ext cx="5257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1a and find the advice </a:t>
            </a:r>
            <a:r>
              <a:rPr lang="en-US" altLang="zh-CN" sz="28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how </a:t>
            </a:r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CN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learn English well.</a:t>
            </a:r>
            <a:endParaRPr lang="zh-CN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228600" y="1752600"/>
            <a:ext cx="5410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Difficulty in remembering new words 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228600" y="2590800"/>
            <a:ext cx="8077200" cy="2311400"/>
          </a:xfrm>
          <a:prstGeom prst="rect">
            <a:avLst/>
          </a:prstGeom>
          <a:solidFill>
            <a:schemeClr val="bg1">
              <a:alpha val="59999"/>
            </a:schemeClr>
          </a:solidFill>
          <a:ln w="2857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Copy new words on pieces of paper, stick them on the walls and read the words </a:t>
            </a:r>
            <a:r>
              <a:rPr lang="en-US" altLang="zh-CN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aloud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I see them. Change them often and read the English words on the </a:t>
            </a:r>
            <a:r>
              <a:rPr lang="en-US" altLang="zh-CN" sz="24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objects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see.</a:t>
            </a:r>
          </a:p>
        </p:txBody>
      </p:sp>
      <p:pic>
        <p:nvPicPr>
          <p:cNvPr id="28686" name="Picture 14" descr="2014-01-24_16-29-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5129213"/>
            <a:ext cx="144780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733800" y="5181600"/>
            <a:ext cx="2590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n.</a:t>
            </a:r>
            <a:r>
              <a:rPr lang="zh-CN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物品，物体</a:t>
            </a:r>
          </a:p>
        </p:txBody>
      </p:sp>
    </p:spTree>
  </p:cSld>
  <p:clrMapOvr>
    <a:masterClrMapping/>
  </p:clrMapOvr>
  <p:transition spd="med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  <p:bldP spid="28685" grpId="0" animBg="1"/>
      <p:bldP spid="286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2"/>
          <p:cNvSpPr>
            <a:spLocks noChangeArrowheads="1"/>
          </p:cNvSpPr>
          <p:nvPr/>
        </p:nvSpPr>
        <p:spPr bwMode="auto">
          <a:xfrm>
            <a:off x="5562600" y="0"/>
            <a:ext cx="1600200" cy="1143000"/>
          </a:xfrm>
          <a:prstGeom prst="cloudCallout">
            <a:avLst>
              <a:gd name="adj1" fmla="val 115181"/>
              <a:gd name="adj2" fmla="val 59306"/>
            </a:avLst>
          </a:prstGeom>
          <a:solidFill>
            <a:srgbClr val="CCFF66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 eaLnBrk="1" hangingPunct="1"/>
            <a:endParaRPr lang="zh-CN" altLang="zh-CN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Text Box 11"/>
          <p:cNvSpPr txBox="1">
            <a:spLocks noChangeArrowheads="1"/>
          </p:cNvSpPr>
          <p:nvPr/>
        </p:nvSpPr>
        <p:spPr bwMode="auto">
          <a:xfrm>
            <a:off x="5791200" y="152400"/>
            <a:ext cx="19812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let me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Times New Roman" panose="02020603050405020304" pitchFamily="18" charset="0"/>
                <a:cs typeface="Times New Roman" panose="02020603050405020304" pitchFamily="18" charset="0"/>
              </a:rPr>
              <a:t>help you!</a:t>
            </a:r>
          </a:p>
        </p:txBody>
      </p:sp>
      <p:pic>
        <p:nvPicPr>
          <p:cNvPr id="8196" name="Picture 13" descr="男头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15288" y="152400"/>
            <a:ext cx="11287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28600" y="11430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improve reading ability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28600" y="3581400"/>
            <a:ext cx="541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i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afraid of making mistakes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28600" y="1908175"/>
            <a:ext cx="8077200" cy="1133475"/>
          </a:xfrm>
          <a:prstGeom prst="rect">
            <a:avLst/>
          </a:prstGeom>
          <a:solidFill>
            <a:schemeClr val="bg1">
              <a:alpha val="59999"/>
            </a:schemeClr>
          </a:solidFill>
          <a:ln w="2857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more reading. Try to guess the meaning of new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words, and get the main idea of the article.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228600" y="4267200"/>
            <a:ext cx="8077200" cy="1763713"/>
          </a:xfrm>
          <a:prstGeom prst="rect">
            <a:avLst/>
          </a:prstGeom>
          <a:solidFill>
            <a:schemeClr val="bg1">
              <a:alpha val="59999"/>
            </a:schemeClr>
          </a:solidFill>
          <a:ln w="28575">
            <a:solidFill>
              <a:schemeClr val="bg1"/>
            </a:solidFill>
            <a:miter lim="800000"/>
          </a:ln>
        </p:spPr>
        <p:txBody>
          <a:bodyPr>
            <a:spAutoFit/>
          </a:bodyPr>
          <a:lstStyle>
            <a:lvl1pPr marL="342900" indent="-3429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Don’t be shy. Think about your answer, take a deep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breath and smile, and then answer the question.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Smiling is always helpful.</a:t>
            </a:r>
          </a:p>
        </p:txBody>
      </p:sp>
    </p:spTree>
  </p:cSld>
  <p:clrMapOvr>
    <a:masterClrMapping/>
  </p:clrMapOvr>
  <p:transition spd="med">
    <p:comb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0" grpId="0"/>
      <p:bldP spid="29711" grpId="0"/>
      <p:bldP spid="29712" grpId="0" animBg="1"/>
      <p:bldP spid="297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3"/>
          <p:cNvSpPr txBox="1">
            <a:spLocks noChangeArrowheads="1"/>
          </p:cNvSpPr>
          <p:nvPr/>
        </p:nvSpPr>
        <p:spPr bwMode="auto">
          <a:xfrm>
            <a:off x="76200" y="228600"/>
            <a:ext cx="8458200" cy="579438"/>
          </a:xfrm>
          <a:prstGeom prst="rect">
            <a:avLst/>
          </a:prstGeom>
          <a:solidFill>
            <a:srgbClr val="FF99CC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1c   Read 1a and complete the passage.</a:t>
            </a:r>
          </a:p>
        </p:txBody>
      </p:sp>
      <p:sp>
        <p:nvSpPr>
          <p:cNvPr id="32843" name="Text Box 75"/>
          <p:cNvSpPr txBox="1">
            <a:spLocks noChangeArrowheads="1"/>
          </p:cNvSpPr>
          <p:nvPr/>
        </p:nvSpPr>
        <p:spPr bwMode="auto">
          <a:xfrm>
            <a:off x="685800" y="1081088"/>
            <a:ext cx="8001000" cy="5556250"/>
          </a:xfrm>
          <a:prstGeom prst="rect">
            <a:avLst/>
          </a:prstGeom>
          <a:solidFill>
            <a:schemeClr val="accent5">
              <a:alpha val="30196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n-US" altLang="zh-CN" sz="2000" dirty="0">
                <a:ea typeface="宋体" panose="02010600030101010101" pitchFamily="2" charset="-122"/>
              </a:rPr>
              <a:t>    </a:t>
            </a:r>
            <a:r>
              <a:rPr lang="en-US" altLang="zh-CN" sz="2000" dirty="0" err="1">
                <a:ea typeface="宋体" panose="02010600030101010101" pitchFamily="2" charset="-122"/>
              </a:rPr>
              <a:t>Kangkang</a:t>
            </a:r>
            <a:r>
              <a:rPr lang="en-US" altLang="zh-CN" sz="2000" dirty="0">
                <a:ea typeface="宋体" panose="02010600030101010101" pitchFamily="2" charset="-122"/>
              </a:rPr>
              <a:t> gives his friends some ______ on how to learn English well. Wang </a:t>
            </a:r>
            <a:r>
              <a:rPr lang="en-US" altLang="zh-CN" sz="2000" dirty="0" err="1">
                <a:ea typeface="宋体" panose="02010600030101010101" pitchFamily="2" charset="-122"/>
              </a:rPr>
              <a:t>Junfeng</a:t>
            </a:r>
            <a:r>
              <a:rPr lang="en-US" altLang="zh-CN" sz="2000" dirty="0">
                <a:ea typeface="宋体" panose="02010600030101010101" pitchFamily="2" charset="-122"/>
              </a:rPr>
              <a:t> thinks it is difficult to _________ new words, so </a:t>
            </a:r>
            <a:r>
              <a:rPr lang="en-US" altLang="zh-CN" sz="2000" dirty="0" err="1">
                <a:ea typeface="宋体" panose="02010600030101010101" pitchFamily="2" charset="-122"/>
              </a:rPr>
              <a:t>Kangkang</a:t>
            </a:r>
            <a:r>
              <a:rPr lang="en-US" altLang="zh-CN" sz="2000" dirty="0">
                <a:ea typeface="宋体" panose="02010600030101010101" pitchFamily="2" charset="-122"/>
              </a:rPr>
              <a:t> advises him to ______ new words on pieces of _______ and _______ them on the wall.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n-US" altLang="zh-CN" sz="2000" dirty="0">
                <a:ea typeface="宋体" panose="02010600030101010101" pitchFamily="2" charset="-122"/>
              </a:rPr>
              <a:t>    Li Hong says she always reads the English textbook but some texts are___________, so she wants to ask about how to _______ her reading ability. </a:t>
            </a:r>
            <a:r>
              <a:rPr lang="en-US" altLang="zh-CN" sz="2000" dirty="0" err="1">
                <a:ea typeface="宋体" panose="02010600030101010101" pitchFamily="2" charset="-122"/>
              </a:rPr>
              <a:t>Kangkang’s</a:t>
            </a:r>
            <a:r>
              <a:rPr lang="en-US" altLang="zh-CN" sz="2000" dirty="0">
                <a:ea typeface="宋体" panose="02010600030101010101" pitchFamily="2" charset="-122"/>
              </a:rPr>
              <a:t> suggestion is to read more, _______ the meanings of new words, and get the ________ _______ of the article.</a:t>
            </a:r>
          </a:p>
          <a:p>
            <a:pPr eaLnBrk="1" hangingPunct="1">
              <a:lnSpc>
                <a:spcPct val="130000"/>
              </a:lnSpc>
              <a:spcBef>
                <a:spcPct val="50000"/>
              </a:spcBef>
              <a:defRPr/>
            </a:pPr>
            <a:r>
              <a:rPr lang="en-US" altLang="zh-CN" sz="2000" dirty="0">
                <a:ea typeface="宋体" panose="02010600030101010101" pitchFamily="2" charset="-122"/>
              </a:rPr>
              <a:t>    Li Ming dare not answer questions in class because he is afraid of making __________. “Think about your answer, take a deep _______ and _______” is </a:t>
            </a:r>
            <a:r>
              <a:rPr lang="en-US" altLang="zh-CN" sz="2000" dirty="0" err="1">
                <a:ea typeface="宋体" panose="02010600030101010101" pitchFamily="2" charset="-122"/>
              </a:rPr>
              <a:t>Kangkang’s</a:t>
            </a:r>
            <a:r>
              <a:rPr lang="en-US" altLang="zh-CN" sz="2000" dirty="0">
                <a:ea typeface="宋体" panose="02010600030101010101" pitchFamily="2" charset="-122"/>
              </a:rPr>
              <a:t> answer. </a:t>
            </a:r>
          </a:p>
        </p:txBody>
      </p:sp>
      <p:sp>
        <p:nvSpPr>
          <p:cNvPr id="32844" name="Text Box 76"/>
          <p:cNvSpPr txBox="1">
            <a:spLocks noChangeArrowheads="1"/>
          </p:cNvSpPr>
          <p:nvPr/>
        </p:nvSpPr>
        <p:spPr bwMode="auto">
          <a:xfrm>
            <a:off x="5181600" y="11271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advice</a:t>
            </a:r>
          </a:p>
        </p:txBody>
      </p:sp>
      <p:sp>
        <p:nvSpPr>
          <p:cNvPr id="32847" name="Text Box 79"/>
          <p:cNvSpPr txBox="1">
            <a:spLocks noChangeArrowheads="1"/>
          </p:cNvSpPr>
          <p:nvPr/>
        </p:nvSpPr>
        <p:spPr bwMode="auto">
          <a:xfrm>
            <a:off x="5562600" y="2286000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stick</a:t>
            </a:r>
          </a:p>
        </p:txBody>
      </p:sp>
      <p:sp>
        <p:nvSpPr>
          <p:cNvPr id="32848" name="Text Box 80"/>
          <p:cNvSpPr txBox="1">
            <a:spLocks noChangeArrowheads="1"/>
          </p:cNvSpPr>
          <p:nvPr/>
        </p:nvSpPr>
        <p:spPr bwMode="auto">
          <a:xfrm>
            <a:off x="2819400" y="36417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difficult</a:t>
            </a:r>
          </a:p>
        </p:txBody>
      </p:sp>
      <p:sp>
        <p:nvSpPr>
          <p:cNvPr id="32849" name="Text Box 81"/>
          <p:cNvSpPr txBox="1">
            <a:spLocks noChangeArrowheads="1"/>
          </p:cNvSpPr>
          <p:nvPr/>
        </p:nvSpPr>
        <p:spPr bwMode="auto">
          <a:xfrm>
            <a:off x="1066800" y="40227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improve</a:t>
            </a:r>
          </a:p>
        </p:txBody>
      </p:sp>
      <p:sp>
        <p:nvSpPr>
          <p:cNvPr id="32850" name="Text Box 82"/>
          <p:cNvSpPr txBox="1">
            <a:spLocks noChangeArrowheads="1"/>
          </p:cNvSpPr>
          <p:nvPr/>
        </p:nvSpPr>
        <p:spPr bwMode="auto">
          <a:xfrm>
            <a:off x="2209800" y="44037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guess</a:t>
            </a:r>
          </a:p>
        </p:txBody>
      </p:sp>
      <p:sp>
        <p:nvSpPr>
          <p:cNvPr id="32851" name="Text Box 83"/>
          <p:cNvSpPr txBox="1">
            <a:spLocks noChangeArrowheads="1"/>
          </p:cNvSpPr>
          <p:nvPr/>
        </p:nvSpPr>
        <p:spPr bwMode="auto">
          <a:xfrm>
            <a:off x="762000" y="48609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main</a:t>
            </a:r>
          </a:p>
        </p:txBody>
      </p:sp>
      <p:sp>
        <p:nvSpPr>
          <p:cNvPr id="32852" name="Text Box 84"/>
          <p:cNvSpPr txBox="1">
            <a:spLocks noChangeArrowheads="1"/>
          </p:cNvSpPr>
          <p:nvPr/>
        </p:nvSpPr>
        <p:spPr bwMode="auto">
          <a:xfrm>
            <a:off x="2209800" y="48609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idea</a:t>
            </a:r>
          </a:p>
        </p:txBody>
      </p:sp>
      <p:sp>
        <p:nvSpPr>
          <p:cNvPr id="32853" name="Text Box 85"/>
          <p:cNvSpPr txBox="1">
            <a:spLocks noChangeArrowheads="1"/>
          </p:cNvSpPr>
          <p:nvPr/>
        </p:nvSpPr>
        <p:spPr bwMode="auto">
          <a:xfrm>
            <a:off x="2971800" y="57753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mistakes</a:t>
            </a:r>
          </a:p>
        </p:txBody>
      </p:sp>
      <p:sp>
        <p:nvSpPr>
          <p:cNvPr id="32854" name="Text Box 86"/>
          <p:cNvSpPr txBox="1">
            <a:spLocks noChangeArrowheads="1"/>
          </p:cNvSpPr>
          <p:nvPr/>
        </p:nvSpPr>
        <p:spPr bwMode="auto">
          <a:xfrm>
            <a:off x="2362200" y="61563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breath</a:t>
            </a:r>
          </a:p>
        </p:txBody>
      </p:sp>
      <p:sp>
        <p:nvSpPr>
          <p:cNvPr id="32855" name="Text Box 87"/>
          <p:cNvSpPr txBox="1">
            <a:spLocks noChangeArrowheads="1"/>
          </p:cNvSpPr>
          <p:nvPr/>
        </p:nvSpPr>
        <p:spPr bwMode="auto">
          <a:xfrm>
            <a:off x="4191000" y="61563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smile</a:t>
            </a:r>
          </a:p>
        </p:txBody>
      </p:sp>
      <p:sp>
        <p:nvSpPr>
          <p:cNvPr id="32856" name="Text Box 88"/>
          <p:cNvSpPr txBox="1">
            <a:spLocks noChangeArrowheads="1"/>
          </p:cNvSpPr>
          <p:nvPr/>
        </p:nvSpPr>
        <p:spPr bwMode="auto">
          <a:xfrm>
            <a:off x="7162800" y="18891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copy</a:t>
            </a:r>
          </a:p>
        </p:txBody>
      </p:sp>
      <p:sp>
        <p:nvSpPr>
          <p:cNvPr id="32857" name="Text Box 89"/>
          <p:cNvSpPr txBox="1">
            <a:spLocks noChangeArrowheads="1"/>
          </p:cNvSpPr>
          <p:nvPr/>
        </p:nvSpPr>
        <p:spPr bwMode="auto">
          <a:xfrm>
            <a:off x="762000" y="18891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remember</a:t>
            </a:r>
          </a:p>
        </p:txBody>
      </p:sp>
      <p:sp>
        <p:nvSpPr>
          <p:cNvPr id="32858" name="Text Box 90"/>
          <p:cNvSpPr txBox="1">
            <a:spLocks noChangeArrowheads="1"/>
          </p:cNvSpPr>
          <p:nvPr/>
        </p:nvSpPr>
        <p:spPr bwMode="auto">
          <a:xfrm>
            <a:off x="3657600" y="2270125"/>
            <a:ext cx="1447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FF3300"/>
                </a:solidFill>
              </a:rPr>
              <a:t>paper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2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2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2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2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2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2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32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32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2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43" grpId="0" animBg="1"/>
      <p:bldP spid="32844" grpId="0"/>
      <p:bldP spid="32847" grpId="0"/>
      <p:bldP spid="32848" grpId="0"/>
      <p:bldP spid="32849" grpId="0"/>
      <p:bldP spid="32850" grpId="0"/>
      <p:bldP spid="32851" grpId="0"/>
      <p:bldP spid="32852" grpId="0"/>
      <p:bldP spid="32853" grpId="0"/>
      <p:bldP spid="32854" grpId="0"/>
      <p:bldP spid="32855" grpId="0"/>
      <p:bldP spid="32856" grpId="0"/>
      <p:bldP spid="32857" grpId="0"/>
      <p:bldP spid="328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425450" y="3505200"/>
            <a:ext cx="2089150" cy="1295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99CC">
              <a:alpha val="65881"/>
            </a:srgbClr>
          </a:solidFill>
          <a:ln w="9525">
            <a:solidFill>
              <a:srgbClr val="FF99CC"/>
            </a:solidFill>
            <a:round/>
          </a:ln>
        </p:spPr>
        <p:txBody>
          <a:bodyPr wrap="none" anchor="ctr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be weak in/at</a:t>
            </a:r>
            <a:r>
              <a:rPr lang="en-US" altLang="zh-CN" dirty="0">
                <a:solidFill>
                  <a:srgbClr val="990099"/>
                </a:solidFill>
                <a:latin typeface="Arial" panose="020B0604020202020204" pitchFamily="34" charset="0"/>
              </a:rPr>
              <a:t>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zh-CN" b="0" dirty="0">
              <a:latin typeface="Arial" panose="020B0604020202020204" pitchFamily="34" charset="0"/>
            </a:endParaRP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V="1">
            <a:off x="2689225" y="3422650"/>
            <a:ext cx="1511300" cy="6477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2689225" y="4070350"/>
            <a:ext cx="1512888" cy="2159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202113" y="3206750"/>
            <a:ext cx="3875087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latin typeface="Arial" panose="020B0604020202020204" pitchFamily="34" charset="0"/>
              </a:rPr>
              <a:t>不善于，不擅长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202113" y="4070350"/>
            <a:ext cx="3875087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= be not good at 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457200" y="5654675"/>
            <a:ext cx="8077200" cy="1004888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e.g. He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is weak in</a:t>
            </a:r>
            <a:r>
              <a:rPr lang="en-US" altLang="zh-CN" sz="2400" dirty="0">
                <a:latin typeface="Arial" panose="020B0604020202020204" pitchFamily="34" charset="0"/>
              </a:rPr>
              <a:t> playing basketball, but he is good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      at soccer. 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>
            <a:off x="2689225" y="4070350"/>
            <a:ext cx="1512888" cy="108108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50" name="Text Box 14"/>
          <p:cNvSpPr txBox="1">
            <a:spLocks noChangeArrowheads="1"/>
          </p:cNvSpPr>
          <p:nvPr/>
        </p:nvSpPr>
        <p:spPr bwMode="auto">
          <a:xfrm>
            <a:off x="4202113" y="4935538"/>
            <a:ext cx="3875087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do well in/ be good at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0" y="914400"/>
            <a:ext cx="8534400" cy="731838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1. Could you give us some advice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on</a:t>
            </a:r>
            <a:r>
              <a:rPr lang="en-US" altLang="zh-CN" sz="2400" dirty="0">
                <a:latin typeface="Arial" panose="020B0604020202020204" pitchFamily="34" charset="0"/>
              </a:rPr>
              <a:t> how to English well?</a:t>
            </a:r>
            <a:r>
              <a:rPr lang="zh-CN" altLang="en-US" dirty="0"/>
              <a:t>你能在如何学好英语方面给我们些建议吗？ </a:t>
            </a:r>
            <a:endParaRPr lang="en-US" altLang="zh-CN" dirty="0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76200" y="2514600"/>
            <a:ext cx="8001000" cy="731838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2. Two years ago, I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was</a:t>
            </a:r>
            <a:r>
              <a:rPr lang="en-US" altLang="zh-CN" sz="2400" dirty="0">
                <a:latin typeface="Arial" panose="020B0604020202020204" pitchFamily="34" charset="0"/>
              </a:rPr>
              <a:t> also </a:t>
            </a: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weak in</a:t>
            </a:r>
            <a:r>
              <a:rPr lang="en-US" altLang="zh-CN" sz="2400" dirty="0">
                <a:latin typeface="Arial" panose="020B0604020202020204" pitchFamily="34" charset="0"/>
              </a:rPr>
              <a:t> English.</a:t>
            </a:r>
            <a:r>
              <a:rPr lang="zh-CN" altLang="en-US" dirty="0"/>
              <a:t>两年前，我在英语方面也很弱。 </a:t>
            </a:r>
            <a:endParaRPr lang="en-US" altLang="zh-CN" dirty="0"/>
          </a:p>
        </p:txBody>
      </p:sp>
      <p:sp>
        <p:nvSpPr>
          <p:cNvPr id="10252" name="Text Box 20"/>
          <p:cNvSpPr txBox="1">
            <a:spLocks noChangeArrowheads="1"/>
          </p:cNvSpPr>
          <p:nvPr/>
        </p:nvSpPr>
        <p:spPr bwMode="auto">
          <a:xfrm>
            <a:off x="3124200" y="304800"/>
            <a:ext cx="358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>
                <a:solidFill>
                  <a:srgbClr val="0000FF"/>
                </a:solidFill>
                <a:latin typeface="Arial" panose="020B0604020202020204" pitchFamily="34" charset="0"/>
              </a:rPr>
              <a:t>Language Points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381000" y="1752600"/>
            <a:ext cx="1752600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FF3300"/>
                </a:solidFill>
                <a:latin typeface="Arial" panose="020B0604020202020204" pitchFamily="34" charset="0"/>
              </a:rPr>
              <a:t>on </a:t>
            </a:r>
            <a:r>
              <a:rPr lang="zh-CN" altLang="en-US" sz="2400" dirty="0">
                <a:solidFill>
                  <a:srgbClr val="FF3300"/>
                </a:solidFill>
                <a:latin typeface="Arial" panose="020B0604020202020204" pitchFamily="34" charset="0"/>
              </a:rPr>
              <a:t>关于</a:t>
            </a:r>
          </a:p>
        </p:txBody>
      </p:sp>
      <p:sp>
        <p:nvSpPr>
          <p:cNvPr id="39958" name="Text Box 22"/>
          <p:cNvSpPr txBox="1">
            <a:spLocks noChangeArrowheads="1"/>
          </p:cNvSpPr>
          <p:nvPr/>
        </p:nvSpPr>
        <p:spPr bwMode="auto">
          <a:xfrm>
            <a:off x="3276600" y="1752600"/>
            <a:ext cx="4800600" cy="457200"/>
          </a:xfrm>
          <a:prstGeom prst="rect">
            <a:avLst/>
          </a:prstGeom>
          <a:solidFill>
            <a:srgbClr val="FF99C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a book on South Africa</a:t>
            </a:r>
          </a:p>
        </p:txBody>
      </p:sp>
      <p:sp>
        <p:nvSpPr>
          <p:cNvPr id="39959" name="Text Box 23"/>
          <p:cNvSpPr txBox="1">
            <a:spLocks noChangeArrowheads="1"/>
          </p:cNvSpPr>
          <p:nvPr/>
        </p:nvSpPr>
        <p:spPr bwMode="auto">
          <a:xfrm rot="1920939">
            <a:off x="2971800" y="5029200"/>
            <a:ext cx="3505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opposite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99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 autoUpdateAnimBg="0"/>
      <p:bldP spid="39943" grpId="0" animBg="1"/>
      <p:bldP spid="39944" grpId="0" animBg="1"/>
      <p:bldP spid="39945" grpId="0" animBg="1" autoUpdateAnimBg="0"/>
      <p:bldP spid="39946" grpId="0" animBg="1" autoUpdateAnimBg="0"/>
      <p:bldP spid="39948" grpId="0" animBg="1"/>
      <p:bldP spid="39949" grpId="0" animBg="1"/>
      <p:bldP spid="39950" grpId="0" animBg="1" autoUpdateAnimBg="0"/>
      <p:bldP spid="39954" grpId="0" animBg="1"/>
      <p:bldP spid="39955" grpId="0" animBg="1"/>
      <p:bldP spid="39957" grpId="0" animBg="1"/>
      <p:bldP spid="39958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人与人的关系纽带PPT模板 14">
      <a:dk1>
        <a:srgbClr val="4D4D4D"/>
      </a:dk1>
      <a:lt1>
        <a:srgbClr val="FFFFFF"/>
      </a:lt1>
      <a:dk2>
        <a:srgbClr val="000000"/>
      </a:dk2>
      <a:lt2>
        <a:srgbClr val="C25800"/>
      </a:lt2>
      <a:accent1>
        <a:srgbClr val="F2BC04"/>
      </a:accent1>
      <a:accent2>
        <a:srgbClr val="FE0000"/>
      </a:accent2>
      <a:accent3>
        <a:srgbClr val="FFFFFF"/>
      </a:accent3>
      <a:accent4>
        <a:srgbClr val="404040"/>
      </a:accent4>
      <a:accent5>
        <a:srgbClr val="F7DAAA"/>
      </a:accent5>
      <a:accent6>
        <a:srgbClr val="E60000"/>
      </a:accent6>
      <a:hlink>
        <a:srgbClr val="777777"/>
      </a:hlink>
      <a:folHlink>
        <a:srgbClr val="C0C0C0"/>
      </a:folHlink>
    </a:clrScheme>
    <a:fontScheme name="人与人的关系纽带PPT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人与人的关系纽带PPT模板 1">
        <a:dk1>
          <a:srgbClr val="4D4D4D"/>
        </a:dk1>
        <a:lt1>
          <a:srgbClr val="FFFFFF"/>
        </a:lt1>
        <a:dk2>
          <a:srgbClr val="000000"/>
        </a:dk2>
        <a:lt2>
          <a:srgbClr val="CC4E00"/>
        </a:lt2>
        <a:accent1>
          <a:srgbClr val="FF9933"/>
        </a:accent1>
        <a:accent2>
          <a:srgbClr val="8000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730000"/>
        </a:accent6>
        <a:hlink>
          <a:srgbClr val="FFC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2">
        <a:dk1>
          <a:srgbClr val="4D4D4D"/>
        </a:dk1>
        <a:lt1>
          <a:srgbClr val="FFFFFF"/>
        </a:lt1>
        <a:dk2>
          <a:srgbClr val="000000"/>
        </a:dk2>
        <a:lt2>
          <a:srgbClr val="CFDDF1"/>
        </a:lt2>
        <a:accent1>
          <a:srgbClr val="BC4417"/>
        </a:accent1>
        <a:accent2>
          <a:srgbClr val="CF9C1C"/>
        </a:accent2>
        <a:accent3>
          <a:srgbClr val="FFFFFF"/>
        </a:accent3>
        <a:accent4>
          <a:srgbClr val="404040"/>
        </a:accent4>
        <a:accent5>
          <a:srgbClr val="DAB0AB"/>
        </a:accent5>
        <a:accent6>
          <a:srgbClr val="BB8D18"/>
        </a:accent6>
        <a:hlink>
          <a:srgbClr val="E8C97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3">
        <a:dk1>
          <a:srgbClr val="4D4D4D"/>
        </a:dk1>
        <a:lt1>
          <a:srgbClr val="FFFFFF"/>
        </a:lt1>
        <a:dk2>
          <a:srgbClr val="000000"/>
        </a:dk2>
        <a:lt2>
          <a:srgbClr val="986615"/>
        </a:lt2>
        <a:accent1>
          <a:srgbClr val="CA4814"/>
        </a:accent1>
        <a:accent2>
          <a:srgbClr val="FFAB21"/>
        </a:accent2>
        <a:accent3>
          <a:srgbClr val="FFFFFF"/>
        </a:accent3>
        <a:accent4>
          <a:srgbClr val="404040"/>
        </a:accent4>
        <a:accent5>
          <a:srgbClr val="E1B1AA"/>
        </a:accent5>
        <a:accent6>
          <a:srgbClr val="E79B1D"/>
        </a:accent6>
        <a:hlink>
          <a:srgbClr val="BD966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4">
        <a:dk1>
          <a:srgbClr val="4D4D4D"/>
        </a:dk1>
        <a:lt1>
          <a:srgbClr val="FFFFFF"/>
        </a:lt1>
        <a:dk2>
          <a:srgbClr val="000000"/>
        </a:dk2>
        <a:lt2>
          <a:srgbClr val="4A1B17"/>
        </a:lt2>
        <a:accent1>
          <a:srgbClr val="C66C00"/>
        </a:accent1>
        <a:accent2>
          <a:srgbClr val="FED416"/>
        </a:accent2>
        <a:accent3>
          <a:srgbClr val="FFFFFF"/>
        </a:accent3>
        <a:accent4>
          <a:srgbClr val="404040"/>
        </a:accent4>
        <a:accent5>
          <a:srgbClr val="DFBAAA"/>
        </a:accent5>
        <a:accent6>
          <a:srgbClr val="E6C013"/>
        </a:accent6>
        <a:hlink>
          <a:srgbClr val="FFDF9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5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D061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6">
        <a:dk1>
          <a:srgbClr val="4D4D4D"/>
        </a:dk1>
        <a:lt1>
          <a:srgbClr val="FFFFFF"/>
        </a:lt1>
        <a:dk2>
          <a:srgbClr val="000000"/>
        </a:dk2>
        <a:lt2>
          <a:srgbClr val="9B6902"/>
        </a:lt2>
        <a:accent1>
          <a:srgbClr val="C75E00"/>
        </a:accent1>
        <a:accent2>
          <a:srgbClr val="FED514"/>
        </a:accent2>
        <a:accent3>
          <a:srgbClr val="FFFFFF"/>
        </a:accent3>
        <a:accent4>
          <a:srgbClr val="404040"/>
        </a:accent4>
        <a:accent5>
          <a:srgbClr val="E0B6AA"/>
        </a:accent5>
        <a:accent6>
          <a:srgbClr val="E6C111"/>
        </a:accent6>
        <a:hlink>
          <a:srgbClr val="E26C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7">
        <a:dk1>
          <a:srgbClr val="4D4D4D"/>
        </a:dk1>
        <a:lt1>
          <a:srgbClr val="FFFFFF"/>
        </a:lt1>
        <a:dk2>
          <a:srgbClr val="000000"/>
        </a:dk2>
        <a:lt2>
          <a:srgbClr val="CD2B00"/>
        </a:lt2>
        <a:accent1>
          <a:srgbClr val="F98305"/>
        </a:accent1>
        <a:accent2>
          <a:srgbClr val="FAA407"/>
        </a:accent2>
        <a:accent3>
          <a:srgbClr val="FFFFFF"/>
        </a:accent3>
        <a:accent4>
          <a:srgbClr val="404040"/>
        </a:accent4>
        <a:accent5>
          <a:srgbClr val="FBC1AA"/>
        </a:accent5>
        <a:accent6>
          <a:srgbClr val="E39406"/>
        </a:accent6>
        <a:hlink>
          <a:srgbClr val="F56B0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8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E2AE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9">
        <a:dk1>
          <a:srgbClr val="4D4D4D"/>
        </a:dk1>
        <a:lt1>
          <a:srgbClr val="FFFFFF"/>
        </a:lt1>
        <a:dk2>
          <a:srgbClr val="000000"/>
        </a:dk2>
        <a:lt2>
          <a:srgbClr val="BB5B0D"/>
        </a:lt2>
        <a:accent1>
          <a:srgbClr val="B61111"/>
        </a:accent1>
        <a:accent2>
          <a:srgbClr val="DE9200"/>
        </a:accent2>
        <a:accent3>
          <a:srgbClr val="FFFFFF"/>
        </a:accent3>
        <a:accent4>
          <a:srgbClr val="404040"/>
        </a:accent4>
        <a:accent5>
          <a:srgbClr val="D7AAAA"/>
        </a:accent5>
        <a:accent6>
          <a:srgbClr val="C98400"/>
        </a:accent6>
        <a:hlink>
          <a:srgbClr val="F9D328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0">
        <a:dk1>
          <a:srgbClr val="4D4D4D"/>
        </a:dk1>
        <a:lt1>
          <a:srgbClr val="FFFFFF"/>
        </a:lt1>
        <a:dk2>
          <a:srgbClr val="000000"/>
        </a:dk2>
        <a:lt2>
          <a:srgbClr val="C55500"/>
        </a:lt2>
        <a:accent1>
          <a:srgbClr val="E08100"/>
        </a:accent1>
        <a:accent2>
          <a:srgbClr val="FBD811"/>
        </a:accent2>
        <a:accent3>
          <a:srgbClr val="FFFFFF"/>
        </a:accent3>
        <a:accent4>
          <a:srgbClr val="404040"/>
        </a:accent4>
        <a:accent5>
          <a:srgbClr val="EDC1AA"/>
        </a:accent5>
        <a:accent6>
          <a:srgbClr val="E3C40E"/>
        </a:accent6>
        <a:hlink>
          <a:srgbClr val="D5A64A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1">
        <a:dk1>
          <a:srgbClr val="4D4D4D"/>
        </a:dk1>
        <a:lt1>
          <a:srgbClr val="FFFFFF"/>
        </a:lt1>
        <a:dk2>
          <a:srgbClr val="000000"/>
        </a:dk2>
        <a:lt2>
          <a:srgbClr val="C22F00"/>
        </a:lt2>
        <a:accent1>
          <a:srgbClr val="E16F00"/>
        </a:accent1>
        <a:accent2>
          <a:srgbClr val="FE9E04"/>
        </a:accent2>
        <a:accent3>
          <a:srgbClr val="FFFFFF"/>
        </a:accent3>
        <a:accent4>
          <a:srgbClr val="404040"/>
        </a:accent4>
        <a:accent5>
          <a:srgbClr val="EEBBAA"/>
        </a:accent5>
        <a:accent6>
          <a:srgbClr val="E68F03"/>
        </a:accent6>
        <a:hlink>
          <a:srgbClr val="EE4A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2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3">
        <a:dk1>
          <a:srgbClr val="4D4D4D"/>
        </a:dk1>
        <a:lt1>
          <a:srgbClr val="FFFFFF"/>
        </a:lt1>
        <a:dk2>
          <a:srgbClr val="000000"/>
        </a:dk2>
        <a:lt2>
          <a:srgbClr val="CD4E01"/>
        </a:lt2>
        <a:accent1>
          <a:srgbClr val="F6960B"/>
        </a:accent1>
        <a:accent2>
          <a:srgbClr val="CAA785"/>
        </a:accent2>
        <a:accent3>
          <a:srgbClr val="FFFFFF"/>
        </a:accent3>
        <a:accent4>
          <a:srgbClr val="404040"/>
        </a:accent4>
        <a:accent5>
          <a:srgbClr val="FAC9AA"/>
        </a:accent5>
        <a:accent6>
          <a:srgbClr val="B79778"/>
        </a:accent6>
        <a:hlink>
          <a:srgbClr val="875B3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人与人的关系纽带PPT模板 14">
        <a:dk1>
          <a:srgbClr val="4D4D4D"/>
        </a:dk1>
        <a:lt1>
          <a:srgbClr val="FFFFFF"/>
        </a:lt1>
        <a:dk2>
          <a:srgbClr val="000000"/>
        </a:dk2>
        <a:lt2>
          <a:srgbClr val="C25800"/>
        </a:lt2>
        <a:accent1>
          <a:srgbClr val="F2BC04"/>
        </a:accent1>
        <a:accent2>
          <a:srgbClr val="FE0000"/>
        </a:accent2>
        <a:accent3>
          <a:srgbClr val="FFFFFF"/>
        </a:accent3>
        <a:accent4>
          <a:srgbClr val="404040"/>
        </a:accent4>
        <a:accent5>
          <a:srgbClr val="F7DAAA"/>
        </a:accent5>
        <a:accent6>
          <a:srgbClr val="E60000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1372</Words>
  <Application>Microsoft Office PowerPoint</Application>
  <PresentationFormat>全屏显示(4:3)</PresentationFormat>
  <Paragraphs>193</Paragraphs>
  <Slides>17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2014-01-23T06:10:00Z</dcterms:created>
  <dcterms:modified xsi:type="dcterms:W3CDTF">2023-01-16T23:19:14Z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83B03803DB7D41EEABD802366D58B06E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