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69" r:id="rId2"/>
    <p:sldId id="370" r:id="rId3"/>
    <p:sldId id="417" r:id="rId4"/>
    <p:sldId id="342" r:id="rId5"/>
    <p:sldId id="382" r:id="rId6"/>
    <p:sldId id="377" r:id="rId7"/>
    <p:sldId id="422" r:id="rId8"/>
    <p:sldId id="414" r:id="rId9"/>
    <p:sldId id="428" r:id="rId10"/>
    <p:sldId id="425" r:id="rId11"/>
    <p:sldId id="426" r:id="rId12"/>
    <p:sldId id="429" r:id="rId13"/>
    <p:sldId id="430" r:id="rId14"/>
    <p:sldId id="416" r:id="rId15"/>
  </p:sldIdLst>
  <p:sldSz cx="9144000" cy="5143500" type="screen16x9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3">
          <p15:clr>
            <a:srgbClr val="A4A3A4"/>
          </p15:clr>
        </p15:guide>
        <p15:guide id="2" pos="26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494"/>
    <a:srgbClr val="CC0066"/>
    <a:srgbClr val="0000FF"/>
    <a:srgbClr val="0066FF"/>
    <a:srgbClr val="FF0000"/>
    <a:srgbClr val="008080"/>
    <a:srgbClr val="0066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3072" autoAdjust="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723"/>
        <p:guide pos="26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页眉占位符 870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7043" name="日期占位符 8704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 dirty="0">
                <a:cs typeface="+mn-ea"/>
              </a:defRPr>
            </a:lvl1pPr>
          </a:lstStyle>
          <a:p>
            <a:pPr>
              <a:defRPr/>
            </a:pPr>
            <a:fld id="{94E34561-03BE-43A1-B8AF-9C8CF80F013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7044" name="页脚占位符 8704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7045" name="灯片编号占位符 8704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7C94CCF3-E70F-473D-BF5E-9EF4AAB5DE52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20650" y="814388"/>
            <a:ext cx="63150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28638" y="4733925"/>
            <a:ext cx="5676900" cy="4265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/>
          </p:cNvSpPr>
          <p:nvPr>
            <p:ph type="sldNum" sz="quarter" idx="5"/>
          </p:nvPr>
        </p:nvSpPr>
        <p:spPr>
          <a:xfrm>
            <a:off x="3813175" y="937260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0DC9C5B7-4EB9-43AC-BE0B-45A21E6F74B2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lvl="1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lvl="2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lvl="3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lvl="4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lvl="5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-22860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C9C5B7-4EB9-43AC-BE0B-45A21E6F74B2}" type="slidenum">
              <a:rPr lang="zh-CN" altLang="en-US" smtClean="0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95638" cy="12001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3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1" y="342901"/>
            <a:ext cx="4477941" cy="4052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95638" cy="28586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71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7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72766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175510"/>
            <a:ext cx="3526380" cy="53257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1753791"/>
            <a:ext cx="3526380" cy="28394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3" y="1175510"/>
            <a:ext cx="3526381" cy="5325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3" y="1768095"/>
            <a:ext cx="3526381" cy="28251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1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211525" y="1707654"/>
            <a:ext cx="469872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矩</a:t>
            </a:r>
            <a:r>
              <a:rPr lang="zh-CN" altLang="en-US" sz="4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形的性质与判定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-15478" y="871119"/>
            <a:ext cx="9152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  特殊平行四边形</a:t>
            </a: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0" y="4894660"/>
            <a:ext cx="9144000" cy="248840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47" name="MH_Text_1"/>
          <p:cNvSpPr>
            <a:spLocks noChangeArrowheads="1"/>
          </p:cNvSpPr>
          <p:nvPr/>
        </p:nvSpPr>
        <p:spPr bwMode="auto">
          <a:xfrm>
            <a:off x="723900" y="3437036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33" name="MH_SubTitle_1"/>
          <p:cNvSpPr>
            <a:spLocks noChangeArrowheads="1"/>
          </p:cNvSpPr>
          <p:nvPr/>
        </p:nvSpPr>
        <p:spPr bwMode="auto">
          <a:xfrm>
            <a:off x="722314" y="3640633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1034" name="MH_Other_1"/>
          <p:cNvSpPr>
            <a:spLocks noChangeArrowheads="1"/>
          </p:cNvSpPr>
          <p:nvPr/>
        </p:nvSpPr>
        <p:spPr bwMode="auto">
          <a:xfrm>
            <a:off x="2149476" y="376922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0" name="MH_Text_2"/>
          <p:cNvSpPr>
            <a:spLocks noChangeArrowheads="1"/>
          </p:cNvSpPr>
          <p:nvPr/>
        </p:nvSpPr>
        <p:spPr bwMode="auto">
          <a:xfrm>
            <a:off x="2711450" y="3435846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36" name="MH_SubTitle_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711450" y="3640633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1037" name="MH_Other_2"/>
          <p:cNvSpPr>
            <a:spLocks noChangeArrowheads="1"/>
          </p:cNvSpPr>
          <p:nvPr/>
        </p:nvSpPr>
        <p:spPr bwMode="auto">
          <a:xfrm>
            <a:off x="2746376" y="3766839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38" name="MH_Other_3"/>
          <p:cNvSpPr>
            <a:spLocks noChangeArrowheads="1"/>
          </p:cNvSpPr>
          <p:nvPr/>
        </p:nvSpPr>
        <p:spPr bwMode="auto">
          <a:xfrm>
            <a:off x="4179889" y="376922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4" name="MH_Text_3"/>
          <p:cNvSpPr>
            <a:spLocks noChangeArrowheads="1"/>
          </p:cNvSpPr>
          <p:nvPr/>
        </p:nvSpPr>
        <p:spPr bwMode="auto">
          <a:xfrm>
            <a:off x="4719639" y="3435846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40" name="MH_SubTitle_3"/>
          <p:cNvSpPr>
            <a:spLocks noChangeArrowheads="1"/>
          </p:cNvSpPr>
          <p:nvPr/>
        </p:nvSpPr>
        <p:spPr bwMode="auto">
          <a:xfrm>
            <a:off x="4719639" y="3640633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1041" name="MH_Other_4"/>
          <p:cNvSpPr>
            <a:spLocks noChangeArrowheads="1"/>
          </p:cNvSpPr>
          <p:nvPr/>
        </p:nvSpPr>
        <p:spPr bwMode="auto">
          <a:xfrm>
            <a:off x="4776788" y="3766839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42" name="MH_Other_5"/>
          <p:cNvSpPr>
            <a:spLocks noChangeArrowheads="1"/>
          </p:cNvSpPr>
          <p:nvPr/>
        </p:nvSpPr>
        <p:spPr bwMode="auto">
          <a:xfrm>
            <a:off x="6178551" y="376922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58" name="MH_Text_4"/>
          <p:cNvSpPr>
            <a:spLocks noChangeArrowheads="1"/>
          </p:cNvSpPr>
          <p:nvPr/>
        </p:nvSpPr>
        <p:spPr bwMode="auto">
          <a:xfrm>
            <a:off x="6727825" y="3435846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000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44" name="MH_SubTitle_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727826" y="3640633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045" name="MH_Other_6"/>
          <p:cNvSpPr>
            <a:spLocks noChangeArrowheads="1"/>
          </p:cNvSpPr>
          <p:nvPr/>
        </p:nvSpPr>
        <p:spPr bwMode="auto">
          <a:xfrm>
            <a:off x="6777039" y="3766839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round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046" name="MH_Other_7"/>
          <p:cNvGrpSpPr/>
          <p:nvPr/>
        </p:nvGrpSpPr>
        <p:grpSpPr bwMode="auto">
          <a:xfrm>
            <a:off x="2085975" y="3733502"/>
            <a:ext cx="890588" cy="200025"/>
            <a:chOff x="0" y="0"/>
            <a:chExt cx="561" cy="169"/>
          </a:xfrm>
        </p:grpSpPr>
        <p:pic>
          <p:nvPicPr>
            <p:cNvPr id="1057" name="MH_Other_7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8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0264" name="MH_Other_8"/>
          <p:cNvSpPr>
            <a:spLocks noChangeArrowheads="1"/>
          </p:cNvSpPr>
          <p:nvPr/>
        </p:nvSpPr>
        <p:spPr bwMode="auto">
          <a:xfrm>
            <a:off x="2184401" y="3800177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048" name="MH_Other_9"/>
          <p:cNvGrpSpPr/>
          <p:nvPr/>
        </p:nvGrpSpPr>
        <p:grpSpPr bwMode="auto">
          <a:xfrm>
            <a:off x="4116388" y="3733502"/>
            <a:ext cx="889000" cy="200025"/>
            <a:chOff x="0" y="0"/>
            <a:chExt cx="560" cy="169"/>
          </a:xfrm>
        </p:grpSpPr>
        <p:pic>
          <p:nvPicPr>
            <p:cNvPr id="1055" name="MH_Other_9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6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0268" name="MH_Other_10"/>
          <p:cNvSpPr>
            <a:spLocks noChangeArrowheads="1"/>
          </p:cNvSpPr>
          <p:nvPr/>
        </p:nvSpPr>
        <p:spPr bwMode="auto">
          <a:xfrm>
            <a:off x="4214814" y="3800177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1050" name="MH_Other_11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050" y="3733502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1" name="Text Box 31"/>
          <p:cNvSpPr txBox="1">
            <a:spLocks noChangeArrowheads="1"/>
          </p:cNvSpPr>
          <p:nvPr/>
        </p:nvSpPr>
        <p:spPr bwMode="auto">
          <a:xfrm>
            <a:off x="6226176" y="3809702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271" name="MH_Other_12"/>
          <p:cNvSpPr>
            <a:spLocks noChangeArrowheads="1"/>
          </p:cNvSpPr>
          <p:nvPr/>
        </p:nvSpPr>
        <p:spPr bwMode="auto">
          <a:xfrm>
            <a:off x="6213476" y="3800177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053" name="Rectangle 5"/>
          <p:cNvSpPr>
            <a:spLocks noChangeArrowheads="1"/>
          </p:cNvSpPr>
          <p:nvPr/>
        </p:nvSpPr>
        <p:spPr bwMode="auto">
          <a:xfrm>
            <a:off x="3911509" y="2705312"/>
            <a:ext cx="12987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第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课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时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43719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179388" y="221010"/>
            <a:ext cx="84963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如图，在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i="1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为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上一点，以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i="1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为邻边作平行四边形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ABDE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连接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EC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）求证：△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ADC</a:t>
            </a:r>
            <a:r>
              <a:rPr lang="en-US" altLang="zh-CN" sz="2400">
                <a:latin typeface="宋体" panose="02010600030101010101" pitchFamily="2" charset="-122"/>
              </a:rPr>
              <a:t>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ECD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）若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求证：四边形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ADCE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是矩形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1702" name="文本框 71701"/>
          <p:cNvSpPr txBox="1">
            <a:spLocks noChangeArrowheads="1"/>
          </p:cNvSpPr>
          <p:nvPr/>
        </p:nvSpPr>
        <p:spPr bwMode="auto">
          <a:xfrm>
            <a:off x="323851" y="2249091"/>
            <a:ext cx="505779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证明：（</a:t>
            </a:r>
            <a:r>
              <a:rPr lang="en-US" altLang="zh-CN" sz="2400">
                <a:solidFill>
                  <a:srgbClr val="FF0000"/>
                </a:solidFill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）∵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是等腰三角形</a:t>
            </a:r>
            <a:r>
              <a:rPr lang="en-US" altLang="zh-CN" sz="2400">
                <a:solidFill>
                  <a:srgbClr val="FF0000"/>
                </a:solidFill>
                <a:ea typeface="黑体" panose="02010609060101010101" pitchFamily="49" charset="-122"/>
              </a:rPr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ea typeface="黑体" panose="02010609060101010101" pitchFamily="49" charset="-122"/>
              </a:rPr>
              <a:t>∴</a:t>
            </a:r>
            <a:r>
              <a:rPr lang="en-US" altLang="zh-CN" sz="2400" b="1">
                <a:solidFill>
                  <a:srgbClr val="FF0000"/>
                </a:solidFill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又∵四边形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ABDE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是平行四边形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EDC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ACB=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EDC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ADC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</a:rPr>
              <a:t>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ECD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6388" name="组合 71715"/>
          <p:cNvGrpSpPr/>
          <p:nvPr/>
        </p:nvGrpSpPr>
        <p:grpSpPr bwMode="auto">
          <a:xfrm>
            <a:off x="4859338" y="2842024"/>
            <a:ext cx="4001522" cy="1539255"/>
            <a:chOff x="2426" y="2115"/>
            <a:chExt cx="3066" cy="1360"/>
          </a:xfrm>
        </p:grpSpPr>
        <p:sp>
          <p:nvSpPr>
            <p:cNvPr id="16389" name="文本框 71703"/>
            <p:cNvSpPr txBox="1">
              <a:spLocks noChangeArrowheads="1"/>
            </p:cNvSpPr>
            <p:nvPr/>
          </p:nvSpPr>
          <p:spPr bwMode="auto">
            <a:xfrm>
              <a:off x="3787" y="2115"/>
              <a:ext cx="299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6390" name="文本框 71704"/>
            <p:cNvSpPr txBox="1">
              <a:spLocks noChangeArrowheads="1"/>
            </p:cNvSpPr>
            <p:nvPr/>
          </p:nvSpPr>
          <p:spPr bwMode="auto">
            <a:xfrm>
              <a:off x="3742" y="3067"/>
              <a:ext cx="3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6391" name="文本框 71705"/>
            <p:cNvSpPr txBox="1">
              <a:spLocks noChangeArrowheads="1"/>
            </p:cNvSpPr>
            <p:nvPr/>
          </p:nvSpPr>
          <p:spPr bwMode="auto">
            <a:xfrm>
              <a:off x="5193" y="3067"/>
              <a:ext cx="299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6392" name="文本框 71706"/>
            <p:cNvSpPr txBox="1">
              <a:spLocks noChangeArrowheads="1"/>
            </p:cNvSpPr>
            <p:nvPr/>
          </p:nvSpPr>
          <p:spPr bwMode="auto">
            <a:xfrm>
              <a:off x="5148" y="2115"/>
              <a:ext cx="299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6393" name="矩形 71707"/>
            <p:cNvSpPr>
              <a:spLocks noChangeArrowheads="1"/>
            </p:cNvSpPr>
            <p:nvPr/>
          </p:nvSpPr>
          <p:spPr bwMode="auto">
            <a:xfrm>
              <a:off x="3949" y="2369"/>
              <a:ext cx="1274" cy="7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6394" name="直接连接符 71708"/>
            <p:cNvSpPr>
              <a:spLocks noChangeShapeType="1"/>
            </p:cNvSpPr>
            <p:nvPr/>
          </p:nvSpPr>
          <p:spPr bwMode="auto">
            <a:xfrm>
              <a:off x="3941" y="2369"/>
              <a:ext cx="1274" cy="7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5" name="直接连接符 71709"/>
            <p:cNvSpPr>
              <a:spLocks noChangeShapeType="1"/>
            </p:cNvSpPr>
            <p:nvPr/>
          </p:nvSpPr>
          <p:spPr bwMode="auto">
            <a:xfrm flipV="1">
              <a:off x="3949" y="2369"/>
              <a:ext cx="1274" cy="7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6" name="直接连接符 71712"/>
            <p:cNvSpPr>
              <a:spLocks noChangeShapeType="1"/>
            </p:cNvSpPr>
            <p:nvPr/>
          </p:nvSpPr>
          <p:spPr bwMode="auto">
            <a:xfrm flipV="1">
              <a:off x="2669" y="2377"/>
              <a:ext cx="1274" cy="7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7" name="直接连接符 71713"/>
            <p:cNvSpPr>
              <a:spLocks noChangeShapeType="1"/>
            </p:cNvSpPr>
            <p:nvPr/>
          </p:nvSpPr>
          <p:spPr bwMode="auto">
            <a:xfrm>
              <a:off x="2675" y="3107"/>
              <a:ext cx="25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8" name="文本框 71714"/>
            <p:cNvSpPr txBox="1">
              <a:spLocks noChangeArrowheads="1"/>
            </p:cNvSpPr>
            <p:nvPr/>
          </p:nvSpPr>
          <p:spPr bwMode="auto">
            <a:xfrm>
              <a:off x="2426" y="3022"/>
              <a:ext cx="299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>
                                            <p:txEl>
                                              <p:charRg st="19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02">
                                            <p:txEl>
                                              <p:charRg st="19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>
                                            <p:txEl>
                                              <p:charRg st="35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02">
                                            <p:txEl>
                                              <p:charRg st="35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>
                                            <p:txEl>
                                              <p:charRg st="52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02">
                                            <p:txEl>
                                              <p:charRg st="52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>
                                            <p:txEl>
                                              <p:charRg st="68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02">
                                            <p:txEl>
                                              <p:charRg st="68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>
                                            <p:txEl>
                                              <p:charRg st="80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02">
                                            <p:txEl>
                                              <p:charRg st="80" end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72723"/>
          <p:cNvSpPr txBox="1">
            <a:spLocks noChangeArrowheads="1"/>
          </p:cNvSpPr>
          <p:nvPr/>
        </p:nvSpPr>
        <p:spPr bwMode="auto">
          <a:xfrm>
            <a:off x="279401" y="781050"/>
            <a:ext cx="5862502" cy="474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∵四边形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ABDE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是平行四边形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8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平行且等于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平行且等于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800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ADCE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是平行四边形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而∠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8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∴四边形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ADCE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是矩形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7411" name="组合 72724"/>
          <p:cNvGrpSpPr/>
          <p:nvPr/>
        </p:nvGrpSpPr>
        <p:grpSpPr bwMode="auto">
          <a:xfrm>
            <a:off x="4643438" y="951311"/>
            <a:ext cx="4001522" cy="1539255"/>
            <a:chOff x="2426" y="2115"/>
            <a:chExt cx="3066" cy="1360"/>
          </a:xfrm>
        </p:grpSpPr>
        <p:sp>
          <p:nvSpPr>
            <p:cNvPr id="17412" name="文本框 72725"/>
            <p:cNvSpPr txBox="1">
              <a:spLocks noChangeArrowheads="1"/>
            </p:cNvSpPr>
            <p:nvPr/>
          </p:nvSpPr>
          <p:spPr bwMode="auto">
            <a:xfrm>
              <a:off x="3787" y="2115"/>
              <a:ext cx="299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7413" name="文本框 72726"/>
            <p:cNvSpPr txBox="1">
              <a:spLocks noChangeArrowheads="1"/>
            </p:cNvSpPr>
            <p:nvPr/>
          </p:nvSpPr>
          <p:spPr bwMode="auto">
            <a:xfrm>
              <a:off x="3742" y="3067"/>
              <a:ext cx="312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7414" name="文本框 72727"/>
            <p:cNvSpPr txBox="1">
              <a:spLocks noChangeArrowheads="1"/>
            </p:cNvSpPr>
            <p:nvPr/>
          </p:nvSpPr>
          <p:spPr bwMode="auto">
            <a:xfrm>
              <a:off x="5193" y="3067"/>
              <a:ext cx="299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7415" name="文本框 72728"/>
            <p:cNvSpPr txBox="1">
              <a:spLocks noChangeArrowheads="1"/>
            </p:cNvSpPr>
            <p:nvPr/>
          </p:nvSpPr>
          <p:spPr bwMode="auto">
            <a:xfrm>
              <a:off x="5148" y="2115"/>
              <a:ext cx="299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7416" name="矩形 72729"/>
            <p:cNvSpPr>
              <a:spLocks noChangeArrowheads="1"/>
            </p:cNvSpPr>
            <p:nvPr/>
          </p:nvSpPr>
          <p:spPr bwMode="auto">
            <a:xfrm>
              <a:off x="3949" y="2369"/>
              <a:ext cx="1274" cy="7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zh-CN" altLang="en-US" b="1" i="1"/>
            </a:p>
          </p:txBody>
        </p:sp>
        <p:sp>
          <p:nvSpPr>
            <p:cNvPr id="17417" name="直接连接符 72730"/>
            <p:cNvSpPr>
              <a:spLocks noChangeShapeType="1"/>
            </p:cNvSpPr>
            <p:nvPr/>
          </p:nvSpPr>
          <p:spPr bwMode="auto">
            <a:xfrm>
              <a:off x="3941" y="2369"/>
              <a:ext cx="1274" cy="7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8" name="直接连接符 72731"/>
            <p:cNvSpPr>
              <a:spLocks noChangeShapeType="1"/>
            </p:cNvSpPr>
            <p:nvPr/>
          </p:nvSpPr>
          <p:spPr bwMode="auto">
            <a:xfrm flipV="1">
              <a:off x="3949" y="2369"/>
              <a:ext cx="1274" cy="7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9" name="直接连接符 72732"/>
            <p:cNvSpPr>
              <a:spLocks noChangeShapeType="1"/>
            </p:cNvSpPr>
            <p:nvPr/>
          </p:nvSpPr>
          <p:spPr bwMode="auto">
            <a:xfrm flipV="1">
              <a:off x="2669" y="2377"/>
              <a:ext cx="1274" cy="7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0" name="直接连接符 72733"/>
            <p:cNvSpPr>
              <a:spLocks noChangeShapeType="1"/>
            </p:cNvSpPr>
            <p:nvPr/>
          </p:nvSpPr>
          <p:spPr bwMode="auto">
            <a:xfrm>
              <a:off x="2675" y="3107"/>
              <a:ext cx="25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1" name="文本框 72734"/>
            <p:cNvSpPr txBox="1">
              <a:spLocks noChangeArrowheads="1"/>
            </p:cNvSpPr>
            <p:nvPr/>
          </p:nvSpPr>
          <p:spPr bwMode="auto">
            <a:xfrm>
              <a:off x="2426" y="3022"/>
              <a:ext cx="299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97285"/>
          <p:cNvSpPr>
            <a:spLocks noChangeArrowheads="1"/>
          </p:cNvSpPr>
          <p:nvPr/>
        </p:nvSpPr>
        <p:spPr bwMode="auto">
          <a:xfrm>
            <a:off x="684214" y="519113"/>
            <a:ext cx="7920037" cy="41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MN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PQ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交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MN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于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两点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CB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分别是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EAC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MCA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∠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ACN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CAF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的角平分线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则四边形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是（         ）</a:t>
            </a:r>
          </a:p>
          <a:p>
            <a:pPr>
              <a:lnSpc>
                <a:spcPct val="150000"/>
              </a:lnSpc>
            </a:pP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4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菱形     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平行四边形       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矩形      	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不能确定</a:t>
            </a:r>
          </a:p>
        </p:txBody>
      </p:sp>
      <p:grpSp>
        <p:nvGrpSpPr>
          <p:cNvPr id="18435" name="组合 97301"/>
          <p:cNvGrpSpPr/>
          <p:nvPr/>
        </p:nvGrpSpPr>
        <p:grpSpPr bwMode="auto">
          <a:xfrm>
            <a:off x="2700338" y="2282428"/>
            <a:ext cx="3919537" cy="1758552"/>
            <a:chOff x="1111" y="2341"/>
            <a:chExt cx="2469" cy="1477"/>
          </a:xfrm>
        </p:grpSpPr>
        <p:sp>
          <p:nvSpPr>
            <p:cNvPr id="18438" name="直接连接符 97287"/>
            <p:cNvSpPr>
              <a:spLocks noChangeShapeType="1"/>
            </p:cNvSpPr>
            <p:nvPr/>
          </p:nvSpPr>
          <p:spPr bwMode="auto">
            <a:xfrm>
              <a:off x="1429" y="2704"/>
              <a:ext cx="181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9" name="直接连接符 97288"/>
            <p:cNvSpPr>
              <a:spLocks noChangeShapeType="1"/>
            </p:cNvSpPr>
            <p:nvPr/>
          </p:nvSpPr>
          <p:spPr bwMode="auto">
            <a:xfrm>
              <a:off x="1429" y="3430"/>
              <a:ext cx="181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0" name="文本框 97289"/>
            <p:cNvSpPr txBox="1">
              <a:spLocks noChangeArrowheads="1"/>
            </p:cNvSpPr>
            <p:nvPr/>
          </p:nvSpPr>
          <p:spPr bwMode="auto">
            <a:xfrm>
              <a:off x="2789" y="2931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8441" name="文本框 97290"/>
            <p:cNvSpPr txBox="1">
              <a:spLocks noChangeArrowheads="1"/>
            </p:cNvSpPr>
            <p:nvPr/>
          </p:nvSpPr>
          <p:spPr bwMode="auto">
            <a:xfrm>
              <a:off x="1150" y="2550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8442" name="文本框 97291"/>
            <p:cNvSpPr txBox="1">
              <a:spLocks noChangeArrowheads="1"/>
            </p:cNvSpPr>
            <p:nvPr/>
          </p:nvSpPr>
          <p:spPr bwMode="auto">
            <a:xfrm>
              <a:off x="3334" y="2568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18443" name="文本框 97292"/>
            <p:cNvSpPr txBox="1">
              <a:spLocks noChangeArrowheads="1"/>
            </p:cNvSpPr>
            <p:nvPr/>
          </p:nvSpPr>
          <p:spPr bwMode="auto">
            <a:xfrm>
              <a:off x="1111" y="3276"/>
              <a:ext cx="28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8444" name="文本框 97293"/>
            <p:cNvSpPr txBox="1">
              <a:spLocks noChangeArrowheads="1"/>
            </p:cNvSpPr>
            <p:nvPr/>
          </p:nvSpPr>
          <p:spPr bwMode="auto">
            <a:xfrm>
              <a:off x="3306" y="3267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8445" name="直接连接符 97294"/>
            <p:cNvSpPr>
              <a:spLocks noChangeShapeType="1"/>
            </p:cNvSpPr>
            <p:nvPr/>
          </p:nvSpPr>
          <p:spPr bwMode="auto">
            <a:xfrm flipH="1">
              <a:off x="1982" y="2495"/>
              <a:ext cx="771" cy="1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6" name="文本框 97295"/>
            <p:cNvSpPr txBox="1">
              <a:spLocks noChangeArrowheads="1"/>
            </p:cNvSpPr>
            <p:nvPr/>
          </p:nvSpPr>
          <p:spPr bwMode="auto">
            <a:xfrm>
              <a:off x="1655" y="3430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18447" name="文本框 97296"/>
            <p:cNvSpPr txBox="1">
              <a:spLocks noChangeArrowheads="1"/>
            </p:cNvSpPr>
            <p:nvPr/>
          </p:nvSpPr>
          <p:spPr bwMode="auto">
            <a:xfrm>
              <a:off x="2744" y="2341"/>
              <a:ext cx="23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8448" name="矩形 97297"/>
            <p:cNvSpPr>
              <a:spLocks noChangeArrowheads="1"/>
            </p:cNvSpPr>
            <p:nvPr/>
          </p:nvSpPr>
          <p:spPr bwMode="auto">
            <a:xfrm rot="-1560201">
              <a:off x="1973" y="2840"/>
              <a:ext cx="772" cy="45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8449" name="文本框 97298"/>
            <p:cNvSpPr txBox="1">
              <a:spLocks noChangeArrowheads="1"/>
            </p:cNvSpPr>
            <p:nvPr/>
          </p:nvSpPr>
          <p:spPr bwMode="auto">
            <a:xfrm>
              <a:off x="2426" y="2432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8450" name="文本框 97299"/>
            <p:cNvSpPr txBox="1">
              <a:spLocks noChangeArrowheads="1"/>
            </p:cNvSpPr>
            <p:nvPr/>
          </p:nvSpPr>
          <p:spPr bwMode="auto">
            <a:xfrm>
              <a:off x="1701" y="2840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8451" name="文本框 97300"/>
            <p:cNvSpPr txBox="1">
              <a:spLocks noChangeArrowheads="1"/>
            </p:cNvSpPr>
            <p:nvPr/>
          </p:nvSpPr>
          <p:spPr bwMode="auto">
            <a:xfrm>
              <a:off x="2109" y="3385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97304" name="文本框 97303"/>
          <p:cNvSpPr txBox="1">
            <a:spLocks noChangeArrowheads="1"/>
          </p:cNvSpPr>
          <p:nvPr/>
        </p:nvSpPr>
        <p:spPr bwMode="auto">
          <a:xfrm>
            <a:off x="4613276" y="1666875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8437" name="矩形 80"/>
          <p:cNvSpPr>
            <a:spLocks noChangeArrowheads="1"/>
          </p:cNvSpPr>
          <p:nvPr/>
        </p:nvSpPr>
        <p:spPr bwMode="auto">
          <a:xfrm>
            <a:off x="136525" y="17860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989"/>
                </a:solidFill>
                <a:ea typeface="方正姚体" panose="02010601030101010101" pitchFamily="2" charset="-122"/>
              </a:rPr>
              <a:t>当堂练习</a:t>
            </a:r>
            <a:endParaRPr lang="zh-CN" altLang="en-US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14691"/>
          <p:cNvSpPr>
            <a:spLocks noChangeArrowheads="1"/>
          </p:cNvSpPr>
          <p:nvPr/>
        </p:nvSpPr>
        <p:spPr bwMode="auto">
          <a:xfrm>
            <a:off x="163786" y="411510"/>
            <a:ext cx="89646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是菱形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对角线的交点，作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交于点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，四边形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CEDO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是矩形吗？说出你的理由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9459" name="组合 114700"/>
          <p:cNvGrpSpPr/>
          <p:nvPr/>
        </p:nvGrpSpPr>
        <p:grpSpPr bwMode="auto">
          <a:xfrm>
            <a:off x="6011863" y="2409825"/>
            <a:ext cx="2347912" cy="778669"/>
            <a:chOff x="2154" y="2287"/>
            <a:chExt cx="1479" cy="654"/>
          </a:xfrm>
        </p:grpSpPr>
        <p:sp>
          <p:nvSpPr>
            <p:cNvPr id="19467" name="直接连接符 114695"/>
            <p:cNvSpPr>
              <a:spLocks noChangeShapeType="1"/>
            </p:cNvSpPr>
            <p:nvPr/>
          </p:nvSpPr>
          <p:spPr bwMode="auto">
            <a:xfrm flipV="1">
              <a:off x="2154" y="2296"/>
              <a:ext cx="1180" cy="6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8" name="平行四边形 114696"/>
            <p:cNvSpPr>
              <a:spLocks noChangeArrowheads="1"/>
            </p:cNvSpPr>
            <p:nvPr/>
          </p:nvSpPr>
          <p:spPr bwMode="auto">
            <a:xfrm>
              <a:off x="2154" y="2287"/>
              <a:ext cx="1180" cy="648"/>
            </a:xfrm>
            <a:prstGeom prst="parallelogram">
              <a:avLst>
                <a:gd name="adj" fmla="val 45525"/>
              </a:avLst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9469" name="直接连接符 114697"/>
            <p:cNvSpPr>
              <a:spLocks noChangeShapeType="1"/>
            </p:cNvSpPr>
            <p:nvPr/>
          </p:nvSpPr>
          <p:spPr bwMode="auto">
            <a:xfrm>
              <a:off x="2453" y="2296"/>
              <a:ext cx="571" cy="6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0" name="直接连接符 114698"/>
            <p:cNvSpPr>
              <a:spLocks noChangeShapeType="1"/>
            </p:cNvSpPr>
            <p:nvPr/>
          </p:nvSpPr>
          <p:spPr bwMode="auto">
            <a:xfrm>
              <a:off x="3334" y="2296"/>
              <a:ext cx="282" cy="3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1" name="直接连接符 114699"/>
            <p:cNvSpPr>
              <a:spLocks noChangeShapeType="1"/>
            </p:cNvSpPr>
            <p:nvPr/>
          </p:nvSpPr>
          <p:spPr bwMode="auto">
            <a:xfrm flipV="1">
              <a:off x="3025" y="2614"/>
              <a:ext cx="608" cy="3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460" name="文本框 114701"/>
          <p:cNvSpPr txBox="1">
            <a:spLocks noChangeArrowheads="1"/>
          </p:cNvSpPr>
          <p:nvPr/>
        </p:nvSpPr>
        <p:spPr bwMode="auto">
          <a:xfrm>
            <a:off x="5651501" y="3003947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9461" name="文本框 114702"/>
          <p:cNvSpPr txBox="1">
            <a:spLocks noChangeArrowheads="1"/>
          </p:cNvSpPr>
          <p:nvPr/>
        </p:nvSpPr>
        <p:spPr bwMode="auto">
          <a:xfrm>
            <a:off x="6084888" y="2193131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9462" name="文本框 114703"/>
          <p:cNvSpPr txBox="1">
            <a:spLocks noChangeArrowheads="1"/>
          </p:cNvSpPr>
          <p:nvPr/>
        </p:nvSpPr>
        <p:spPr bwMode="auto">
          <a:xfrm>
            <a:off x="7812088" y="2139554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9463" name="文本框 114704"/>
          <p:cNvSpPr txBox="1">
            <a:spLocks noChangeArrowheads="1"/>
          </p:cNvSpPr>
          <p:nvPr/>
        </p:nvSpPr>
        <p:spPr bwMode="auto">
          <a:xfrm>
            <a:off x="7308850" y="3112294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9464" name="文本框 114705"/>
          <p:cNvSpPr txBox="1">
            <a:spLocks noChangeArrowheads="1"/>
          </p:cNvSpPr>
          <p:nvPr/>
        </p:nvSpPr>
        <p:spPr bwMode="auto">
          <a:xfrm>
            <a:off x="8388350" y="2625328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9465" name="文本框 114706"/>
          <p:cNvSpPr txBox="1">
            <a:spLocks noChangeArrowheads="1"/>
          </p:cNvSpPr>
          <p:nvPr/>
        </p:nvSpPr>
        <p:spPr bwMode="auto">
          <a:xfrm>
            <a:off x="7005638" y="2657475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14708" name="文本框 114707"/>
          <p:cNvSpPr txBox="1">
            <a:spLocks noChangeArrowheads="1"/>
          </p:cNvSpPr>
          <p:nvPr/>
        </p:nvSpPr>
        <p:spPr bwMode="auto">
          <a:xfrm>
            <a:off x="250826" y="1357967"/>
            <a:ext cx="756126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解：四边形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CEDO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是矩形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理由如下：已知四边形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是菱形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∴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∴∠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∵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DE∥AC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∥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∴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CEDO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是平行四边形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∴四边形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CEDO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是矩形（矩形的定义）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4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4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4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4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4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5" name="AutoShape 156"/>
          <p:cNvSpPr/>
          <p:nvPr/>
        </p:nvSpPr>
        <p:spPr bwMode="auto">
          <a:xfrm>
            <a:off x="2122489" y="1221582"/>
            <a:ext cx="73025" cy="2321719"/>
          </a:xfrm>
          <a:prstGeom prst="leftBrace">
            <a:avLst>
              <a:gd name="adj1" fmla="val 525181"/>
              <a:gd name="adj2" fmla="val 50000"/>
            </a:avLst>
          </a:prstGeom>
          <a:noFill/>
          <a:ln w="158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39" name="Text Box 151"/>
          <p:cNvSpPr txBox="1">
            <a:spLocks noChangeArrowheads="1"/>
          </p:cNvSpPr>
          <p:nvPr/>
        </p:nvSpPr>
        <p:spPr bwMode="auto">
          <a:xfrm>
            <a:off x="3275013" y="1071562"/>
            <a:ext cx="5400675" cy="3774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有一个角是直角的平行四边形是矩形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7442" name="Text Box 151"/>
          <p:cNvSpPr txBox="1">
            <a:spLocks noChangeArrowheads="1"/>
          </p:cNvSpPr>
          <p:nvPr/>
        </p:nvSpPr>
        <p:spPr bwMode="auto">
          <a:xfrm>
            <a:off x="3203575" y="1912144"/>
            <a:ext cx="5715000" cy="4869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4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定理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：对角线相等的平行四边形是矩形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7443" name="Text Box 151"/>
          <p:cNvSpPr txBox="1">
            <a:spLocks noChangeArrowheads="1"/>
          </p:cNvSpPr>
          <p:nvPr/>
        </p:nvSpPr>
        <p:spPr bwMode="auto">
          <a:xfrm>
            <a:off x="3203575" y="2571750"/>
            <a:ext cx="5761038" cy="4321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定理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：有三个角是直角的四边形是矩形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7444" name="Text Box 151"/>
          <p:cNvSpPr txBox="1">
            <a:spLocks noChangeArrowheads="1"/>
          </p:cNvSpPr>
          <p:nvPr/>
        </p:nvSpPr>
        <p:spPr bwMode="auto">
          <a:xfrm>
            <a:off x="2411413" y="3327798"/>
            <a:ext cx="3714750" cy="3786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运用定理进行计算和证明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7445" name="Text Box 151"/>
          <p:cNvSpPr txBox="1">
            <a:spLocks noChangeArrowheads="1"/>
          </p:cNvSpPr>
          <p:nvPr/>
        </p:nvSpPr>
        <p:spPr bwMode="auto">
          <a:xfrm>
            <a:off x="250826" y="2289573"/>
            <a:ext cx="1725613" cy="3774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矩形的判定</a:t>
            </a:r>
            <a:endParaRPr lang="en-US" altLang="zh-CN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446" name="Text Box 151"/>
          <p:cNvSpPr txBox="1">
            <a:spLocks noChangeArrowheads="1"/>
          </p:cNvSpPr>
          <p:nvPr/>
        </p:nvSpPr>
        <p:spPr bwMode="auto">
          <a:xfrm>
            <a:off x="1933576" y="1083469"/>
            <a:ext cx="1222375" cy="37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定义</a:t>
            </a:r>
          </a:p>
        </p:txBody>
      </p:sp>
      <p:sp>
        <p:nvSpPr>
          <p:cNvPr id="17447" name="Text Box 151"/>
          <p:cNvSpPr txBox="1">
            <a:spLocks noChangeArrowheads="1"/>
          </p:cNvSpPr>
          <p:nvPr/>
        </p:nvSpPr>
        <p:spPr bwMode="auto">
          <a:xfrm>
            <a:off x="1979614" y="2356248"/>
            <a:ext cx="1222375" cy="377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定理</a:t>
            </a:r>
          </a:p>
        </p:txBody>
      </p:sp>
      <p:sp>
        <p:nvSpPr>
          <p:cNvPr id="17448" name="AutoShape 152"/>
          <p:cNvSpPr>
            <a:spLocks noChangeArrowheads="1"/>
          </p:cNvSpPr>
          <p:nvPr/>
        </p:nvSpPr>
        <p:spPr bwMode="auto">
          <a:xfrm>
            <a:off x="2884489" y="1170385"/>
            <a:ext cx="358775" cy="215503"/>
          </a:xfrm>
          <a:prstGeom prst="rightArrow">
            <a:avLst>
              <a:gd name="adj1" fmla="val 50000"/>
              <a:gd name="adj2" fmla="val 31204"/>
            </a:avLst>
          </a:prstGeom>
          <a:noFill/>
          <a:ln w="1587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49" name="AutoShape 156"/>
          <p:cNvSpPr/>
          <p:nvPr/>
        </p:nvSpPr>
        <p:spPr bwMode="auto">
          <a:xfrm>
            <a:off x="2987675" y="2247901"/>
            <a:ext cx="71438" cy="594122"/>
          </a:xfrm>
          <a:prstGeom prst="leftBrace">
            <a:avLst>
              <a:gd name="adj1" fmla="val 92304"/>
              <a:gd name="adj2" fmla="val 50000"/>
            </a:avLst>
          </a:prstGeom>
          <a:noFill/>
          <a:ln w="158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2" name="矩形 80"/>
          <p:cNvSpPr>
            <a:spLocks noChangeArrowheads="1"/>
          </p:cNvSpPr>
          <p:nvPr/>
        </p:nvSpPr>
        <p:spPr bwMode="auto">
          <a:xfrm>
            <a:off x="873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989"/>
                </a:solidFill>
                <a:ea typeface="方正姚体" panose="02010601030101010101" pitchFamily="2" charset="-122"/>
              </a:rPr>
              <a:t>课堂小结</a:t>
            </a:r>
            <a:endParaRPr lang="zh-CN" altLang="en-US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5" grpId="0" animBg="1"/>
      <p:bldP spid="17439" grpId="0" animBg="1"/>
      <p:bldP spid="17442" grpId="0" animBg="1"/>
      <p:bldP spid="17443" grpId="0" animBg="1"/>
      <p:bldP spid="17444" grpId="0" animBg="1"/>
      <p:bldP spid="17445" grpId="0" animBg="1"/>
      <p:bldP spid="17446" grpId="0"/>
      <p:bldP spid="17447" grpId="0"/>
      <p:bldP spid="17448" grpId="0" animBg="1"/>
      <p:bldP spid="174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165101" y="1299955"/>
            <a:ext cx="87487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 algn="just" eaLnBrk="0" hangingPunct="0">
              <a:lnSpc>
                <a:spcPct val="2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．理解并掌握矩形的判定方法．（重点）</a:t>
            </a:r>
          </a:p>
          <a:p>
            <a:pPr indent="200025" algn="just" eaLnBrk="0" hangingPunct="0">
              <a:lnSpc>
                <a:spcPct val="2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．能应用矩形判定解决简单的证明题和计算题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难点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9219" name="矩形 4119"/>
          <p:cNvSpPr>
            <a:spLocks noChangeArrowheads="1"/>
          </p:cNvSpPr>
          <p:nvPr/>
        </p:nvSpPr>
        <p:spPr bwMode="auto">
          <a:xfrm>
            <a:off x="3708400" y="1113235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9" name="Text Box 3"/>
          <p:cNvSpPr txBox="1">
            <a:spLocks noChangeArrowheads="1"/>
          </p:cNvSpPr>
          <p:nvPr/>
        </p:nvSpPr>
        <p:spPr bwMode="auto">
          <a:xfrm>
            <a:off x="647701" y="519113"/>
            <a:ext cx="5940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什么是矩形？矩形有哪些性质？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87" name="矩形 22586"/>
          <p:cNvSpPr>
            <a:spLocks noChangeArrowheads="1"/>
          </p:cNvSpPr>
          <p:nvPr/>
        </p:nvSpPr>
        <p:spPr bwMode="auto">
          <a:xfrm>
            <a:off x="2686050" y="1425179"/>
            <a:ext cx="2952750" cy="97274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2588" name="文本框 22587"/>
          <p:cNvSpPr txBox="1">
            <a:spLocks noChangeArrowheads="1"/>
          </p:cNvSpPr>
          <p:nvPr/>
        </p:nvSpPr>
        <p:spPr bwMode="auto">
          <a:xfrm>
            <a:off x="2254250" y="1223963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589" name="文本框 22588"/>
          <p:cNvSpPr txBox="1">
            <a:spLocks noChangeArrowheads="1"/>
          </p:cNvSpPr>
          <p:nvPr/>
        </p:nvSpPr>
        <p:spPr bwMode="auto">
          <a:xfrm>
            <a:off x="5624513" y="120967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590" name="文本框 22589"/>
          <p:cNvSpPr txBox="1">
            <a:spLocks noChangeArrowheads="1"/>
          </p:cNvSpPr>
          <p:nvPr/>
        </p:nvSpPr>
        <p:spPr bwMode="auto">
          <a:xfrm>
            <a:off x="5638800" y="2235994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591" name="文本框 22590"/>
          <p:cNvSpPr txBox="1">
            <a:spLocks noChangeArrowheads="1"/>
          </p:cNvSpPr>
          <p:nvPr/>
        </p:nvSpPr>
        <p:spPr bwMode="auto">
          <a:xfrm>
            <a:off x="2254251" y="2214563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2593" name="直接连接符 22592"/>
          <p:cNvSpPr>
            <a:spLocks noChangeShapeType="1"/>
          </p:cNvSpPr>
          <p:nvPr/>
        </p:nvSpPr>
        <p:spPr bwMode="auto">
          <a:xfrm>
            <a:off x="2695575" y="1426369"/>
            <a:ext cx="2952750" cy="971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94" name="直接连接符 22593"/>
          <p:cNvSpPr>
            <a:spLocks noChangeShapeType="1"/>
          </p:cNvSpPr>
          <p:nvPr/>
        </p:nvSpPr>
        <p:spPr bwMode="auto">
          <a:xfrm flipV="1">
            <a:off x="2714625" y="1426369"/>
            <a:ext cx="2952750" cy="971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95" name="文本框 22594"/>
          <p:cNvSpPr txBox="1">
            <a:spLocks noChangeArrowheads="1"/>
          </p:cNvSpPr>
          <p:nvPr/>
        </p:nvSpPr>
        <p:spPr bwMode="auto">
          <a:xfrm>
            <a:off x="3876676" y="1894285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22596" name="Text Box 3"/>
          <p:cNvSpPr txBox="1">
            <a:spLocks noChangeArrowheads="1"/>
          </p:cNvSpPr>
          <p:nvPr/>
        </p:nvSpPr>
        <p:spPr bwMode="auto">
          <a:xfrm>
            <a:off x="1476376" y="2712244"/>
            <a:ext cx="6911975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矩形：有一个角是直角的平行四边形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eaLnBrk="1" fontAlgn="b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矩形性质：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是轴对称图形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  <a:p>
            <a:pPr eaLnBrk="1" fontAlgn="b" hangingPunct="1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	    ②四个角都是直角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  <a:p>
            <a:pPr eaLnBrk="1" fontAlgn="b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	    ③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对角线相等且平分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252" name="矩形 80"/>
          <p:cNvSpPr>
            <a:spLocks noChangeArrowheads="1"/>
          </p:cNvSpPr>
          <p:nvPr/>
        </p:nvSpPr>
        <p:spPr bwMode="auto">
          <a:xfrm>
            <a:off x="106363" y="33338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228989"/>
                </a:solidFill>
                <a:ea typeface="方正姚体" panose="02010601030101010101" pitchFamily="2" charset="-122"/>
              </a:rPr>
              <a:t>导入新课</a:t>
            </a:r>
            <a:endParaRPr lang="zh-CN" altLang="en-US">
              <a:solidFill>
                <a:srgbClr val="228989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9" grpId="0"/>
      <p:bldP spid="22588" grpId="0"/>
      <p:bldP spid="22589" grpId="0"/>
      <p:bldP spid="22590" grpId="0"/>
      <p:bldP spid="22591" grpId="0"/>
      <p:bldP spid="22593" grpId="0" animBg="1"/>
      <p:bldP spid="22594" grpId="0" animBg="1"/>
      <p:bldP spid="22595" grpId="0"/>
      <p:bldP spid="225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组合 6147"/>
          <p:cNvGrpSpPr/>
          <p:nvPr/>
        </p:nvGrpSpPr>
        <p:grpSpPr bwMode="auto">
          <a:xfrm>
            <a:off x="395288" y="465535"/>
            <a:ext cx="4691689" cy="739246"/>
            <a:chOff x="0" y="0"/>
            <a:chExt cx="7390" cy="1551"/>
          </a:xfrm>
        </p:grpSpPr>
        <p:sp>
          <p:nvSpPr>
            <p:cNvPr id="11305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20280"/>
                <a:gd name="T19" fmla="*/ 0 h 1872208"/>
                <a:gd name="T20" fmla="*/ 2520280 w 2520280"/>
                <a:gd name="T21" fmla="*/ 1872208 h 1872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6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6310"/>
                <a:gd name="T22" fmla="*/ 0 h 696310"/>
                <a:gd name="T23" fmla="*/ 696310 w 696310"/>
                <a:gd name="T24" fmla="*/ 696310 h 6963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7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1308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651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矩形判定的定理及其证明</a:t>
              </a:r>
            </a:p>
          </p:txBody>
        </p:sp>
        <p:sp>
          <p:nvSpPr>
            <p:cNvPr id="11309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11267" name="矩形 6263"/>
          <p:cNvSpPr>
            <a:spLocks noChangeArrowheads="1"/>
          </p:cNvSpPr>
          <p:nvPr/>
        </p:nvSpPr>
        <p:spPr bwMode="auto">
          <a:xfrm>
            <a:off x="280988" y="1221581"/>
            <a:ext cx="86407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活动</a:t>
            </a:r>
            <a:r>
              <a:rPr lang="en-US" altLang="zh-CN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1: </a:t>
            </a:r>
            <a:r>
              <a:rPr lang="en-US" sz="2400" dirty="0" err="1">
                <a:latin typeface="黑体" panose="02010609060101010101" pitchFamily="49" charset="-122"/>
                <a:ea typeface="黑体" panose="02010609060101010101" pitchFamily="49" charset="-122"/>
              </a:rPr>
              <a:t>利用一个活动的平行四边形教具演示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拉动一对不相邻的顶点时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en-US" sz="2400" dirty="0" err="1">
                <a:latin typeface="黑体" panose="02010609060101010101" pitchFamily="49" charset="-122"/>
                <a:ea typeface="黑体" panose="02010609060101010101" pitchFamily="49" charset="-122"/>
              </a:rPr>
              <a:t>注意观察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两条对角线的长度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1268" name="组合 6278"/>
          <p:cNvGrpSpPr/>
          <p:nvPr/>
        </p:nvGrpSpPr>
        <p:grpSpPr bwMode="auto">
          <a:xfrm>
            <a:off x="395288" y="2463404"/>
            <a:ext cx="2735262" cy="1350169"/>
            <a:chOff x="604" y="2069"/>
            <a:chExt cx="1723" cy="1134"/>
          </a:xfrm>
        </p:grpSpPr>
        <p:sp>
          <p:nvSpPr>
            <p:cNvPr id="11297" name="矩形 6279"/>
            <p:cNvSpPr>
              <a:spLocks noChangeArrowheads="1"/>
            </p:cNvSpPr>
            <p:nvPr/>
          </p:nvSpPr>
          <p:spPr bwMode="auto">
            <a:xfrm>
              <a:off x="694" y="2314"/>
              <a:ext cx="1633" cy="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1298" name="矩形 6280"/>
            <p:cNvSpPr>
              <a:spLocks noChangeArrowheads="1"/>
            </p:cNvSpPr>
            <p:nvPr/>
          </p:nvSpPr>
          <p:spPr bwMode="auto">
            <a:xfrm>
              <a:off x="604" y="2903"/>
              <a:ext cx="1633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1299" name="平行四边形 6281"/>
            <p:cNvSpPr>
              <a:spLocks noChangeArrowheads="1"/>
            </p:cNvSpPr>
            <p:nvPr/>
          </p:nvSpPr>
          <p:spPr bwMode="auto">
            <a:xfrm>
              <a:off x="1610" y="2069"/>
              <a:ext cx="589" cy="1134"/>
            </a:xfrm>
            <a:prstGeom prst="parallelogram">
              <a:avLst>
                <a:gd name="adj" fmla="val 87292"/>
              </a:avLst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1300" name="平行四边形 6282"/>
            <p:cNvSpPr>
              <a:spLocks noChangeArrowheads="1"/>
            </p:cNvSpPr>
            <p:nvPr/>
          </p:nvSpPr>
          <p:spPr bwMode="auto">
            <a:xfrm>
              <a:off x="794" y="2069"/>
              <a:ext cx="589" cy="1134"/>
            </a:xfrm>
            <a:prstGeom prst="parallelogram">
              <a:avLst>
                <a:gd name="adj" fmla="val 87292"/>
              </a:avLst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1301" name="椭圆 6283"/>
            <p:cNvSpPr>
              <a:spLocks noChangeArrowheads="1"/>
            </p:cNvSpPr>
            <p:nvPr/>
          </p:nvSpPr>
          <p:spPr bwMode="auto">
            <a:xfrm>
              <a:off x="1190" y="2334"/>
              <a:ext cx="46" cy="4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1302" name="椭圆 6284"/>
            <p:cNvSpPr>
              <a:spLocks noChangeArrowheads="1"/>
            </p:cNvSpPr>
            <p:nvPr/>
          </p:nvSpPr>
          <p:spPr bwMode="auto">
            <a:xfrm>
              <a:off x="2007" y="2334"/>
              <a:ext cx="46" cy="4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1303" name="椭圆 6285"/>
            <p:cNvSpPr>
              <a:spLocks noChangeArrowheads="1"/>
            </p:cNvSpPr>
            <p:nvPr/>
          </p:nvSpPr>
          <p:spPr bwMode="auto">
            <a:xfrm>
              <a:off x="1738" y="2927"/>
              <a:ext cx="46" cy="4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1304" name="椭圆 6286"/>
            <p:cNvSpPr>
              <a:spLocks noChangeArrowheads="1"/>
            </p:cNvSpPr>
            <p:nvPr/>
          </p:nvSpPr>
          <p:spPr bwMode="auto">
            <a:xfrm>
              <a:off x="921" y="2924"/>
              <a:ext cx="46" cy="4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</p:grpSp>
      <p:sp>
        <p:nvSpPr>
          <p:cNvPr id="11269" name="直接连接符 6299"/>
          <p:cNvSpPr>
            <a:spLocks noChangeShapeType="1"/>
          </p:cNvSpPr>
          <p:nvPr/>
        </p:nvSpPr>
        <p:spPr bwMode="auto">
          <a:xfrm>
            <a:off x="1403351" y="2842022"/>
            <a:ext cx="792163" cy="59412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0" name="直接连接符 6300"/>
          <p:cNvSpPr>
            <a:spLocks noChangeShapeType="1"/>
          </p:cNvSpPr>
          <p:nvPr/>
        </p:nvSpPr>
        <p:spPr bwMode="auto">
          <a:xfrm flipV="1">
            <a:off x="1042989" y="2842022"/>
            <a:ext cx="1584325" cy="59412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" name="组合 6298"/>
          <p:cNvGrpSpPr/>
          <p:nvPr/>
        </p:nvGrpSpPr>
        <p:grpSpPr bwMode="auto">
          <a:xfrm>
            <a:off x="3492501" y="2356247"/>
            <a:ext cx="2593975" cy="1457325"/>
            <a:chOff x="2191" y="1888"/>
            <a:chExt cx="1634" cy="1224"/>
          </a:xfrm>
        </p:grpSpPr>
        <p:sp>
          <p:nvSpPr>
            <p:cNvPr id="11289" name="矩形 6266"/>
            <p:cNvSpPr>
              <a:spLocks noChangeArrowheads="1"/>
            </p:cNvSpPr>
            <p:nvPr/>
          </p:nvSpPr>
          <p:spPr bwMode="auto">
            <a:xfrm>
              <a:off x="2192" y="2839"/>
              <a:ext cx="1633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1290" name="椭圆 6267"/>
            <p:cNvSpPr>
              <a:spLocks noChangeArrowheads="1"/>
            </p:cNvSpPr>
            <p:nvPr/>
          </p:nvSpPr>
          <p:spPr bwMode="auto">
            <a:xfrm>
              <a:off x="3326" y="2863"/>
              <a:ext cx="46" cy="4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1291" name="椭圆 6268"/>
            <p:cNvSpPr>
              <a:spLocks noChangeArrowheads="1"/>
            </p:cNvSpPr>
            <p:nvPr/>
          </p:nvSpPr>
          <p:spPr bwMode="auto">
            <a:xfrm>
              <a:off x="2509" y="2860"/>
              <a:ext cx="46" cy="4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1292" name="矩形 6269"/>
            <p:cNvSpPr>
              <a:spLocks noChangeArrowheads="1"/>
            </p:cNvSpPr>
            <p:nvPr/>
          </p:nvSpPr>
          <p:spPr bwMode="auto">
            <a:xfrm>
              <a:off x="2191" y="2097"/>
              <a:ext cx="1633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1293" name="椭圆 6270"/>
            <p:cNvSpPr>
              <a:spLocks noChangeArrowheads="1"/>
            </p:cNvSpPr>
            <p:nvPr/>
          </p:nvSpPr>
          <p:spPr bwMode="auto">
            <a:xfrm>
              <a:off x="3316" y="2119"/>
              <a:ext cx="46" cy="4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1294" name="椭圆 6271"/>
            <p:cNvSpPr>
              <a:spLocks noChangeArrowheads="1"/>
            </p:cNvSpPr>
            <p:nvPr/>
          </p:nvSpPr>
          <p:spPr bwMode="auto">
            <a:xfrm>
              <a:off x="2499" y="2116"/>
              <a:ext cx="46" cy="4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1295" name="矩形 6272"/>
            <p:cNvSpPr>
              <a:spLocks noChangeArrowheads="1"/>
            </p:cNvSpPr>
            <p:nvPr/>
          </p:nvSpPr>
          <p:spPr bwMode="auto">
            <a:xfrm>
              <a:off x="2481" y="1933"/>
              <a:ext cx="91" cy="117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1296" name="矩形 6273"/>
            <p:cNvSpPr>
              <a:spLocks noChangeArrowheads="1"/>
            </p:cNvSpPr>
            <p:nvPr/>
          </p:nvSpPr>
          <p:spPr bwMode="auto">
            <a:xfrm>
              <a:off x="3306" y="1888"/>
              <a:ext cx="91" cy="117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</p:grpSp>
      <p:sp>
        <p:nvSpPr>
          <p:cNvPr id="6302" name="直接连接符 6301"/>
          <p:cNvSpPr>
            <a:spLocks noChangeShapeType="1"/>
          </p:cNvSpPr>
          <p:nvPr/>
        </p:nvSpPr>
        <p:spPr bwMode="auto">
          <a:xfrm flipV="1">
            <a:off x="4067175" y="2680097"/>
            <a:ext cx="1225550" cy="8096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04" name="直接连接符 6303"/>
          <p:cNvSpPr>
            <a:spLocks noChangeShapeType="1"/>
          </p:cNvSpPr>
          <p:nvPr/>
        </p:nvSpPr>
        <p:spPr bwMode="auto">
          <a:xfrm>
            <a:off x="4057650" y="2680098"/>
            <a:ext cx="1296988" cy="86320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" name="组合 6289"/>
          <p:cNvGrpSpPr/>
          <p:nvPr/>
        </p:nvGrpSpPr>
        <p:grpSpPr bwMode="auto">
          <a:xfrm flipH="1">
            <a:off x="6372226" y="2409825"/>
            <a:ext cx="2593975" cy="1350169"/>
            <a:chOff x="604" y="2069"/>
            <a:chExt cx="1723" cy="1134"/>
          </a:xfrm>
        </p:grpSpPr>
        <p:sp>
          <p:nvSpPr>
            <p:cNvPr id="11281" name="矩形 6290"/>
            <p:cNvSpPr>
              <a:spLocks noChangeArrowheads="1"/>
            </p:cNvSpPr>
            <p:nvPr/>
          </p:nvSpPr>
          <p:spPr bwMode="auto">
            <a:xfrm>
              <a:off x="694" y="2314"/>
              <a:ext cx="1633" cy="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1282" name="矩形 6291"/>
            <p:cNvSpPr>
              <a:spLocks noChangeArrowheads="1"/>
            </p:cNvSpPr>
            <p:nvPr/>
          </p:nvSpPr>
          <p:spPr bwMode="auto">
            <a:xfrm>
              <a:off x="604" y="2903"/>
              <a:ext cx="1633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1283" name="平行四边形 6292"/>
            <p:cNvSpPr>
              <a:spLocks noChangeArrowheads="1"/>
            </p:cNvSpPr>
            <p:nvPr/>
          </p:nvSpPr>
          <p:spPr bwMode="auto">
            <a:xfrm>
              <a:off x="1610" y="2069"/>
              <a:ext cx="589" cy="1134"/>
            </a:xfrm>
            <a:prstGeom prst="parallelogram">
              <a:avLst>
                <a:gd name="adj" fmla="val 87292"/>
              </a:avLst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1284" name="平行四边形 6293"/>
            <p:cNvSpPr>
              <a:spLocks noChangeArrowheads="1"/>
            </p:cNvSpPr>
            <p:nvPr/>
          </p:nvSpPr>
          <p:spPr bwMode="auto">
            <a:xfrm>
              <a:off x="794" y="2069"/>
              <a:ext cx="589" cy="1134"/>
            </a:xfrm>
            <a:prstGeom prst="parallelogram">
              <a:avLst>
                <a:gd name="adj" fmla="val 87292"/>
              </a:avLst>
            </a:prstGeom>
            <a:noFill/>
            <a:ln w="127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1285" name="椭圆 6294"/>
            <p:cNvSpPr>
              <a:spLocks noChangeArrowheads="1"/>
            </p:cNvSpPr>
            <p:nvPr/>
          </p:nvSpPr>
          <p:spPr bwMode="auto">
            <a:xfrm>
              <a:off x="1190" y="2334"/>
              <a:ext cx="46" cy="4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1286" name="椭圆 6295"/>
            <p:cNvSpPr>
              <a:spLocks noChangeArrowheads="1"/>
            </p:cNvSpPr>
            <p:nvPr/>
          </p:nvSpPr>
          <p:spPr bwMode="auto">
            <a:xfrm>
              <a:off x="2007" y="2334"/>
              <a:ext cx="46" cy="4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1287" name="椭圆 6296"/>
            <p:cNvSpPr>
              <a:spLocks noChangeArrowheads="1"/>
            </p:cNvSpPr>
            <p:nvPr/>
          </p:nvSpPr>
          <p:spPr bwMode="auto">
            <a:xfrm>
              <a:off x="1738" y="2927"/>
              <a:ext cx="46" cy="4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1288" name="椭圆 6297"/>
            <p:cNvSpPr>
              <a:spLocks noChangeArrowheads="1"/>
            </p:cNvSpPr>
            <p:nvPr/>
          </p:nvSpPr>
          <p:spPr bwMode="auto">
            <a:xfrm>
              <a:off x="921" y="2924"/>
              <a:ext cx="46" cy="4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</p:grpSp>
      <p:sp>
        <p:nvSpPr>
          <p:cNvPr id="6305" name="直接连接符 6304"/>
          <p:cNvSpPr>
            <a:spLocks noChangeShapeType="1"/>
          </p:cNvSpPr>
          <p:nvPr/>
        </p:nvSpPr>
        <p:spPr bwMode="auto">
          <a:xfrm flipH="1">
            <a:off x="7235826" y="2733675"/>
            <a:ext cx="792163" cy="702469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06" name="直接连接符 6305"/>
          <p:cNvSpPr>
            <a:spLocks noChangeShapeType="1"/>
          </p:cNvSpPr>
          <p:nvPr/>
        </p:nvSpPr>
        <p:spPr bwMode="auto">
          <a:xfrm>
            <a:off x="6804026" y="2733675"/>
            <a:ext cx="1655763" cy="702469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09" name="矩形 6308"/>
          <p:cNvSpPr>
            <a:spLocks noChangeArrowheads="1"/>
          </p:cNvSpPr>
          <p:nvPr/>
        </p:nvSpPr>
        <p:spPr bwMode="auto">
          <a:xfrm>
            <a:off x="250826" y="3879056"/>
            <a:ext cx="86407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1: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我们会看到对角线会随着∠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α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变化而变化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当两条对角线长度相等时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平行四边形有什么特征？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8" name="任意多边形 6310"/>
          <p:cNvSpPr>
            <a:spLocks noChangeArrowheads="1"/>
          </p:cNvSpPr>
          <p:nvPr/>
        </p:nvSpPr>
        <p:spPr bwMode="auto">
          <a:xfrm flipH="1">
            <a:off x="2420939" y="2856310"/>
            <a:ext cx="71437" cy="142875"/>
          </a:xfrm>
          <a:custGeom>
            <a:avLst/>
            <a:gdLst>
              <a:gd name="T0" fmla="*/ 9767 w 21600"/>
              <a:gd name="T1" fmla="*/ 0 h 39309"/>
              <a:gd name="T2" fmla="*/ 21600 w 21600"/>
              <a:gd name="T3" fmla="*/ 19266 h 39309"/>
              <a:gd name="T4" fmla="*/ 8061 w 21600"/>
              <a:gd name="T5" fmla="*/ 39312 h 39309"/>
              <a:gd name="T6" fmla="*/ 8053 w 21600"/>
              <a:gd name="T7" fmla="*/ 39308 h 39309"/>
              <a:gd name="T8" fmla="*/ 9159 w 21600"/>
              <a:gd name="T9" fmla="*/ 51206 h 39309"/>
              <a:gd name="T10" fmla="*/ 9069 w 21600"/>
              <a:gd name="T11" fmla="*/ 54767 h 39309"/>
              <a:gd name="T12" fmla="*/ 9767 w 21600"/>
              <a:gd name="T13" fmla="*/ 0 h 393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0 h 39309"/>
              <a:gd name="T23" fmla="*/ 21600 w 21600"/>
              <a:gd name="T24" fmla="*/ 39309 h 3930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39309" fill="none">
                <a:moveTo>
                  <a:pt x="9767" y="0"/>
                </a:moveTo>
                <a:cubicBezTo>
                  <a:pt x="16791" y="3565"/>
                  <a:pt x="21600" y="10854"/>
                  <a:pt x="21600" y="19266"/>
                </a:cubicBezTo>
                <a:cubicBezTo>
                  <a:pt x="21600" y="28347"/>
                  <a:pt x="15996" y="36119"/>
                  <a:pt x="8061" y="39312"/>
                </a:cubicBezTo>
              </a:path>
              <a:path w="21600" h="39309" stroke="0">
                <a:moveTo>
                  <a:pt x="8053" y="39308"/>
                </a:moveTo>
                <a:cubicBezTo>
                  <a:pt x="8749" y="42658"/>
                  <a:pt x="9159" y="46767"/>
                  <a:pt x="9159" y="51206"/>
                </a:cubicBezTo>
                <a:cubicBezTo>
                  <a:pt x="9159" y="52423"/>
                  <a:pt x="9128" y="53615"/>
                  <a:pt x="9069" y="54767"/>
                </a:cubicBezTo>
                <a:lnTo>
                  <a:pt x="9767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9" name="文本框 6311"/>
          <p:cNvSpPr txBox="1">
            <a:spLocks noChangeArrowheads="1"/>
          </p:cNvSpPr>
          <p:nvPr/>
        </p:nvSpPr>
        <p:spPr bwMode="auto">
          <a:xfrm>
            <a:off x="2043113" y="2733675"/>
            <a:ext cx="43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α</a:t>
            </a:r>
          </a:p>
        </p:txBody>
      </p:sp>
      <p:sp>
        <p:nvSpPr>
          <p:cNvPr id="11280" name="矩形 80"/>
          <p:cNvSpPr>
            <a:spLocks noChangeArrowheads="1"/>
          </p:cNvSpPr>
          <p:nvPr/>
        </p:nvSpPr>
        <p:spPr bwMode="auto">
          <a:xfrm>
            <a:off x="93663" y="32147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989"/>
                </a:solidFill>
                <a:ea typeface="方正姚体" panose="02010601030101010101" pitchFamily="2" charset="-122"/>
              </a:rPr>
              <a:t>讲授新课</a:t>
            </a:r>
            <a:endParaRPr lang="zh-CN" altLang="en-US" dirty="0">
              <a:solidFill>
                <a:srgbClr val="22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2" grpId="0" animBg="1"/>
      <p:bldP spid="6304" grpId="0" animBg="1"/>
      <p:bldP spid="6305" grpId="0" animBg="1"/>
      <p:bldP spid="6306" grpId="0" animBg="1"/>
      <p:bldP spid="63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" name="矩形 8231"/>
          <p:cNvSpPr>
            <a:spLocks noChangeArrowheads="1"/>
          </p:cNvSpPr>
          <p:nvPr/>
        </p:nvSpPr>
        <p:spPr bwMode="auto">
          <a:xfrm>
            <a:off x="179388" y="411956"/>
            <a:ext cx="896461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已知：如图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□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是它的两条对角线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求证：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□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是矩形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证明：∵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CB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DB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∴ △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</a:rPr>
              <a:t>≌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DCB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∴∠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∠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DCB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∵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∥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∴∠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∠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DCB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180°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∴ ∠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90°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∴ 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□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是矩形（矩形的定义）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8220" name="矩形 8219"/>
          <p:cNvSpPr>
            <a:spLocks noChangeArrowheads="1"/>
          </p:cNvSpPr>
          <p:nvPr/>
        </p:nvSpPr>
        <p:spPr bwMode="auto">
          <a:xfrm>
            <a:off x="97063" y="627534"/>
            <a:ext cx="86407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猜想</a:t>
            </a:r>
            <a:r>
              <a:rPr lang="en-US" altLang="zh-CN" sz="2400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当对角线相等时，该平行四边形可能是矩形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" name="组合 8232"/>
          <p:cNvGrpSpPr/>
          <p:nvPr/>
        </p:nvGrpSpPr>
        <p:grpSpPr bwMode="auto">
          <a:xfrm>
            <a:off x="5795964" y="2031207"/>
            <a:ext cx="2927350" cy="1262063"/>
            <a:chOff x="3414" y="1307"/>
            <a:chExt cx="1844" cy="1060"/>
          </a:xfrm>
        </p:grpSpPr>
        <p:sp>
          <p:nvSpPr>
            <p:cNvPr id="12299" name="文本框 8221"/>
            <p:cNvSpPr txBox="1">
              <a:spLocks noChangeArrowheads="1"/>
            </p:cNvSpPr>
            <p:nvPr/>
          </p:nvSpPr>
          <p:spPr bwMode="auto">
            <a:xfrm>
              <a:off x="3414" y="1344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2300" name="文本框 8222"/>
            <p:cNvSpPr txBox="1">
              <a:spLocks noChangeArrowheads="1"/>
            </p:cNvSpPr>
            <p:nvPr/>
          </p:nvSpPr>
          <p:spPr bwMode="auto">
            <a:xfrm>
              <a:off x="5012" y="1307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2301" name="文本框 8223"/>
            <p:cNvSpPr txBox="1">
              <a:spLocks noChangeArrowheads="1"/>
            </p:cNvSpPr>
            <p:nvPr/>
          </p:nvSpPr>
          <p:spPr bwMode="auto">
            <a:xfrm>
              <a:off x="5012" y="1979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2302" name="文本框 8224"/>
            <p:cNvSpPr txBox="1">
              <a:spLocks noChangeArrowheads="1"/>
            </p:cNvSpPr>
            <p:nvPr/>
          </p:nvSpPr>
          <p:spPr bwMode="auto">
            <a:xfrm>
              <a:off x="3424" y="1951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grpSp>
          <p:nvGrpSpPr>
            <p:cNvPr id="12303" name="组合 8228"/>
            <p:cNvGrpSpPr/>
            <p:nvPr/>
          </p:nvGrpSpPr>
          <p:grpSpPr bwMode="auto">
            <a:xfrm>
              <a:off x="3651" y="1480"/>
              <a:ext cx="1406" cy="612"/>
              <a:chOff x="3198" y="1434"/>
              <a:chExt cx="1878" cy="817"/>
            </a:xfrm>
          </p:grpSpPr>
          <p:sp>
            <p:nvSpPr>
              <p:cNvPr id="12304" name="矩形 8220"/>
              <p:cNvSpPr>
                <a:spLocks noChangeArrowheads="1"/>
              </p:cNvSpPr>
              <p:nvPr/>
            </p:nvSpPr>
            <p:spPr bwMode="auto">
              <a:xfrm>
                <a:off x="3198" y="1434"/>
                <a:ext cx="1860" cy="81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12305" name="直接连接符 8225"/>
              <p:cNvSpPr>
                <a:spLocks noChangeShapeType="1"/>
              </p:cNvSpPr>
              <p:nvPr/>
            </p:nvSpPr>
            <p:spPr bwMode="auto">
              <a:xfrm>
                <a:off x="3204" y="1435"/>
                <a:ext cx="1860" cy="8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6" name="直接连接符 8226"/>
              <p:cNvSpPr>
                <a:spLocks noChangeShapeType="1"/>
              </p:cNvSpPr>
              <p:nvPr/>
            </p:nvSpPr>
            <p:spPr bwMode="auto">
              <a:xfrm flipV="1">
                <a:off x="3216" y="1435"/>
                <a:ext cx="1860" cy="8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8234" name="矩形 58"/>
          <p:cNvSpPr>
            <a:spLocks noChangeArrowheads="1"/>
          </p:cNvSpPr>
          <p:nvPr/>
        </p:nvSpPr>
        <p:spPr bwMode="auto">
          <a:xfrm>
            <a:off x="468313" y="4192191"/>
            <a:ext cx="7777162" cy="539353"/>
          </a:xfrm>
          <a:prstGeom prst="rect">
            <a:avLst/>
          </a:prstGeom>
          <a:noFill/>
          <a:ln w="25400">
            <a:solidFill>
              <a:srgbClr val="CC0066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对角线相等的平行四边形是矩形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4" name="组合 38"/>
          <p:cNvGrpSpPr/>
          <p:nvPr/>
        </p:nvGrpSpPr>
        <p:grpSpPr bwMode="auto">
          <a:xfrm>
            <a:off x="539750" y="4224338"/>
            <a:ext cx="697627" cy="485775"/>
            <a:chOff x="0" y="0"/>
            <a:chExt cx="698236" cy="648072"/>
          </a:xfrm>
        </p:grpSpPr>
        <p:grpSp>
          <p:nvGrpSpPr>
            <p:cNvPr id="12295" name="组合 35"/>
            <p:cNvGrpSpPr/>
            <p:nvPr/>
          </p:nvGrpSpPr>
          <p:grpSpPr bwMode="auto">
            <a:xfrm>
              <a:off x="31971" y="0"/>
              <a:ext cx="648072" cy="648072"/>
              <a:chOff x="0" y="0"/>
              <a:chExt cx="648072" cy="648072"/>
            </a:xfrm>
          </p:grpSpPr>
          <p:sp>
            <p:nvSpPr>
              <p:cNvPr id="12297" name="椭圆 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298" name="椭圆 57"/>
              <p:cNvSpPr>
                <a:spLocks noChangeArrowheads="1"/>
              </p:cNvSpPr>
              <p:nvPr/>
            </p:nvSpPr>
            <p:spPr bwMode="auto">
              <a:xfrm>
                <a:off x="72008" y="0"/>
                <a:ext cx="504056" cy="504056"/>
              </a:xfrm>
              <a:prstGeom prst="ellipse">
                <a:avLst/>
              </a:prstGeom>
              <a:solidFill>
                <a:srgbClr val="0070C0">
                  <a:alpha val="6313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2296" name="TextBox 55"/>
            <p:cNvSpPr txBox="1">
              <a:spLocks noChangeArrowheads="1"/>
            </p:cNvSpPr>
            <p:nvPr/>
          </p:nvSpPr>
          <p:spPr bwMode="auto">
            <a:xfrm>
              <a:off x="0" y="63536"/>
              <a:ext cx="698236" cy="533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>
                  <a:solidFill>
                    <a:srgbClr val="FFFFE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定理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8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8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82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82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82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82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0" grpId="0" build="allAtOnce"/>
      <p:bldP spid="8234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9265"/>
          <p:cNvSpPr>
            <a:spLocks noChangeArrowheads="1"/>
          </p:cNvSpPr>
          <p:nvPr/>
        </p:nvSpPr>
        <p:spPr bwMode="auto">
          <a:xfrm>
            <a:off x="307976" y="627460"/>
            <a:ext cx="86407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活动</a:t>
            </a:r>
            <a:r>
              <a:rPr lang="en-US" altLang="zh-CN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2: </a:t>
            </a:r>
            <a:r>
              <a:rPr lang="zh-CN" altLang="en-US" sz="2400" dirty="0">
                <a:solidFill>
                  <a:srgbClr val="000000"/>
                </a:solidFill>
                <a:ea typeface="黑体" panose="02010609060101010101" pitchFamily="49" charset="-122"/>
              </a:rPr>
              <a:t>李芳同学通过画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400" dirty="0">
                <a:solidFill>
                  <a:srgbClr val="000000"/>
                </a:solidFill>
                <a:ea typeface="黑体" panose="02010609060101010101" pitchFamily="49" charset="-122"/>
              </a:rPr>
              <a:t>边－直角、边－直角、边－直角、边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400" dirty="0">
                <a:solidFill>
                  <a:srgbClr val="000000"/>
                </a:solidFill>
                <a:ea typeface="黑体" panose="02010609060101010101" pitchFamily="49" charset="-122"/>
              </a:rPr>
              <a:t>这样四步画出一个四边形</a:t>
            </a:r>
            <a:r>
              <a:rPr lang="en-US" altLang="zh-CN" sz="2400" dirty="0">
                <a:solidFill>
                  <a:srgbClr val="000000"/>
                </a:solidFill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268" name="直接连接符 9267"/>
          <p:cNvSpPr>
            <a:spLocks noChangeShapeType="1"/>
          </p:cNvSpPr>
          <p:nvPr/>
        </p:nvSpPr>
        <p:spPr bwMode="auto">
          <a:xfrm>
            <a:off x="2828925" y="2118122"/>
            <a:ext cx="3384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69" name="直接连接符 9268"/>
          <p:cNvSpPr>
            <a:spLocks noChangeShapeType="1"/>
          </p:cNvSpPr>
          <p:nvPr/>
        </p:nvSpPr>
        <p:spPr bwMode="auto">
          <a:xfrm>
            <a:off x="6213475" y="2118123"/>
            <a:ext cx="0" cy="9727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组合 9271"/>
          <p:cNvGrpSpPr/>
          <p:nvPr/>
        </p:nvGrpSpPr>
        <p:grpSpPr bwMode="auto">
          <a:xfrm>
            <a:off x="6069013" y="2118122"/>
            <a:ext cx="144462" cy="108347"/>
            <a:chOff x="3923" y="1933"/>
            <a:chExt cx="91" cy="91"/>
          </a:xfrm>
        </p:grpSpPr>
        <p:sp>
          <p:nvSpPr>
            <p:cNvPr id="13331" name="直接连接符 9269"/>
            <p:cNvSpPr>
              <a:spLocks noChangeShapeType="1"/>
            </p:cNvSpPr>
            <p:nvPr/>
          </p:nvSpPr>
          <p:spPr bwMode="auto">
            <a:xfrm>
              <a:off x="3923" y="1933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2" name="直接连接符 9270"/>
            <p:cNvSpPr>
              <a:spLocks noChangeShapeType="1"/>
            </p:cNvSpPr>
            <p:nvPr/>
          </p:nvSpPr>
          <p:spPr bwMode="auto">
            <a:xfrm>
              <a:off x="3923" y="2024"/>
              <a:ext cx="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组合 9272"/>
          <p:cNvGrpSpPr/>
          <p:nvPr/>
        </p:nvGrpSpPr>
        <p:grpSpPr bwMode="auto">
          <a:xfrm flipV="1">
            <a:off x="6069013" y="2975372"/>
            <a:ext cx="144462" cy="108347"/>
            <a:chOff x="3923" y="1933"/>
            <a:chExt cx="91" cy="91"/>
          </a:xfrm>
        </p:grpSpPr>
        <p:sp>
          <p:nvSpPr>
            <p:cNvPr id="13329" name="直接连接符 9273"/>
            <p:cNvSpPr>
              <a:spLocks noChangeShapeType="1"/>
            </p:cNvSpPr>
            <p:nvPr/>
          </p:nvSpPr>
          <p:spPr bwMode="auto">
            <a:xfrm>
              <a:off x="3923" y="1933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0" name="直接连接符 9274"/>
            <p:cNvSpPr>
              <a:spLocks noChangeShapeType="1"/>
            </p:cNvSpPr>
            <p:nvPr/>
          </p:nvSpPr>
          <p:spPr bwMode="auto">
            <a:xfrm>
              <a:off x="3923" y="2024"/>
              <a:ext cx="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76" name="直接连接符 9275"/>
          <p:cNvSpPr>
            <a:spLocks noChangeShapeType="1"/>
          </p:cNvSpPr>
          <p:nvPr/>
        </p:nvSpPr>
        <p:spPr bwMode="auto">
          <a:xfrm>
            <a:off x="2828925" y="3087291"/>
            <a:ext cx="3384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" name="组合 9276"/>
          <p:cNvGrpSpPr/>
          <p:nvPr/>
        </p:nvGrpSpPr>
        <p:grpSpPr bwMode="auto">
          <a:xfrm flipH="1" flipV="1">
            <a:off x="2828926" y="2982516"/>
            <a:ext cx="144463" cy="108347"/>
            <a:chOff x="3923" y="1933"/>
            <a:chExt cx="91" cy="91"/>
          </a:xfrm>
        </p:grpSpPr>
        <p:sp>
          <p:nvSpPr>
            <p:cNvPr id="13327" name="直接连接符 9277"/>
            <p:cNvSpPr>
              <a:spLocks noChangeShapeType="1"/>
            </p:cNvSpPr>
            <p:nvPr/>
          </p:nvSpPr>
          <p:spPr bwMode="auto">
            <a:xfrm>
              <a:off x="3923" y="1933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8" name="直接连接符 9278"/>
            <p:cNvSpPr>
              <a:spLocks noChangeShapeType="1"/>
            </p:cNvSpPr>
            <p:nvPr/>
          </p:nvSpPr>
          <p:spPr bwMode="auto">
            <a:xfrm>
              <a:off x="3923" y="2024"/>
              <a:ext cx="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80" name="直接连接符 9279"/>
          <p:cNvSpPr>
            <a:spLocks noChangeShapeType="1"/>
          </p:cNvSpPr>
          <p:nvPr/>
        </p:nvSpPr>
        <p:spPr bwMode="auto">
          <a:xfrm>
            <a:off x="2828925" y="2118123"/>
            <a:ext cx="0" cy="9727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81" name="文本框 9280"/>
          <p:cNvSpPr txBox="1">
            <a:spLocks noChangeArrowheads="1"/>
          </p:cNvSpPr>
          <p:nvPr/>
        </p:nvSpPr>
        <p:spPr bwMode="auto">
          <a:xfrm>
            <a:off x="4197350" y="1739504"/>
            <a:ext cx="4940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①</a:t>
            </a:r>
          </a:p>
        </p:txBody>
      </p:sp>
      <p:sp>
        <p:nvSpPr>
          <p:cNvPr id="9282" name="文本框 9281"/>
          <p:cNvSpPr txBox="1">
            <a:spLocks noChangeArrowheads="1"/>
          </p:cNvSpPr>
          <p:nvPr/>
        </p:nvSpPr>
        <p:spPr bwMode="auto">
          <a:xfrm>
            <a:off x="6213475" y="2433638"/>
            <a:ext cx="4940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②</a:t>
            </a:r>
          </a:p>
        </p:txBody>
      </p:sp>
      <p:sp>
        <p:nvSpPr>
          <p:cNvPr id="9283" name="文本框 9282"/>
          <p:cNvSpPr txBox="1">
            <a:spLocks noChangeArrowheads="1"/>
          </p:cNvSpPr>
          <p:nvPr/>
        </p:nvSpPr>
        <p:spPr bwMode="auto">
          <a:xfrm>
            <a:off x="4197350" y="3100388"/>
            <a:ext cx="4940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③</a:t>
            </a:r>
          </a:p>
        </p:txBody>
      </p:sp>
      <p:sp>
        <p:nvSpPr>
          <p:cNvPr id="9284" name="文本框 9283"/>
          <p:cNvSpPr txBox="1">
            <a:spLocks noChangeArrowheads="1"/>
          </p:cNvSpPr>
          <p:nvPr/>
        </p:nvSpPr>
        <p:spPr bwMode="auto">
          <a:xfrm>
            <a:off x="2339975" y="2452688"/>
            <a:ext cx="4940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④</a:t>
            </a:r>
          </a:p>
        </p:txBody>
      </p:sp>
      <p:sp>
        <p:nvSpPr>
          <p:cNvPr id="9285" name="矩形 9284"/>
          <p:cNvSpPr>
            <a:spLocks noChangeArrowheads="1"/>
          </p:cNvSpPr>
          <p:nvPr/>
        </p:nvSpPr>
        <p:spPr bwMode="auto">
          <a:xfrm>
            <a:off x="323851" y="3679031"/>
            <a:ext cx="86407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2:</a:t>
            </a:r>
            <a:r>
              <a:rPr lang="zh-CN" altLang="en-US" sz="2400" dirty="0">
                <a:solidFill>
                  <a:srgbClr val="000000"/>
                </a:solidFill>
                <a:ea typeface="黑体" panose="02010609060101010101" pitchFamily="49" charset="-122"/>
              </a:rPr>
              <a:t>李芳觉得按照以上步骤可以得到一个矩形？你认为她的判断正确吗？如果正确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ea typeface="黑体" panose="02010609060101010101" pitchFamily="49" charset="-122"/>
              </a:rPr>
              <a:t>你能证明吗？</a:t>
            </a:r>
            <a:endParaRPr lang="en-US" altLang="zh-CN" sz="2400" dirty="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8" grpId="0" animBg="1"/>
      <p:bldP spid="9269" grpId="0" animBg="1"/>
      <p:bldP spid="9276" grpId="0" animBg="1"/>
      <p:bldP spid="9280" grpId="0" animBg="1"/>
      <p:bldP spid="9281" grpId="0"/>
      <p:bldP spid="9282" grpId="0"/>
      <p:bldP spid="9283" grpId="0"/>
      <p:bldP spid="9284" grpId="0"/>
      <p:bldP spid="92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Grp="1" noChangeArrowheads="1"/>
          </p:cNvSpPr>
          <p:nvPr/>
        </p:nvSpPr>
        <p:spPr bwMode="auto">
          <a:xfrm>
            <a:off x="250826" y="454819"/>
            <a:ext cx="8208963" cy="113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15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已知：如图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在四边形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90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求证：四边形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是矩形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5966" name="矩形 65965"/>
          <p:cNvSpPr>
            <a:spLocks noChangeArrowheads="1"/>
          </p:cNvSpPr>
          <p:nvPr/>
        </p:nvSpPr>
        <p:spPr bwMode="auto">
          <a:xfrm>
            <a:off x="250826" y="465535"/>
            <a:ext cx="86407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猜想</a:t>
            </a:r>
            <a:r>
              <a:rPr lang="en-US" altLang="zh-CN" sz="24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当三个角都是直角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该四边形可能是矩形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17" name="Rectangle 17"/>
          <p:cNvSpPr>
            <a:spLocks noGrp="1" noChangeArrowheads="1"/>
          </p:cNvSpPr>
          <p:nvPr/>
        </p:nvSpPr>
        <p:spPr bwMode="auto">
          <a:xfrm>
            <a:off x="322264" y="1469232"/>
            <a:ext cx="6842125" cy="2537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18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:∵ 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 eaLnBrk="0" hangingPunct="0">
              <a:lnSpc>
                <a:spcPct val="18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=180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=180</a:t>
            </a:r>
            <a:r>
              <a:rPr lang="en-US" altLang="zh-CN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0" hangingPunct="0">
              <a:lnSpc>
                <a:spcPct val="18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0" hangingPunct="0">
              <a:lnSpc>
                <a:spcPct val="18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是平行四边形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0" hangingPunct="0">
              <a:lnSpc>
                <a:spcPct val="18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四边形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是矩形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" name="组合 66006"/>
          <p:cNvGrpSpPr/>
          <p:nvPr/>
        </p:nvGrpSpPr>
        <p:grpSpPr bwMode="auto">
          <a:xfrm>
            <a:off x="5508625" y="1869282"/>
            <a:ext cx="3128963" cy="1291829"/>
            <a:chOff x="3470" y="1554"/>
            <a:chExt cx="1971" cy="1085"/>
          </a:xfrm>
        </p:grpSpPr>
        <p:sp>
          <p:nvSpPr>
            <p:cNvPr id="14348" name="文本框 65975"/>
            <p:cNvSpPr txBox="1">
              <a:spLocks noChangeArrowheads="1"/>
            </p:cNvSpPr>
            <p:nvPr/>
          </p:nvSpPr>
          <p:spPr bwMode="auto">
            <a:xfrm>
              <a:off x="3470" y="1616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4349" name="文本框 65976"/>
            <p:cNvSpPr txBox="1">
              <a:spLocks noChangeArrowheads="1"/>
            </p:cNvSpPr>
            <p:nvPr/>
          </p:nvSpPr>
          <p:spPr bwMode="auto">
            <a:xfrm>
              <a:off x="3498" y="2223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4350" name="文本框 65977"/>
            <p:cNvSpPr txBox="1">
              <a:spLocks noChangeArrowheads="1"/>
            </p:cNvSpPr>
            <p:nvPr/>
          </p:nvSpPr>
          <p:spPr bwMode="auto">
            <a:xfrm>
              <a:off x="5193" y="2251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4351" name="文本框 65978"/>
            <p:cNvSpPr txBox="1">
              <a:spLocks noChangeArrowheads="1"/>
            </p:cNvSpPr>
            <p:nvPr/>
          </p:nvSpPr>
          <p:spPr bwMode="auto">
            <a:xfrm>
              <a:off x="5184" y="1554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4352" name="直接连接符 65983"/>
            <p:cNvSpPr>
              <a:spLocks noChangeShapeType="1"/>
            </p:cNvSpPr>
            <p:nvPr/>
          </p:nvSpPr>
          <p:spPr bwMode="auto">
            <a:xfrm rot="10800000">
              <a:off x="3742" y="2387"/>
              <a:ext cx="14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3" name="直接连接符 65984"/>
            <p:cNvSpPr>
              <a:spLocks noChangeShapeType="1"/>
            </p:cNvSpPr>
            <p:nvPr/>
          </p:nvSpPr>
          <p:spPr bwMode="auto">
            <a:xfrm rot="10800000">
              <a:off x="3742" y="1706"/>
              <a:ext cx="0" cy="6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4354" name="组合 65985"/>
            <p:cNvGrpSpPr/>
            <p:nvPr/>
          </p:nvGrpSpPr>
          <p:grpSpPr bwMode="auto">
            <a:xfrm rot="10800000">
              <a:off x="3743" y="2310"/>
              <a:ext cx="62" cy="76"/>
              <a:chOff x="3923" y="1933"/>
              <a:chExt cx="91" cy="91"/>
            </a:xfrm>
          </p:grpSpPr>
          <p:sp>
            <p:nvSpPr>
              <p:cNvPr id="14363" name="直接连接符 65986"/>
              <p:cNvSpPr>
                <a:spLocks noChangeShapeType="1"/>
              </p:cNvSpPr>
              <p:nvPr/>
            </p:nvSpPr>
            <p:spPr bwMode="auto">
              <a:xfrm>
                <a:off x="3923" y="1933"/>
                <a:ext cx="0" cy="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4" name="直接连接符 65987"/>
              <p:cNvSpPr>
                <a:spLocks noChangeShapeType="1"/>
              </p:cNvSpPr>
              <p:nvPr/>
            </p:nvSpPr>
            <p:spPr bwMode="auto">
              <a:xfrm>
                <a:off x="3923" y="2024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355" name="组合 65988"/>
            <p:cNvGrpSpPr/>
            <p:nvPr/>
          </p:nvGrpSpPr>
          <p:grpSpPr bwMode="auto">
            <a:xfrm rot="10800000" flipV="1">
              <a:off x="3742" y="1711"/>
              <a:ext cx="62" cy="76"/>
              <a:chOff x="3923" y="1933"/>
              <a:chExt cx="91" cy="91"/>
            </a:xfrm>
          </p:grpSpPr>
          <p:sp>
            <p:nvSpPr>
              <p:cNvPr id="14361" name="直接连接符 65989"/>
              <p:cNvSpPr>
                <a:spLocks noChangeShapeType="1"/>
              </p:cNvSpPr>
              <p:nvPr/>
            </p:nvSpPr>
            <p:spPr bwMode="auto">
              <a:xfrm>
                <a:off x="3923" y="1933"/>
                <a:ext cx="0" cy="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2" name="直接连接符 65990"/>
              <p:cNvSpPr>
                <a:spLocks noChangeShapeType="1"/>
              </p:cNvSpPr>
              <p:nvPr/>
            </p:nvSpPr>
            <p:spPr bwMode="auto">
              <a:xfrm>
                <a:off x="3923" y="2024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356" name="直接连接符 65991"/>
            <p:cNvSpPr>
              <a:spLocks noChangeShapeType="1"/>
            </p:cNvSpPr>
            <p:nvPr/>
          </p:nvSpPr>
          <p:spPr bwMode="auto">
            <a:xfrm rot="10800000">
              <a:off x="3742" y="1708"/>
              <a:ext cx="14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7" name="直接连接符 65995"/>
            <p:cNvSpPr>
              <a:spLocks noChangeShapeType="1"/>
            </p:cNvSpPr>
            <p:nvPr/>
          </p:nvSpPr>
          <p:spPr bwMode="auto">
            <a:xfrm rot="10800000">
              <a:off x="5193" y="1706"/>
              <a:ext cx="0" cy="6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4358" name="组合 65997"/>
            <p:cNvGrpSpPr/>
            <p:nvPr/>
          </p:nvGrpSpPr>
          <p:grpSpPr bwMode="auto">
            <a:xfrm rot="10800000" flipH="1">
              <a:off x="5103" y="2302"/>
              <a:ext cx="91" cy="76"/>
              <a:chOff x="3923" y="1933"/>
              <a:chExt cx="91" cy="91"/>
            </a:xfrm>
          </p:grpSpPr>
          <p:sp>
            <p:nvSpPr>
              <p:cNvPr id="14359" name="直接连接符 65998"/>
              <p:cNvSpPr>
                <a:spLocks noChangeShapeType="1"/>
              </p:cNvSpPr>
              <p:nvPr/>
            </p:nvSpPr>
            <p:spPr bwMode="auto">
              <a:xfrm>
                <a:off x="3923" y="1933"/>
                <a:ext cx="0" cy="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0" name="直接连接符 65999"/>
              <p:cNvSpPr>
                <a:spLocks noChangeShapeType="1"/>
              </p:cNvSpPr>
              <p:nvPr/>
            </p:nvSpPr>
            <p:spPr bwMode="auto">
              <a:xfrm>
                <a:off x="3923" y="2024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66001" name="矩形 58"/>
          <p:cNvSpPr>
            <a:spLocks noChangeArrowheads="1"/>
          </p:cNvSpPr>
          <p:nvPr/>
        </p:nvSpPr>
        <p:spPr bwMode="auto">
          <a:xfrm>
            <a:off x="468313" y="4192191"/>
            <a:ext cx="7777162" cy="539353"/>
          </a:xfrm>
          <a:prstGeom prst="rect">
            <a:avLst/>
          </a:prstGeom>
          <a:noFill/>
          <a:ln w="25400">
            <a:solidFill>
              <a:srgbClr val="CC0066"/>
            </a:solidFill>
            <a:prstDash val="sysDash"/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有三个角是直角的四边形是矩形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6" name="组合 38"/>
          <p:cNvGrpSpPr/>
          <p:nvPr/>
        </p:nvGrpSpPr>
        <p:grpSpPr bwMode="auto">
          <a:xfrm>
            <a:off x="539750" y="4224338"/>
            <a:ext cx="697627" cy="485775"/>
            <a:chOff x="0" y="0"/>
            <a:chExt cx="698236" cy="648072"/>
          </a:xfrm>
        </p:grpSpPr>
        <p:grpSp>
          <p:nvGrpSpPr>
            <p:cNvPr id="14344" name="组合 35"/>
            <p:cNvGrpSpPr/>
            <p:nvPr/>
          </p:nvGrpSpPr>
          <p:grpSpPr bwMode="auto">
            <a:xfrm>
              <a:off x="31971" y="0"/>
              <a:ext cx="648072" cy="648072"/>
              <a:chOff x="0" y="0"/>
              <a:chExt cx="648072" cy="648072"/>
            </a:xfrm>
          </p:grpSpPr>
          <p:sp>
            <p:nvSpPr>
              <p:cNvPr id="14346" name="椭圆 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7" name="椭圆 57"/>
              <p:cNvSpPr>
                <a:spLocks noChangeArrowheads="1"/>
              </p:cNvSpPr>
              <p:nvPr/>
            </p:nvSpPr>
            <p:spPr bwMode="auto">
              <a:xfrm>
                <a:off x="72008" y="0"/>
                <a:ext cx="504056" cy="504056"/>
              </a:xfrm>
              <a:prstGeom prst="ellipse">
                <a:avLst/>
              </a:prstGeom>
              <a:solidFill>
                <a:srgbClr val="0070C0">
                  <a:alpha val="6313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345" name="TextBox 55"/>
            <p:cNvSpPr txBox="1">
              <a:spLocks noChangeArrowheads="1"/>
            </p:cNvSpPr>
            <p:nvPr/>
          </p:nvSpPr>
          <p:spPr bwMode="auto">
            <a:xfrm>
              <a:off x="0" y="63536"/>
              <a:ext cx="698236" cy="533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>
                  <a:solidFill>
                    <a:srgbClr val="FFFFE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定理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5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5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5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5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5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660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660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660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5" grpId="0"/>
      <p:bldP spid="65966" grpId="0" build="allAtOnce"/>
      <p:bldP spid="66001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Rectangle 5"/>
          <p:cNvSpPr>
            <a:spLocks noChangeArrowheads="1"/>
          </p:cNvSpPr>
          <p:nvPr/>
        </p:nvSpPr>
        <p:spPr bwMode="auto">
          <a:xfrm>
            <a:off x="395288" y="841802"/>
            <a:ext cx="84963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□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对角线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相交于点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△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是等边三角形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=4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求</a:t>
            </a:r>
            <a:r>
              <a:rPr lang="en-US" altLang="zh-CN" sz="2400" i="1" dirty="0">
                <a:latin typeface="Times New Roman" panose="02020603050405020304" pitchFamily="18" charset="0"/>
              </a:rPr>
              <a:t>□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的面积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8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解：∵四边形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是平行四边形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8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OD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8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ABO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是等边三角形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8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4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=60°.</a:t>
            </a:r>
          </a:p>
          <a:p>
            <a:pPr>
              <a:lnSpc>
                <a:spcPct val="18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2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2×4 = 8.</a:t>
            </a:r>
          </a:p>
        </p:txBody>
      </p:sp>
      <p:grpSp>
        <p:nvGrpSpPr>
          <p:cNvPr id="15363" name="组合 6147"/>
          <p:cNvGrpSpPr/>
          <p:nvPr/>
        </p:nvGrpSpPr>
        <p:grpSpPr bwMode="auto">
          <a:xfrm>
            <a:off x="395288" y="250031"/>
            <a:ext cx="2537775" cy="738770"/>
            <a:chOff x="0" y="0"/>
            <a:chExt cx="3997" cy="1550"/>
          </a:xfrm>
        </p:grpSpPr>
        <p:sp>
          <p:nvSpPr>
            <p:cNvPr id="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20280"/>
                <a:gd name="T19" fmla="*/ 0 h 1872208"/>
                <a:gd name="T20" fmla="*/ 2520280 w 2520280"/>
                <a:gd name="T21" fmla="*/ 1872208 h 1872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5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6310"/>
                <a:gd name="T22" fmla="*/ 0 h 696310"/>
                <a:gd name="T23" fmla="*/ 696310 w 696310"/>
                <a:gd name="T24" fmla="*/ 696310 h 6963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6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5377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3119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定理的应用</a:t>
              </a:r>
            </a:p>
          </p:txBody>
        </p:sp>
        <p:sp>
          <p:nvSpPr>
            <p:cNvPr id="15378" name="文本框 6152"/>
            <p:cNvSpPr txBox="1">
              <a:spLocks noChangeArrowheads="1"/>
            </p:cNvSpPr>
            <p:nvPr/>
          </p:nvSpPr>
          <p:spPr bwMode="auto">
            <a:xfrm>
              <a:off x="0" y="452"/>
              <a:ext cx="87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15364" name="圆角矩形 31"/>
          <p:cNvSpPr>
            <a:spLocks noChangeArrowheads="1"/>
          </p:cNvSpPr>
          <p:nvPr/>
        </p:nvSpPr>
        <p:spPr bwMode="auto">
          <a:xfrm>
            <a:off x="468313" y="1008460"/>
            <a:ext cx="1223962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365" name="组合 15435"/>
          <p:cNvGrpSpPr/>
          <p:nvPr/>
        </p:nvGrpSpPr>
        <p:grpSpPr bwMode="auto">
          <a:xfrm>
            <a:off x="5795963" y="2701528"/>
            <a:ext cx="2803525" cy="1434702"/>
            <a:chOff x="3651" y="1842"/>
            <a:chExt cx="1766" cy="1205"/>
          </a:xfrm>
        </p:grpSpPr>
        <p:sp>
          <p:nvSpPr>
            <p:cNvPr id="15366" name="文本框 15436"/>
            <p:cNvSpPr txBox="1">
              <a:spLocks noChangeArrowheads="1"/>
            </p:cNvSpPr>
            <p:nvPr/>
          </p:nvSpPr>
          <p:spPr bwMode="auto">
            <a:xfrm>
              <a:off x="3651" y="1916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5367" name="文本框 15437"/>
            <p:cNvSpPr txBox="1">
              <a:spLocks noChangeArrowheads="1"/>
            </p:cNvSpPr>
            <p:nvPr/>
          </p:nvSpPr>
          <p:spPr bwMode="auto">
            <a:xfrm>
              <a:off x="3669" y="2623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5368" name="文本框 15438"/>
            <p:cNvSpPr txBox="1">
              <a:spLocks noChangeArrowheads="1"/>
            </p:cNvSpPr>
            <p:nvPr/>
          </p:nvSpPr>
          <p:spPr bwMode="auto">
            <a:xfrm>
              <a:off x="5162" y="2659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5369" name="文本框 15439"/>
            <p:cNvSpPr txBox="1">
              <a:spLocks noChangeArrowheads="1"/>
            </p:cNvSpPr>
            <p:nvPr/>
          </p:nvSpPr>
          <p:spPr bwMode="auto">
            <a:xfrm>
              <a:off x="5160" y="1842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5370" name="矩形 15440"/>
            <p:cNvSpPr>
              <a:spLocks noChangeArrowheads="1"/>
            </p:cNvSpPr>
            <p:nvPr/>
          </p:nvSpPr>
          <p:spPr bwMode="auto">
            <a:xfrm>
              <a:off x="3904" y="2051"/>
              <a:ext cx="1274" cy="7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5371" name="直接连接符 15441"/>
            <p:cNvSpPr>
              <a:spLocks noChangeShapeType="1"/>
            </p:cNvSpPr>
            <p:nvPr/>
          </p:nvSpPr>
          <p:spPr bwMode="auto">
            <a:xfrm>
              <a:off x="3896" y="2051"/>
              <a:ext cx="1274" cy="7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2" name="直接连接符 15442"/>
            <p:cNvSpPr>
              <a:spLocks noChangeShapeType="1"/>
            </p:cNvSpPr>
            <p:nvPr/>
          </p:nvSpPr>
          <p:spPr bwMode="auto">
            <a:xfrm flipV="1">
              <a:off x="3904" y="2051"/>
              <a:ext cx="1274" cy="7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3" name="文本框 15443"/>
            <p:cNvSpPr txBox="1">
              <a:spLocks noChangeArrowheads="1"/>
            </p:cNvSpPr>
            <p:nvPr/>
          </p:nvSpPr>
          <p:spPr bwMode="auto">
            <a:xfrm>
              <a:off x="4404" y="2405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93188"/>
          <p:cNvSpPr>
            <a:spLocks noChangeArrowheads="1"/>
          </p:cNvSpPr>
          <p:nvPr/>
        </p:nvSpPr>
        <p:spPr bwMode="auto">
          <a:xfrm>
            <a:off x="395288" y="231012"/>
            <a:ext cx="777716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□ABCD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是矩形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（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对角线相等的平行四边形是矩形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（矩形的四个角都是直角）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Rt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由勾股定理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得</a:t>
            </a:r>
          </a:p>
          <a:p>
            <a:pPr>
              <a:lnSpc>
                <a:spcPct val="200000"/>
              </a:lnSpc>
            </a:pP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dirty="0">
                <a:solidFill>
                  <a:srgbClr val="FF0000"/>
                </a:solidFill>
              </a:rPr>
              <a:t>,</a:t>
            </a:r>
            <a:r>
              <a:rPr lang="en-US" altLang="zh-CN" dirty="0"/>
              <a:t> 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	   				       .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400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□ABCD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2400" b="1" dirty="0">
                <a:solidFill>
                  <a:srgbClr val="FF0000"/>
                </a:solidFill>
              </a:rPr>
              <a:t>·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BC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4×  	=</a:t>
            </a:r>
          </a:p>
        </p:txBody>
      </p:sp>
      <p:graphicFrame>
        <p:nvGraphicFramePr>
          <p:cNvPr id="18434" name="内容占位符 93189"/>
          <p:cNvGraphicFramePr>
            <a:graphicFrameLocks noGrp="1"/>
          </p:cNvGraphicFramePr>
          <p:nvPr>
            <p:ph idx="4294967295"/>
          </p:nvPr>
        </p:nvGraphicFramePr>
        <p:xfrm>
          <a:off x="1403648" y="3423049"/>
          <a:ext cx="4175125" cy="398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r:id="rId4" imgW="2654300" imgH="342900" progId="Equation.3">
                  <p:embed/>
                </p:oleObj>
              </mc:Choice>
              <mc:Fallback>
                <p:oleObj r:id="rId4" imgW="2654300" imgH="342900" progId="Equation.3">
                  <p:embed/>
                  <p:pic>
                    <p:nvPicPr>
                      <p:cNvPr id="0" name="内容占位符 9318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423049"/>
                        <a:ext cx="4175125" cy="3988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对象 93191"/>
          <p:cNvGraphicFramePr>
            <a:graphicFrameLocks noGrp="1"/>
          </p:cNvGraphicFramePr>
          <p:nvPr/>
        </p:nvGraphicFramePr>
        <p:xfrm>
          <a:off x="3347864" y="4227934"/>
          <a:ext cx="7207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r:id="rId6" imgW="419100" imgH="304800" progId="Equation.3">
                  <p:embed/>
                </p:oleObj>
              </mc:Choice>
              <mc:Fallback>
                <p:oleObj r:id="rId6" imgW="419100" imgH="304800" progId="Equation.3">
                  <p:embed/>
                  <p:pic>
                    <p:nvPicPr>
                      <p:cNvPr id="0" name="对象 93191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227934"/>
                        <a:ext cx="72072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对象 93195"/>
          <p:cNvGraphicFramePr>
            <a:graphicFrameLocks noGrp="1"/>
          </p:cNvGraphicFramePr>
          <p:nvPr/>
        </p:nvGraphicFramePr>
        <p:xfrm>
          <a:off x="4427984" y="4227934"/>
          <a:ext cx="9223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r:id="rId8" imgW="546100" imgH="304800" progId="Equation.3">
                  <p:embed/>
                </p:oleObj>
              </mc:Choice>
              <mc:Fallback>
                <p:oleObj r:id="rId8" imgW="546100" imgH="304800" progId="Equation.3">
                  <p:embed/>
                  <p:pic>
                    <p:nvPicPr>
                      <p:cNvPr id="0" name="对象 9319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4227934"/>
                        <a:ext cx="9223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4" name="组合 93207"/>
          <p:cNvGrpSpPr/>
          <p:nvPr/>
        </p:nvGrpSpPr>
        <p:grpSpPr bwMode="auto">
          <a:xfrm>
            <a:off x="5867400" y="2031207"/>
            <a:ext cx="2803525" cy="1434704"/>
            <a:chOff x="3651" y="1842"/>
            <a:chExt cx="1766" cy="1205"/>
          </a:xfrm>
        </p:grpSpPr>
        <p:sp>
          <p:nvSpPr>
            <p:cNvPr id="2055" name="文本框 93197"/>
            <p:cNvSpPr txBox="1">
              <a:spLocks noChangeArrowheads="1"/>
            </p:cNvSpPr>
            <p:nvPr/>
          </p:nvSpPr>
          <p:spPr bwMode="auto">
            <a:xfrm>
              <a:off x="3651" y="1916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056" name="文本框 93198"/>
            <p:cNvSpPr txBox="1">
              <a:spLocks noChangeArrowheads="1"/>
            </p:cNvSpPr>
            <p:nvPr/>
          </p:nvSpPr>
          <p:spPr bwMode="auto">
            <a:xfrm>
              <a:off x="3669" y="2623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057" name="文本框 93199"/>
            <p:cNvSpPr txBox="1">
              <a:spLocks noChangeArrowheads="1"/>
            </p:cNvSpPr>
            <p:nvPr/>
          </p:nvSpPr>
          <p:spPr bwMode="auto">
            <a:xfrm>
              <a:off x="5162" y="2659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058" name="文本框 93200"/>
            <p:cNvSpPr txBox="1">
              <a:spLocks noChangeArrowheads="1"/>
            </p:cNvSpPr>
            <p:nvPr/>
          </p:nvSpPr>
          <p:spPr bwMode="auto">
            <a:xfrm>
              <a:off x="5160" y="1842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059" name="矩形 93202"/>
            <p:cNvSpPr>
              <a:spLocks noChangeArrowheads="1"/>
            </p:cNvSpPr>
            <p:nvPr/>
          </p:nvSpPr>
          <p:spPr bwMode="auto">
            <a:xfrm>
              <a:off x="3904" y="2051"/>
              <a:ext cx="1274" cy="7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2060" name="直接连接符 93204"/>
            <p:cNvSpPr>
              <a:spLocks noChangeShapeType="1"/>
            </p:cNvSpPr>
            <p:nvPr/>
          </p:nvSpPr>
          <p:spPr bwMode="auto">
            <a:xfrm>
              <a:off x="3896" y="2051"/>
              <a:ext cx="1274" cy="7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" name="直接连接符 93205"/>
            <p:cNvSpPr>
              <a:spLocks noChangeShapeType="1"/>
            </p:cNvSpPr>
            <p:nvPr/>
          </p:nvSpPr>
          <p:spPr bwMode="auto">
            <a:xfrm flipV="1">
              <a:off x="3904" y="2051"/>
              <a:ext cx="1274" cy="7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" name="文本框 93206"/>
            <p:cNvSpPr txBox="1">
              <a:spLocks noChangeArrowheads="1"/>
            </p:cNvSpPr>
            <p:nvPr/>
          </p:nvSpPr>
          <p:spPr bwMode="auto">
            <a:xfrm>
              <a:off x="4404" y="2405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7B7"/>
      </a:accent6>
      <a:hlink>
        <a:srgbClr val="FF5050"/>
      </a:hlink>
      <a:folHlink>
        <a:srgbClr val="FF99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946</Words>
  <Application>Microsoft Office PowerPoint</Application>
  <PresentationFormat>全屏显示(16:9)</PresentationFormat>
  <Paragraphs>155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方正姚体</vt:lpstr>
      <vt:lpstr>黑体</vt:lpstr>
      <vt:lpstr>华文中宋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2023-01-16T23:19:20Z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ACF591F98F8341E6812D8490A412B6E2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