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0FA0647-F352-40C0-ABCF-9C07D7E7254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C0985FF-2933-4B69-8B8D-8710C9709B8D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622FDACD-7387-4EBB-9CDC-861073B76439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403DA8F5-CBBD-4551-BED9-397CF7983971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A0647-F352-40C0-ABCF-9C07D7E72549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CC700-DACD-44A5-A9BC-B3EE3746D8C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F2991-4BE8-480D-A605-EB457570A45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454BF-2DE3-4DC2-B3F1-5BC07681B9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D1B07-3F31-4E6F-A6DA-A21F4CA2038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3556E-F466-47BC-B77E-3E3363DDF7D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72BBF-E824-45BF-8526-ED51D1D35ED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A19C2-C7AE-42B6-BBD5-56A537A7942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DBEA8-FD9B-430F-BDD1-536D15DACCB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097C9-0EE6-4B2E-A6C8-D77673D524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65A4B-7422-488C-8903-B622B0B0E0A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D3877-3E44-424F-AF2D-3619BA5DF9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9385D9B-6F1D-4DE1-BCFE-1FA5EE2A6D6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209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4800" b="1" dirty="0">
                <a:latin typeface="Times New Roman" panose="02020603050405020304" pitchFamily="18" charset="0"/>
              </a:rPr>
              <a:t>Unit </a:t>
            </a:r>
            <a:r>
              <a:rPr lang="en-US" altLang="zh-CN" sz="4800" b="1" dirty="0" smtClean="0">
                <a:latin typeface="Times New Roman" panose="02020603050405020304" pitchFamily="18" charset="0"/>
              </a:rPr>
              <a:t>9</a:t>
            </a:r>
          </a:p>
          <a:p>
            <a:pPr algn="ctr">
              <a:lnSpc>
                <a:spcPct val="150000"/>
              </a:lnSpc>
            </a:pPr>
            <a:r>
              <a:rPr lang="en-US" altLang="zh-CN" sz="4400" b="1" dirty="0" smtClean="0">
                <a:latin typeface="Times New Roman" panose="02020603050405020304" pitchFamily="18" charset="0"/>
              </a:rPr>
              <a:t>I </a:t>
            </a:r>
            <a:r>
              <a:rPr lang="en-US" altLang="zh-CN" sz="4400" b="1" dirty="0">
                <a:latin typeface="Times New Roman" panose="02020603050405020304" pitchFamily="18" charset="0"/>
              </a:rPr>
              <a:t>like music that I can dance to.</a:t>
            </a:r>
          </a:p>
        </p:txBody>
      </p:sp>
      <p:sp>
        <p:nvSpPr>
          <p:cNvPr id="72711" name="Rectangle 8"/>
          <p:cNvSpPr>
            <a:spLocks noChangeArrowheads="1"/>
          </p:cNvSpPr>
          <p:nvPr/>
        </p:nvSpPr>
        <p:spPr bwMode="auto">
          <a:xfrm>
            <a:off x="1841500" y="3657600"/>
            <a:ext cx="509626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latin typeface="Times New Roman" panose="02020603050405020304" pitchFamily="18" charset="0"/>
              </a:rPr>
              <a:t>Section B  Period 3 1a-2e</a:t>
            </a:r>
          </a:p>
        </p:txBody>
      </p:sp>
      <p:sp>
        <p:nvSpPr>
          <p:cNvPr id="8" name="矩形 7"/>
          <p:cNvSpPr/>
          <p:nvPr/>
        </p:nvSpPr>
        <p:spPr>
          <a:xfrm>
            <a:off x="2665870" y="5410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492375"/>
            <a:ext cx="8229600" cy="3744913"/>
          </a:xfrm>
          <a:noFill/>
        </p:spPr>
        <p:txBody>
          <a:bodyPr/>
          <a:lstStyle/>
          <a:p>
            <a:pPr marL="533400" indent="-53340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1) Which musician does the passage mainly talk about?</a:t>
            </a:r>
          </a:p>
          <a:p>
            <a:pPr marL="533400" indent="-53340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2) What is the name of his most famous piece of music?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5148263" y="3284538"/>
            <a:ext cx="160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Abing. 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1042988" y="5300663"/>
            <a:ext cx="363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Erquan Yingyue.  </a:t>
            </a:r>
          </a:p>
        </p:txBody>
      </p:sp>
      <p:sp>
        <p:nvSpPr>
          <p:cNvPr id="83973" name="WordArt 5"/>
          <p:cNvSpPr>
            <a:spLocks noChangeArrowheads="1" noChangeShapeType="1"/>
          </p:cNvSpPr>
          <p:nvPr/>
        </p:nvSpPr>
        <p:spPr bwMode="auto">
          <a:xfrm>
            <a:off x="2700338" y="404813"/>
            <a:ext cx="33845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Fast Reading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6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468313" y="1196975"/>
            <a:ext cx="82089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</a:rPr>
              <a:t>2b</a:t>
            </a:r>
            <a:r>
              <a:rPr lang="en-US" altLang="zh-CN" sz="3600" b="1" dirty="0">
                <a:solidFill>
                  <a:srgbClr val="0000FF"/>
                </a:solidFill>
              </a:rPr>
              <a:t> Read the passage and answer the questions.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  <p:bldP spid="83971" grpId="0" autoUpdateAnimBg="0"/>
      <p:bldP spid="8397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0869" y="609600"/>
            <a:ext cx="8229600" cy="1573212"/>
          </a:xfrm>
          <a:noFill/>
        </p:spPr>
        <p:txBody>
          <a:bodyPr/>
          <a:lstStyle/>
          <a:p>
            <a:pPr marL="533400" indent="-53340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3) How does the writer feel about this piece of music? 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685800" y="1989138"/>
            <a:ext cx="7777162" cy="33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 feels that it is sad but beautiful, and it not only paints a picture of </a:t>
            </a: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Abing’s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own life but also makes people recall their deepest wounds from their own sad or painful experiences.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  <p:bldP spid="8499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501650" y="1295400"/>
            <a:ext cx="8064500" cy="484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4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The piece which was played on the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erhu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especially moved me.</a:t>
            </a:r>
          </a:p>
          <a:p>
            <a:pPr algn="just">
              <a:lnSpc>
                <a:spcPct val="14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那首用二胡演奏的乐曲特别使我感动。</a:t>
            </a:r>
          </a:p>
          <a:p>
            <a:pPr algn="just"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2.It was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most moving pieces of music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I've ever heard. The </a:t>
            </a:r>
            <a:r>
              <a:rPr lang="en-US" altLang="zh-C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erhu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sounded so sad that I almost cried along with it as I listened.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这是我听过的曲子中最令人感动的曲子之一。 二胡曲听起来太悲伤了以至于我听的时候几乎随之哭起来。</a:t>
            </a:r>
          </a:p>
        </p:txBody>
      </p:sp>
      <p:pic>
        <p:nvPicPr>
          <p:cNvPr id="86019" name="Picture 3" descr="一级栏目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48731" y="152400"/>
            <a:ext cx="3970338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504825" y="1066800"/>
            <a:ext cx="7762875" cy="364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4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look up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查阅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抬头看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语境领悟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*Later I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looked up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history of </a:t>
            </a:r>
            <a:r>
              <a:rPr lang="en-US" altLang="zh-CN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Erquan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Yingyue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I began to understand the sadness in the music.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后来我查阅了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二泉映月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的历史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才开始理解了音乐中的悲伤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108075" y="1368425"/>
            <a:ext cx="77628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40000"/>
              </a:lnSpc>
            </a:pPr>
            <a:endParaRPr lang="zh-CN" altLang="zh-CN" sz="2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533400" y="551279"/>
            <a:ext cx="8153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marry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嫁，娶，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marry sb.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表示嫁给某人；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结婚</a:t>
            </a:r>
          </a:p>
          <a:p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eg:John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married Mary last week.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/get married to sb.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表示与某人结婚</a:t>
            </a:r>
          </a:p>
          <a:p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eg:Jane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married to a doctor last month.</a:t>
            </a:r>
          </a:p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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marry 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一般不与介词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连用；</a:t>
            </a:r>
          </a:p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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get married 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表示短暂性动作，不能和表示一段时间的状语连用。</a:t>
            </a:r>
          </a:p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be married 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表示状态，可以和表示一段时间的状语连用。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Tom has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been married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to Lucy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for three years.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684213" y="533400"/>
            <a:ext cx="8078787" cy="491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4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perform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表演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执行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40000"/>
              </a:lnSpc>
            </a:pP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名词形式为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performance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语境领悟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*He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performed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this way for many years.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他以这种方式演出了多年。</a:t>
            </a:r>
          </a:p>
          <a:p>
            <a:pPr algn="just">
              <a:lnSpc>
                <a:spcPct val="14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football team’s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been excellent this year. </a:t>
            </a:r>
          </a:p>
          <a:p>
            <a:pPr algn="just">
              <a:lnSpc>
                <a:spcPct val="14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今年我们的足球队表现出色。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8178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4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pity that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six pieces of music 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total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recorded for the future world to hear, but his popularity continues to this day.  </a:t>
            </a:r>
          </a:p>
          <a:p>
            <a:pPr algn="just">
              <a:lnSpc>
                <a:spcPct val="14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遗憾的是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可供将来的人们听到的曲子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总共</a:t>
            </a:r>
            <a:r>
              <a:rPr lang="zh-CN" altLang="en-US" sz="3200" b="1" dirty="0">
                <a:latin typeface="Times New Roman" panose="02020603050405020304" pitchFamily="18" charset="0"/>
              </a:rPr>
              <a:t>只记录了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六首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。但时至今日，他依旧颇受欢迎。</a:t>
            </a:r>
            <a:endParaRPr lang="zh-CN" altLang="en-US" sz="2200" b="1" dirty="0">
              <a:solidFill>
                <a:srgbClr val="00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8305800" cy="4837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4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total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总共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自主归纳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(1)total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作形容词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zh-CN" altLang="en-US" sz="3200" b="1" dirty="0">
                <a:solidFill>
                  <a:srgbClr val="000000"/>
                </a:solidFill>
                <a:latin typeface="NEU-BZ" charset="-122"/>
                <a:cs typeface="Times New Roman" panose="02020603050405020304" pitchFamily="18" charset="0"/>
              </a:rPr>
              <a:t>“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总计的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总括的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全体的</a:t>
            </a:r>
            <a:r>
              <a:rPr lang="zh-CN" altLang="en-US" sz="3200" b="1" dirty="0">
                <a:solidFill>
                  <a:srgbClr val="000000"/>
                </a:solidFill>
                <a:latin typeface="NEU-BZ" charset="-122"/>
                <a:cs typeface="Times New Roman" panose="02020603050405020304" pitchFamily="18" charset="0"/>
              </a:rPr>
              <a:t>”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algn="just">
              <a:lnSpc>
                <a:spcPct val="14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(2)total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作名词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常与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构成短语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total(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总共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合计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4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*What is the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population of Japan? </a:t>
            </a:r>
          </a:p>
          <a:p>
            <a:pPr algn="just">
              <a:lnSpc>
                <a:spcPct val="14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日本的总人口为多少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8382000" cy="5169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Its sad beauty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only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paints a picture of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Abing’s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own life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also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makes people 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recall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deepest wounds from their own sad or painful</a:t>
            </a:r>
            <a:r>
              <a:rPr lang="en-US" altLang="zh-CN" sz="32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experiences. 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那种凄美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不但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描绘了一幅阿炳自己的生活图画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而且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也让人们从自己的悲伤或痛苦的</a:t>
            </a: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经历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回忆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起自己深深的创伤。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8077200" cy="457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句型剖析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only. . . but also. . .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</a:t>
            </a:r>
          </a:p>
          <a:p>
            <a:pPr algn="just">
              <a:lnSpc>
                <a:spcPct val="130000"/>
              </a:lnSpc>
            </a:pP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(1)not only. . . but also. . .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意为“不但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而且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……”, </a:t>
            </a:r>
          </a:p>
          <a:p>
            <a:pPr algn="just">
              <a:lnSpc>
                <a:spcPct val="130000"/>
              </a:lnSpc>
            </a:pP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 famous </a:t>
            </a:r>
            <a:r>
              <a:rPr lang="zh-CN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only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USA, </a:t>
            </a:r>
            <a:r>
              <a:rPr lang="zh-CN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also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other parts of the world. </a:t>
            </a:r>
          </a:p>
          <a:p>
            <a:pPr algn="just">
              <a:lnSpc>
                <a:spcPct val="13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她不仅在美国出名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而且在世界其他地方也出名。</a:t>
            </a:r>
            <a:endParaRPr lang="zh-CN" altLang="en-US" sz="2200" b="1" dirty="0">
              <a:solidFill>
                <a:srgbClr val="00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755650" y="1227138"/>
            <a:ext cx="2305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CN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Bands</a:t>
            </a:r>
            <a:r>
              <a:rPr lang="zh-CN" altLang="zh-CN" sz="3600" b="1"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685800" y="5715000"/>
            <a:ext cx="310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Back</a:t>
            </a:r>
            <a:r>
              <a:rPr lang="zh-CN" altLang="zh-CN" b="1" i="1">
                <a:solidFill>
                  <a:srgbClr val="FF0000"/>
                </a:solidFill>
              </a:rPr>
              <a:t> </a:t>
            </a:r>
            <a:r>
              <a:rPr lang="zh-CN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Street</a:t>
            </a:r>
            <a:r>
              <a:rPr lang="zh-CN" altLang="zh-CN" b="1" i="1">
                <a:solidFill>
                  <a:srgbClr val="FF0000"/>
                </a:solidFill>
              </a:rPr>
              <a:t> </a:t>
            </a:r>
            <a:r>
              <a:rPr lang="zh-CN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Boy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5508625" y="5715000"/>
            <a:ext cx="1606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Beyond</a:t>
            </a:r>
          </a:p>
        </p:txBody>
      </p:sp>
      <p:pic>
        <p:nvPicPr>
          <p:cNvPr id="5125" name="Picture 5" descr="hjnd2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1828800"/>
            <a:ext cx="3084513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Beyond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828800"/>
            <a:ext cx="3721100" cy="36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544512" y="1295400"/>
            <a:ext cx="8059737" cy="295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2)not only. . . but also. . .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连接并列主语时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由于强调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also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后边的成分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因此句中谓语动词在人称和数上要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zh-CN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also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后边的部分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保持一致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即遵循“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就近原则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”。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108075" y="1368425"/>
            <a:ext cx="77628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40000"/>
              </a:lnSpc>
            </a:pPr>
            <a:endParaRPr lang="zh-CN" altLang="zh-CN" sz="2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930275" y="779463"/>
            <a:ext cx="7747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  praise </a:t>
            </a:r>
            <a:r>
              <a:rPr lang="en-US" altLang="zh-CN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v.&amp;n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表扬，赞扬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典例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a move that__________ (praise)by many people.</a:t>
            </a:r>
          </a:p>
          <a:p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短语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praise...for...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因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......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而表扬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......</a:t>
            </a:r>
          </a:p>
          <a:p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Tom was highly praised by the teacher for helping Wang Hong learn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Emglish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4405313" y="1603375"/>
            <a:ext cx="2255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praised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bldLvl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323850" y="2060575"/>
            <a:ext cx="8208963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2300" indent="-6223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</a:rPr>
              <a:t>2c</a:t>
            </a:r>
            <a:r>
              <a:rPr lang="en-US" altLang="zh-CN" sz="3600" b="1" dirty="0">
                <a:solidFill>
                  <a:srgbClr val="0000FF"/>
                </a:solidFill>
              </a:rPr>
              <a:t> Read the passage again and use suitable words to complete the main idea of each paragraph. Then list the supporting details in each paragraph. </a:t>
            </a:r>
          </a:p>
        </p:txBody>
      </p:sp>
      <p:sp>
        <p:nvSpPr>
          <p:cNvPr id="96259" name="WordArt 3"/>
          <p:cNvSpPr>
            <a:spLocks noChangeArrowheads="1" noChangeShapeType="1"/>
          </p:cNvSpPr>
          <p:nvPr/>
        </p:nvSpPr>
        <p:spPr bwMode="auto">
          <a:xfrm>
            <a:off x="1692275" y="981075"/>
            <a:ext cx="5905500" cy="9350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Careful Reading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FF0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Group 2"/>
          <p:cNvGraphicFramePr>
            <a:graphicFrameLocks noGrp="1"/>
          </p:cNvGraphicFramePr>
          <p:nvPr>
            <p:ph idx="4294967295"/>
          </p:nvPr>
        </p:nvGraphicFramePr>
        <p:xfrm>
          <a:off x="350838" y="496888"/>
          <a:ext cx="8469312" cy="5668964"/>
        </p:xfrm>
        <a:graphic>
          <a:graphicData uri="http://schemas.openxmlformats.org/drawingml/2006/table">
            <a:tbl>
              <a:tblPr/>
              <a:tblGrid>
                <a:gridCol w="2597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2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3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Paragraph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Main idea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was _______ by a piece of music named </a:t>
                      </a:r>
                      <a:r>
                        <a:rPr kumimoji="0" lang="en-US" altLang="zh-CN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Erquan</a:t>
                      </a: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Yingyue</a:t>
                      </a: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0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Abing</a:t>
                      </a: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lived a very ______ life.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0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Abing’s</a:t>
                      </a: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musical skills made him very __________.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4283075" y="1701800"/>
            <a:ext cx="165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moved </a:t>
            </a:r>
          </a:p>
        </p:txBody>
      </p:sp>
      <p:sp>
        <p:nvSpPr>
          <p:cNvPr id="97300" name="Rectangle 20"/>
          <p:cNvSpPr>
            <a:spLocks noChangeArrowheads="1"/>
          </p:cNvSpPr>
          <p:nvPr/>
        </p:nvSpPr>
        <p:spPr bwMode="auto">
          <a:xfrm>
            <a:off x="6659563" y="3573463"/>
            <a:ext cx="172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hard</a:t>
            </a:r>
          </a:p>
        </p:txBody>
      </p:sp>
      <p:sp>
        <p:nvSpPr>
          <p:cNvPr id="97301" name="Rectangle 21"/>
          <p:cNvSpPr>
            <a:spLocks noChangeArrowheads="1"/>
          </p:cNvSpPr>
          <p:nvPr/>
        </p:nvSpPr>
        <p:spPr bwMode="auto">
          <a:xfrm>
            <a:off x="4932363" y="5446713"/>
            <a:ext cx="1974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popular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9" grpId="0" autoUpdateAnimBg="0"/>
      <p:bldP spid="97300" grpId="0" autoUpdateAnimBg="0"/>
      <p:bldP spid="9730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Group 2"/>
          <p:cNvGraphicFramePr>
            <a:graphicFrameLocks noGrp="1"/>
          </p:cNvGraphicFramePr>
          <p:nvPr>
            <p:ph idx="4294967295"/>
          </p:nvPr>
        </p:nvGraphicFramePr>
        <p:xfrm>
          <a:off x="423863" y="476250"/>
          <a:ext cx="8469312" cy="590550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5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Paragraph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Supporting details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2627313" y="1412875"/>
            <a:ext cx="6121400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400" b="1" dirty="0">
                <a:solidFill>
                  <a:srgbClr val="FF0000"/>
                </a:solidFill>
              </a:rPr>
              <a:t>◆ 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music was strangely beautiful but under the beauty I sensed a strong sadness and pain.  </a:t>
            </a:r>
          </a:p>
          <a:p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◆ It was one of the most moving pieces of music that I’ve ever heard.</a:t>
            </a:r>
          </a:p>
          <a:p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◆ I almost cried along with it as I listened.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Group 2"/>
          <p:cNvGraphicFramePr>
            <a:graphicFrameLocks noGrp="1"/>
          </p:cNvGraphicFramePr>
          <p:nvPr>
            <p:ph idx="4294967295"/>
          </p:nvPr>
        </p:nvGraphicFramePr>
        <p:xfrm>
          <a:off x="423863" y="333375"/>
          <a:ext cx="8469312" cy="6208713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5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Paragraph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Supporting details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9341" name="Text Box 13"/>
          <p:cNvSpPr txBox="1">
            <a:spLocks noChangeArrowheads="1"/>
          </p:cNvSpPr>
          <p:nvPr/>
        </p:nvSpPr>
        <p:spPr bwMode="auto">
          <a:xfrm>
            <a:off x="2555875" y="1052513"/>
            <a:ext cx="612140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◆ His mother died when he 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was very young. 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◆ His father died when he was a teenager.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 was poor and homeless.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◆ He developed an illness and became blind.  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◆ He lived on the streets and played music to make money.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Group 2"/>
          <p:cNvGraphicFramePr>
            <a:graphicFrameLocks noGrp="1"/>
          </p:cNvGraphicFramePr>
          <p:nvPr>
            <p:ph idx="4294967295"/>
          </p:nvPr>
        </p:nvGraphicFramePr>
        <p:xfrm>
          <a:off x="423863" y="188913"/>
          <a:ext cx="8469312" cy="6480176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5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Paragraph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Supporting details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2555875" y="1268413"/>
            <a:ext cx="6265863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◆ He could play over 600 pieces, and he wrote many of them himself.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◆ His most famous piece is still played and praised by </a:t>
            </a:r>
            <a:r>
              <a:rPr lang="en-US" altLang="zh-CN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erhu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master today. 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◆ </a:t>
            </a:r>
            <a:r>
              <a:rPr lang="en-US" altLang="zh-CN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Erquan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Yingyue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has become one of China’s national treasures.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23850" y="1301750"/>
            <a:ext cx="84248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16280" indent="-71628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</a:rPr>
              <a:t>2d</a:t>
            </a:r>
            <a:r>
              <a:rPr lang="en-US" altLang="zh-CN" sz="3600" b="1" dirty="0">
                <a:solidFill>
                  <a:srgbClr val="0000FF"/>
                </a:solidFill>
              </a:rPr>
              <a:t> Circle </a:t>
            </a:r>
            <a:r>
              <a:rPr lang="en-US" altLang="zh-CN" sz="3600" b="1" i="1" dirty="0">
                <a:solidFill>
                  <a:srgbClr val="0000FF"/>
                </a:solidFill>
              </a:rPr>
              <a:t>that</a:t>
            </a:r>
            <a:r>
              <a:rPr lang="en-US" altLang="zh-CN" sz="3600" b="1" dirty="0">
                <a:solidFill>
                  <a:srgbClr val="0000FF"/>
                </a:solidFill>
              </a:rPr>
              <a:t> or </a:t>
            </a:r>
            <a:r>
              <a:rPr lang="en-US" altLang="zh-CN" sz="3600" b="1" i="1" dirty="0">
                <a:solidFill>
                  <a:srgbClr val="0000FF"/>
                </a:solidFill>
              </a:rPr>
              <a:t>who</a:t>
            </a:r>
            <a:r>
              <a:rPr lang="en-US" altLang="zh-CN" sz="3600" b="1" dirty="0">
                <a:solidFill>
                  <a:srgbClr val="0000FF"/>
                </a:solidFill>
              </a:rPr>
              <a:t> and fill in the blanks with the words in the box.</a:t>
            </a:r>
          </a:p>
        </p:txBody>
      </p:sp>
      <p:sp>
        <p:nvSpPr>
          <p:cNvPr id="101379" name="Oval 3"/>
          <p:cNvSpPr>
            <a:spLocks noChangeArrowheads="1"/>
          </p:cNvSpPr>
          <p:nvPr/>
        </p:nvSpPr>
        <p:spPr bwMode="auto">
          <a:xfrm>
            <a:off x="1042988" y="1301750"/>
            <a:ext cx="1368425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331913" y="2781300"/>
            <a:ext cx="554355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CC0066"/>
                </a:solidFill>
              </a:rPr>
              <a:t>pain  wounds  sense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CC0066"/>
                </a:solidFill>
              </a:rPr>
              <a:t>pity   praise</a:t>
            </a:r>
          </a:p>
        </p:txBody>
      </p:sp>
      <p:sp>
        <p:nvSpPr>
          <p:cNvPr id="101381" name="WordArt 5"/>
          <p:cNvSpPr>
            <a:spLocks noChangeArrowheads="1" noChangeShapeType="1"/>
          </p:cNvSpPr>
          <p:nvPr/>
        </p:nvSpPr>
        <p:spPr bwMode="auto">
          <a:xfrm>
            <a:off x="2411413" y="404813"/>
            <a:ext cx="4176712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Post Reading</a:t>
            </a:r>
            <a:endParaRPr lang="zh-CN" altLang="en-US" sz="3600" b="1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6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  <p:bldP spid="101379" grpId="0"/>
      <p:bldP spid="10138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287338" y="333375"/>
            <a:ext cx="8748712" cy="614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 dirty="0" err="1">
                <a:latin typeface="Times New Roman" panose="02020603050405020304" pitchFamily="18" charset="0"/>
              </a:rPr>
              <a:t>Abing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played</a:t>
            </a:r>
            <a:r>
              <a:rPr lang="en-US" altLang="zh-CN" sz="3600" b="1" dirty="0">
                <a:latin typeface="Times New Roman" panose="02020603050405020304" pitchFamily="18" charset="0"/>
              </a:rPr>
              <a:t> music (</a:t>
            </a: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that/</a:t>
            </a:r>
            <a:r>
              <a:rPr lang="en-US" altLang="zh-CN" sz="3600" b="1" dirty="0">
                <a:latin typeface="Times New Roman" panose="02020603050405020304" pitchFamily="18" charset="0"/>
              </a:rPr>
              <a:t>who) could touch the hearts of people. When we listen to his music, we can ______ both the beauty and the sadness in it. It makes us think about the _____ and _______(</a:t>
            </a: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600" b="1" dirty="0">
                <a:latin typeface="Times New Roman" panose="02020603050405020304" pitchFamily="18" charset="0"/>
              </a:rPr>
              <a:t>/who) we have experienced in the past. For this reason, many people _____ him as the musician (that</a:t>
            </a: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/who</a:t>
            </a:r>
            <a:r>
              <a:rPr lang="en-US" altLang="zh-CN" sz="3600" b="1" dirty="0">
                <a:latin typeface="Times New Roman" panose="02020603050405020304" pitchFamily="18" charset="0"/>
              </a:rPr>
              <a:t>) has greatly influenced </a:t>
            </a:r>
            <a:r>
              <a:rPr lang="en-US" altLang="zh-CN" sz="3600" b="1" i="1" dirty="0" err="1">
                <a:latin typeface="Times New Roman" panose="02020603050405020304" pitchFamily="18" charset="0"/>
              </a:rPr>
              <a:t>erhu</a:t>
            </a:r>
            <a:r>
              <a:rPr lang="en-US" altLang="zh-CN" sz="3600" b="1" dirty="0">
                <a:latin typeface="Times New Roman" panose="02020603050405020304" pitchFamily="18" charset="0"/>
              </a:rPr>
              <a:t> music. So it is really a ______ that not many pieces of his music were recorded.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3203575" y="1484313"/>
            <a:ext cx="1296988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sense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116013" y="2749550"/>
            <a:ext cx="1296987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pain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3203575" y="2749550"/>
            <a:ext cx="18732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wounds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2843213" y="3860800"/>
            <a:ext cx="1512887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praise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4859338" y="5084763"/>
            <a:ext cx="1296987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pity</a:t>
            </a:r>
          </a:p>
        </p:txBody>
      </p:sp>
      <p:sp>
        <p:nvSpPr>
          <p:cNvPr id="102408" name="Oval 8"/>
          <p:cNvSpPr>
            <a:spLocks noChangeArrowheads="1"/>
          </p:cNvSpPr>
          <p:nvPr/>
        </p:nvSpPr>
        <p:spPr bwMode="auto">
          <a:xfrm>
            <a:off x="4356100" y="476250"/>
            <a:ext cx="935038" cy="5032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102409" name="Oval 9"/>
          <p:cNvSpPr>
            <a:spLocks noChangeArrowheads="1"/>
          </p:cNvSpPr>
          <p:nvPr/>
        </p:nvSpPr>
        <p:spPr bwMode="auto">
          <a:xfrm>
            <a:off x="4859338" y="2924175"/>
            <a:ext cx="1008062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102410" name="Oval 10"/>
          <p:cNvSpPr>
            <a:spLocks noChangeArrowheads="1"/>
          </p:cNvSpPr>
          <p:nvPr/>
        </p:nvSpPr>
        <p:spPr bwMode="auto">
          <a:xfrm>
            <a:off x="1331913" y="4724400"/>
            <a:ext cx="935037" cy="5032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  <p:bldP spid="102403" grpId="0" autoUpdateAnimBg="0"/>
      <p:bldP spid="102404" grpId="0" autoUpdateAnimBg="0"/>
      <p:bldP spid="102405" grpId="0" autoUpdateAnimBg="0"/>
      <p:bldP spid="102406" grpId="0" autoUpdateAnimBg="0"/>
      <p:bldP spid="102407" grpId="0" autoUpdateAnimBg="0"/>
      <p:bldP spid="102408" grpId="0"/>
      <p:bldP spid="102409" grpId="0"/>
      <p:bldP spid="1024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415925" y="354013"/>
            <a:ext cx="857567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5475" indent="-62547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2e</a:t>
            </a:r>
            <a:r>
              <a:rPr lang="en-US" altLang="zh-CN" sz="3200" b="1" dirty="0">
                <a:solidFill>
                  <a:srgbClr val="0000FF"/>
                </a:solidFill>
              </a:rPr>
              <a:t> Student A is foreign visitor who is interested in </a:t>
            </a:r>
            <a:r>
              <a:rPr lang="en-US" altLang="zh-CN" sz="3200" b="1" dirty="0" err="1">
                <a:solidFill>
                  <a:srgbClr val="0000FF"/>
                </a:solidFill>
              </a:rPr>
              <a:t>Abing</a:t>
            </a:r>
            <a:r>
              <a:rPr lang="en-US" altLang="zh-CN" sz="3200" b="1" dirty="0">
                <a:solidFill>
                  <a:srgbClr val="0000FF"/>
                </a:solidFill>
              </a:rPr>
              <a:t> and his music. Student B is a Chinese student who knows about </a:t>
            </a:r>
            <a:r>
              <a:rPr lang="en-US" altLang="zh-CN" sz="3200" b="1" dirty="0" err="1">
                <a:solidFill>
                  <a:srgbClr val="0000FF"/>
                </a:solidFill>
              </a:rPr>
              <a:t>Abing</a:t>
            </a:r>
            <a:r>
              <a:rPr lang="en-US" altLang="zh-CN" sz="3200" b="1" dirty="0">
                <a:solidFill>
                  <a:srgbClr val="0000FF"/>
                </a:solidFill>
              </a:rPr>
              <a:t>. Use the information in the passage to make a conversation.</a:t>
            </a:r>
          </a:p>
        </p:txBody>
      </p:sp>
      <p:pic>
        <p:nvPicPr>
          <p:cNvPr id="103427" name="Picture 3" descr="201052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16663" y="3575844"/>
            <a:ext cx="2165350" cy="288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005263"/>
            <a:ext cx="22860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650" y="3867944"/>
            <a:ext cx="2157413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539750" y="339725"/>
            <a:ext cx="153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CN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Books</a:t>
            </a:r>
            <a:r>
              <a:rPr lang="zh-CN" altLang="zh-CN" sz="3600" b="1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5219700" y="5705475"/>
            <a:ext cx="2533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Harry</a:t>
            </a:r>
            <a:r>
              <a:rPr lang="zh-CN" altLang="zh-CN" b="1" i="1">
                <a:solidFill>
                  <a:srgbClr val="FF0000"/>
                </a:solidFill>
              </a:rPr>
              <a:t> </a:t>
            </a:r>
            <a:r>
              <a:rPr lang="zh-CN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Potter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042988" y="5811838"/>
            <a:ext cx="243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Oliver</a:t>
            </a:r>
            <a:r>
              <a:rPr lang="zh-CN" altLang="zh-CN" b="1" i="1">
                <a:solidFill>
                  <a:srgbClr val="FF0000"/>
                </a:solidFill>
              </a:rPr>
              <a:t> </a:t>
            </a:r>
            <a:r>
              <a:rPr lang="zh-CN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Twist</a:t>
            </a:r>
          </a:p>
        </p:txBody>
      </p:sp>
      <p:pic>
        <p:nvPicPr>
          <p:cNvPr id="6149" name="Picture 5" descr="0892186094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1203325"/>
            <a:ext cx="3198812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074756107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1225550"/>
            <a:ext cx="29432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utoUpdateAnimBg="0"/>
      <p:bldP spid="76803" grpId="0" autoUpdateAnimBg="0"/>
      <p:bldP spid="7680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/>
          <p:cNvSpPr>
            <a:spLocks noChangeArrowheads="1"/>
          </p:cNvSpPr>
          <p:nvPr/>
        </p:nvSpPr>
        <p:spPr bwMode="auto">
          <a:xfrm>
            <a:off x="887413" y="693738"/>
            <a:ext cx="6192837" cy="2736850"/>
          </a:xfrm>
          <a:prstGeom prst="wedgeRoundRectCallout">
            <a:avLst>
              <a:gd name="adj1" fmla="val -82056"/>
              <a:gd name="adj2" fmla="val -20301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A: </a:t>
            </a:r>
            <a:r>
              <a:rPr lang="en-US" altLang="zh-CN" sz="3600" b="1" dirty="0">
                <a:latin typeface="Times New Roman" panose="02020603050405020304" pitchFamily="18" charset="0"/>
              </a:rPr>
              <a:t>What kind of </a:t>
            </a: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musical instruments</a:t>
            </a:r>
            <a:r>
              <a:rPr lang="en-US" altLang="zh-CN" sz="3600" b="1" dirty="0">
                <a:latin typeface="Times New Roman" panose="02020603050405020304" pitchFamily="18" charset="0"/>
              </a:rPr>
              <a:t> did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Abing</a:t>
            </a:r>
            <a:r>
              <a:rPr lang="en-US" altLang="zh-CN" sz="3600" b="1" dirty="0">
                <a:latin typeface="Times New Roman" panose="02020603050405020304" pitchFamily="18" charset="0"/>
              </a:rPr>
              <a:t> play? </a:t>
            </a:r>
          </a:p>
        </p:txBody>
      </p:sp>
      <p:sp>
        <p:nvSpPr>
          <p:cNvPr id="104451" name="AutoShape 3"/>
          <p:cNvSpPr>
            <a:spLocks noChangeArrowheads="1"/>
          </p:cNvSpPr>
          <p:nvPr/>
        </p:nvSpPr>
        <p:spPr bwMode="auto">
          <a:xfrm>
            <a:off x="1031875" y="2493963"/>
            <a:ext cx="5832475" cy="2376487"/>
          </a:xfrm>
          <a:prstGeom prst="wedgeRoundRectCallout">
            <a:avLst>
              <a:gd name="adj1" fmla="val 63481"/>
              <a:gd name="adj2" fmla="val -20208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B:</a:t>
            </a:r>
            <a:r>
              <a:rPr lang="en-US" altLang="zh-CN" sz="3600" b="1">
                <a:latin typeface="Times New Roman" panose="02020603050405020304" pitchFamily="18" charset="0"/>
              </a:rPr>
              <a:t>He could play many instruments, but he </a:t>
            </a:r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</a:rPr>
              <a:t>is best known for </a:t>
            </a:r>
            <a:r>
              <a:rPr lang="en-US" altLang="zh-CN" sz="3600" b="1">
                <a:latin typeface="Times New Roman" panose="02020603050405020304" pitchFamily="18" charset="0"/>
              </a:rPr>
              <a:t>playing the </a:t>
            </a:r>
            <a:r>
              <a:rPr lang="en-US" altLang="zh-CN" sz="3600" b="1" i="1">
                <a:latin typeface="Times New Roman" panose="02020603050405020304" pitchFamily="18" charset="0"/>
              </a:rPr>
              <a:t>erhu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04452" name="Picture 4" descr="070430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5825" y="1917700"/>
            <a:ext cx="1597025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utoUpdateAnimBg="0"/>
      <p:bldP spid="10445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667000"/>
            <a:ext cx="8229600" cy="2447925"/>
          </a:xfrm>
          <a:noFill/>
        </p:spPr>
        <p:txBody>
          <a:bodyPr/>
          <a:lstStyle/>
          <a:p>
            <a:pPr marL="441325" indent="-441325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1. </a:t>
            </a:r>
            <a:r>
              <a:rPr lang="zh-CN" altLang="en-US" sz="3600" b="1" dirty="0">
                <a:latin typeface="Times New Roman" panose="02020603050405020304" pitchFamily="18" charset="0"/>
              </a:rPr>
              <a:t>课后阅读短文，试着复述这个故事。</a:t>
            </a:r>
          </a:p>
          <a:p>
            <a:pPr marL="441325" indent="-441325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2. Write a passage about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Abing</a:t>
            </a:r>
            <a:r>
              <a:rPr lang="en-US" altLang="zh-CN" sz="3600" b="1" dirty="0">
                <a:latin typeface="Times New Roman" panose="02020603050405020304" pitchFamily="18" charset="0"/>
              </a:rPr>
              <a:t> and </a:t>
            </a:r>
            <a:r>
              <a:rPr lang="en-US" altLang="zh-CN" sz="3600" b="1" i="1" dirty="0" err="1">
                <a:latin typeface="Times New Roman" panose="02020603050405020304" pitchFamily="18" charset="0"/>
              </a:rPr>
              <a:t>Erquan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i="1" dirty="0" err="1">
                <a:latin typeface="Times New Roman" panose="02020603050405020304" pitchFamily="18" charset="0"/>
              </a:rPr>
              <a:t>Yingyue</a:t>
            </a:r>
            <a:r>
              <a:rPr lang="en-US" altLang="zh-CN" sz="3600" b="1" dirty="0"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05475" name="WordArt 3"/>
          <p:cNvSpPr>
            <a:spLocks noChangeArrowheads="1" noChangeShapeType="1"/>
          </p:cNvSpPr>
          <p:nvPr/>
        </p:nvSpPr>
        <p:spPr bwMode="auto">
          <a:xfrm>
            <a:off x="2590800" y="476250"/>
            <a:ext cx="4248150" cy="16573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CC00FF"/>
                </a:solidFill>
                <a:effectLst>
                  <a:outerShdw dist="45791" dir="2021404" algn="ctr" rotWithShape="0">
                    <a:srgbClr val="808080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Homework </a:t>
            </a:r>
            <a:endParaRPr lang="zh-CN" altLang="en-US" sz="3600" b="1" kern="10" dirty="0">
              <a:ln w="12700">
                <a:solidFill>
                  <a:srgbClr val="000000"/>
                </a:solidFill>
                <a:round/>
              </a:ln>
              <a:solidFill>
                <a:srgbClr val="CC00FF"/>
              </a:solidFill>
              <a:effectLst>
                <a:outerShdw dist="45791" dir="2021404" algn="ctr" rotWithShape="0">
                  <a:srgbClr val="808080">
                    <a:alpha val="76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395288" y="476250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Movies</a:t>
            </a:r>
            <a:endParaRPr lang="zh-CN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1042988" y="5638800"/>
            <a:ext cx="3943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Pride and Prejudice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5634038" y="5638800"/>
            <a:ext cx="1530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Titanic</a:t>
            </a:r>
          </a:p>
        </p:txBody>
      </p:sp>
      <p:pic>
        <p:nvPicPr>
          <p:cNvPr id="7173" name="Picture 5" descr="179668267_25797485e7_o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3000" y="1371600"/>
            <a:ext cx="2946400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3615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76800" y="1371600"/>
            <a:ext cx="2713038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27" grpId="0" autoUpdateAnimBg="0"/>
      <p:bldP spid="7782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143000" y="1905000"/>
          <a:ext cx="7086600" cy="4648200"/>
        </p:xfrm>
        <a:graphic>
          <a:graphicData uri="http://schemas.openxmlformats.org/drawingml/2006/table">
            <a:tbl>
              <a:tblPr/>
              <a:tblGrid>
                <a:gridCol w="1287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9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203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0" dirty="0">
                          <a:solidFill>
                            <a:srgbClr val="FF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Movie </a:t>
                      </a:r>
                      <a:endParaRPr lang="zh-CN" sz="3200" b="1" kern="100" dirty="0">
                        <a:solidFill>
                          <a:srgbClr val="FF0000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32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Pride and Prejudice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3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Titanic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0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0" dirty="0">
                          <a:solidFill>
                            <a:srgbClr val="FF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Book </a:t>
                      </a:r>
                      <a:endParaRPr lang="zh-CN" sz="3200" b="1" kern="100" dirty="0">
                        <a:solidFill>
                          <a:srgbClr val="FF0000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3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Oliver</a:t>
                      </a:r>
                      <a:r>
                        <a:rPr lang="zh-CN" altLang="zh-CN" sz="32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zh-CN" altLang="zh-CN" sz="3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Twist</a:t>
                      </a:r>
                      <a:r>
                        <a:rPr lang="en-US" altLang="zh-CN" sz="3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zh-CN" altLang="zh-CN" sz="3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zh-CN" altLang="zh-CN" sz="32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Harry</a:t>
                      </a:r>
                      <a:r>
                        <a:rPr lang="zh-CN" altLang="zh-CN" sz="3200" b="1" i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zh-CN" altLang="zh-CN" sz="32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Potter</a:t>
                      </a:r>
                      <a:endParaRPr lang="zh-CN" altLang="zh-CN" sz="3200" b="1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kern="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30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0" dirty="0">
                          <a:solidFill>
                            <a:srgbClr val="FF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Band </a:t>
                      </a:r>
                      <a:endParaRPr lang="zh-CN" sz="3200" b="1" kern="100" dirty="0">
                        <a:solidFill>
                          <a:srgbClr val="FF0000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3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Back</a:t>
                      </a:r>
                      <a:r>
                        <a:rPr lang="zh-CN" altLang="zh-CN" sz="32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zh-CN" altLang="zh-CN" sz="3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Street</a:t>
                      </a:r>
                      <a:r>
                        <a:rPr lang="zh-CN" altLang="zh-CN" sz="32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zh-CN" altLang="zh-CN" sz="3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Boy</a:t>
                      </a:r>
                      <a:r>
                        <a:rPr lang="en-US" altLang="zh-CN" sz="3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zh-CN" altLang="zh-CN" sz="3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zh-CN" altLang="zh-CN" sz="3200" b="1" i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Beyond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8864" name="Oval 2"/>
          <p:cNvSpPr>
            <a:spLocks noChangeArrowheads="1"/>
          </p:cNvSpPr>
          <p:nvPr/>
        </p:nvSpPr>
        <p:spPr bwMode="auto">
          <a:xfrm>
            <a:off x="654050" y="515144"/>
            <a:ext cx="7239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1a</a:t>
            </a:r>
          </a:p>
        </p:txBody>
      </p:sp>
      <p:sp>
        <p:nvSpPr>
          <p:cNvPr id="78865" name="矩形 3"/>
          <p:cNvSpPr>
            <a:spLocks noChangeArrowheads="1"/>
          </p:cNvSpPr>
          <p:nvPr/>
        </p:nvSpPr>
        <p:spPr bwMode="auto">
          <a:xfrm>
            <a:off x="1524000" y="533400"/>
            <a:ext cx="6781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zh-CN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Fill in the chart. Write names of your favorite</a:t>
            </a:r>
            <a:r>
              <a:rPr lang="en-US" altLang="zh-CN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CN" altLang="zh-CN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band, book, and </a:t>
            </a:r>
            <a:r>
              <a:rPr lang="en-US" altLang="zh-CN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zh-CN" altLang="zh-CN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E:\学籍管理千万别下\彭\新建文件夹 (3)\1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2900" y="4495800"/>
            <a:ext cx="10287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Text Box 4"/>
          <p:cNvSpPr txBox="1">
            <a:spLocks noChangeArrowheads="1"/>
          </p:cNvSpPr>
          <p:nvPr/>
        </p:nvSpPr>
        <p:spPr bwMode="auto">
          <a:xfrm>
            <a:off x="288925" y="1730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  <p:sp>
        <p:nvSpPr>
          <p:cNvPr id="79876" name="Rectangle 6"/>
          <p:cNvSpPr>
            <a:spLocks noChangeArrowheads="1"/>
          </p:cNvSpPr>
          <p:nvPr/>
        </p:nvSpPr>
        <p:spPr bwMode="auto">
          <a:xfrm>
            <a:off x="1143000" y="0"/>
            <a:ext cx="7391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zh-CN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Listen and write down the three things in the picture that Michael and Ali talk about.</a:t>
            </a:r>
          </a:p>
        </p:txBody>
      </p:sp>
      <p:pic>
        <p:nvPicPr>
          <p:cNvPr id="79877" name="Picture 7" descr="E:\学籍管理千万别下\彭\新建文件夹 (3)\课本５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8888" y="1701800"/>
            <a:ext cx="5402262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8" name="Text Box 8"/>
          <p:cNvSpPr txBox="1">
            <a:spLocks noChangeArrowheads="1"/>
          </p:cNvSpPr>
          <p:nvPr/>
        </p:nvSpPr>
        <p:spPr bwMode="auto">
          <a:xfrm>
            <a:off x="609600" y="4648200"/>
            <a:ext cx="45085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</a:p>
          <a:p>
            <a:endParaRPr lang="zh-CN" altLang="zh-CN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zh-CN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endParaRPr lang="zh-CN" altLang="zh-CN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zh-CN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</a:p>
        </p:txBody>
      </p:sp>
      <p:sp>
        <p:nvSpPr>
          <p:cNvPr id="79879" name="Text Box 9"/>
          <p:cNvSpPr txBox="1">
            <a:spLocks noChangeArrowheads="1"/>
          </p:cNvSpPr>
          <p:nvPr/>
        </p:nvSpPr>
        <p:spPr bwMode="auto">
          <a:xfrm>
            <a:off x="1295400" y="4648200"/>
            <a:ext cx="1550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3600" dirty="0">
                <a:solidFill>
                  <a:srgbClr val="A50021"/>
                </a:solidFill>
                <a:latin typeface="Comic Sans MS" panose="030F0702030302020204" pitchFamily="66" charset="0"/>
              </a:rPr>
              <a:t>jacket</a:t>
            </a:r>
          </a:p>
        </p:txBody>
      </p:sp>
      <p:sp>
        <p:nvSpPr>
          <p:cNvPr id="79880" name="Text Box 10"/>
          <p:cNvSpPr txBox="1">
            <a:spLocks noChangeArrowheads="1"/>
          </p:cNvSpPr>
          <p:nvPr/>
        </p:nvSpPr>
        <p:spPr bwMode="auto">
          <a:xfrm>
            <a:off x="1371600" y="5410200"/>
            <a:ext cx="11826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3600" dirty="0">
                <a:solidFill>
                  <a:srgbClr val="A50021"/>
                </a:solidFill>
                <a:latin typeface="Comic Sans MS" panose="030F0702030302020204" pitchFamily="66" charset="0"/>
              </a:rPr>
              <a:t>book</a:t>
            </a:r>
          </a:p>
        </p:txBody>
      </p:sp>
      <p:sp>
        <p:nvSpPr>
          <p:cNvPr id="79881" name="Text Box 11"/>
          <p:cNvSpPr txBox="1">
            <a:spLocks noChangeArrowheads="1"/>
          </p:cNvSpPr>
          <p:nvPr/>
        </p:nvSpPr>
        <p:spPr bwMode="auto">
          <a:xfrm>
            <a:off x="1371600" y="6096000"/>
            <a:ext cx="2909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3600" dirty="0">
                <a:solidFill>
                  <a:srgbClr val="A50021"/>
                </a:solidFill>
                <a:latin typeface="Comic Sans MS" panose="030F0702030302020204" pitchFamily="66" charset="0"/>
              </a:rPr>
              <a:t>movie</a:t>
            </a:r>
            <a:r>
              <a:rPr lang="zh-CN" altLang="zh-CN" sz="3600" dirty="0">
                <a:latin typeface="Comic Sans MS" panose="030F0702030302020204" pitchFamily="66" charset="0"/>
              </a:rPr>
              <a:t> </a:t>
            </a:r>
            <a:r>
              <a:rPr lang="zh-CN" altLang="zh-CN" sz="3600" dirty="0">
                <a:solidFill>
                  <a:srgbClr val="A50021"/>
                </a:solidFill>
                <a:latin typeface="Comic Sans MS" panose="030F0702030302020204" pitchFamily="66" charset="0"/>
              </a:rPr>
              <a:t>poster</a:t>
            </a:r>
          </a:p>
        </p:txBody>
      </p:sp>
      <p:sp>
        <p:nvSpPr>
          <p:cNvPr id="79882" name="Line 12"/>
          <p:cNvSpPr>
            <a:spLocks noChangeShapeType="1"/>
          </p:cNvSpPr>
          <p:nvPr/>
        </p:nvSpPr>
        <p:spPr bwMode="auto">
          <a:xfrm>
            <a:off x="1295400" y="5257800"/>
            <a:ext cx="1752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9883" name="Line 13"/>
          <p:cNvSpPr>
            <a:spLocks noChangeShapeType="1"/>
          </p:cNvSpPr>
          <p:nvPr/>
        </p:nvSpPr>
        <p:spPr bwMode="auto">
          <a:xfrm>
            <a:off x="1295400" y="6705600"/>
            <a:ext cx="1752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9884" name="Line 14"/>
          <p:cNvSpPr>
            <a:spLocks noChangeShapeType="1"/>
          </p:cNvSpPr>
          <p:nvPr/>
        </p:nvSpPr>
        <p:spPr bwMode="auto">
          <a:xfrm>
            <a:off x="1219200" y="5943600"/>
            <a:ext cx="1752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1279" name="Picture 15" descr="E:\学籍管理千万别下\彭\新建文件夹\人体器官\手势\43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4600" y="4038600"/>
            <a:ext cx="5603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16" descr="E:\学籍管理千万别下\彭\新建文件夹\人体器官\手势\43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2438400"/>
            <a:ext cx="5603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1" name="Picture 17" descr="E:\学籍管理千万别下\彭\新建文件夹\人体器官\手势\43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5800" y="1447800"/>
            <a:ext cx="5603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8" name="Oval 2"/>
          <p:cNvSpPr>
            <a:spLocks noChangeArrowheads="1"/>
          </p:cNvSpPr>
          <p:nvPr/>
        </p:nvSpPr>
        <p:spPr bwMode="auto">
          <a:xfrm>
            <a:off x="304800" y="304800"/>
            <a:ext cx="7239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tton3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tton4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tton4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9" grpId="0"/>
      <p:bldP spid="79880" grpId="0"/>
      <p:bldP spid="798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539750" y="1181100"/>
          <a:ext cx="8135938" cy="5200652"/>
        </p:xfrm>
        <a:graphic>
          <a:graphicData uri="http://schemas.openxmlformats.org/drawingml/2006/table">
            <a:tbl>
              <a:tblPr/>
              <a:tblGrid>
                <a:gridCol w="2951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What Michael likes</a:t>
                      </a:r>
                      <a:endParaRPr kumimoji="0" lang="zh-CN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Why he likes it</a:t>
                      </a: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jacket</a:t>
                      </a:r>
                      <a:endParaRPr kumimoji="0" lang="zh-CN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 likes clothes ________________</a:t>
                      </a: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 likes writers ____________________</a:t>
                      </a: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 likes movies ____________________</a:t>
                      </a: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1476375" y="3903663"/>
            <a:ext cx="1223963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book</a:t>
            </a:r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684213" y="5127625"/>
            <a:ext cx="2808287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movie poster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490913" y="3038475"/>
            <a:ext cx="3960812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that are unusual.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3462338" y="4406900"/>
            <a:ext cx="5113337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who explain things well.</a:t>
            </a: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3492500" y="5702300"/>
            <a:ext cx="511333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that are about monsters.</a:t>
            </a:r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58737" y="76200"/>
            <a:ext cx="90852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2b  Listen again. Write what Michael likes and </a:t>
            </a:r>
          </a:p>
          <a:p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why he likes each thing</a:t>
            </a:r>
            <a:r>
              <a:rPr lang="en-US" altLang="zh-CN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altLang="zh-CN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5" grpId="0" autoUpdateAnimBg="0"/>
      <p:bldP spid="80916" grpId="0" autoUpdateAnimBg="0"/>
      <p:bldP spid="80917" grpId="0" autoUpdateAnimBg="0"/>
      <p:bldP spid="80918" grpId="0" autoUpdateAnimBg="0"/>
      <p:bldP spid="8091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288925" y="260350"/>
            <a:ext cx="86042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5475" indent="-62547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</a:rPr>
              <a:t> </a:t>
            </a:r>
            <a:r>
              <a:rPr lang="en-US" altLang="zh-CN" sz="3200" b="1"/>
              <a:t>H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How many Chinese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musical instruments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do you know about? Do you know any famous pieces of music that are played on these instruments? Make a list with your partner.</a:t>
            </a:r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179388" y="3716338"/>
            <a:ext cx="8713787" cy="2924175"/>
            <a:chOff x="0" y="0"/>
            <a:chExt cx="5489" cy="1842"/>
          </a:xfrm>
        </p:grpSpPr>
        <p:pic>
          <p:nvPicPr>
            <p:cNvPr id="81924" name="Picture 4" descr="201005~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26" y="91"/>
              <a:ext cx="1633" cy="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25" name="Picture 5" descr="113086~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248" cy="1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26" name="Picture 6" descr="122305~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41" y="137"/>
              <a:ext cx="1860" cy="1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27" name="Picture 7" descr="0023AE~2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946" y="137"/>
              <a:ext cx="1543" cy="1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1928" name="Oval 2"/>
          <p:cNvSpPr>
            <a:spLocks noChangeArrowheads="1"/>
          </p:cNvSpPr>
          <p:nvPr/>
        </p:nvSpPr>
        <p:spPr bwMode="auto">
          <a:xfrm>
            <a:off x="152400" y="228600"/>
            <a:ext cx="685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0023AE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908050"/>
            <a:ext cx="25304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7" name="Picture 3" descr="070430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675" y="908050"/>
            <a:ext cx="22272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431801" y="4876800"/>
            <a:ext cx="8101012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man is </a:t>
            </a:r>
            <a:r>
              <a:rPr lang="en-US" altLang="zh-CN" sz="3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Abing</a:t>
            </a:r>
            <a:r>
              <a:rPr lang="en-US" altLang="zh-CN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He was 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folk musician</a:t>
            </a:r>
            <a:r>
              <a:rPr lang="en-US" altLang="zh-CN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He wrote many pieces of beautiful music. He was born in Wuxi in 1893. </a:t>
            </a:r>
          </a:p>
        </p:txBody>
      </p:sp>
      <p:sp>
        <p:nvSpPr>
          <p:cNvPr id="82949" name="AutoShape 5"/>
          <p:cNvSpPr>
            <a:spLocks noChangeArrowheads="1"/>
          </p:cNvSpPr>
          <p:nvPr/>
        </p:nvSpPr>
        <p:spPr bwMode="auto">
          <a:xfrm>
            <a:off x="107950" y="3717925"/>
            <a:ext cx="8424863" cy="1871663"/>
          </a:xfrm>
          <a:prstGeom prst="wedgeRoundRectCallout">
            <a:avLst>
              <a:gd name="adj1" fmla="val 1023"/>
              <a:gd name="adj2" fmla="val -6491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400" b="1" dirty="0">
                <a:latin typeface="Times New Roman" panose="02020603050405020304" pitchFamily="18" charset="0"/>
              </a:rPr>
              <a:t>Which piece of his music is the most famous?</a:t>
            </a:r>
          </a:p>
        </p:txBody>
      </p:sp>
      <p:sp>
        <p:nvSpPr>
          <p:cNvPr id="82950" name="WordArt 6"/>
          <p:cNvSpPr>
            <a:spLocks noChangeArrowheads="1" noChangeShapeType="1"/>
          </p:cNvSpPr>
          <p:nvPr/>
        </p:nvSpPr>
        <p:spPr bwMode="auto">
          <a:xfrm>
            <a:off x="2627313" y="260350"/>
            <a:ext cx="35274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Warming up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6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pic>
        <p:nvPicPr>
          <p:cNvPr id="82951" name="Picture 7" descr="013000~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981075"/>
            <a:ext cx="28575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utoUpdateAnimBg="0"/>
      <p:bldP spid="82949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1382</Words>
  <Application>Microsoft Office PowerPoint</Application>
  <PresentationFormat>全屏显示(4:3)</PresentationFormat>
  <Paragraphs>169</Paragraphs>
  <Slides>31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0" baseType="lpstr">
      <vt:lpstr>NEU-BZ</vt:lpstr>
      <vt:lpstr>楷体_GB2312</vt:lpstr>
      <vt:lpstr>宋体</vt:lpstr>
      <vt:lpstr>微软雅黑</vt:lpstr>
      <vt:lpstr>Arial</vt:lpstr>
      <vt:lpstr>Comic Sans MS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2023-01-16T23:19:27Z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AD1AE9010B35479E82A83053C72BAF0F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