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765481B-BCEA-4893-9B9D-DECBD56E47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0E774D-52BD-4D5D-8693-F9F4FFC6E4F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fld id="{92830C93-31C6-49E0-B5F1-ABB3F0C5DB45}" type="slidenum">
              <a:rPr lang="zh-CN" altLang="en-US">
                <a:solidFill>
                  <a:srgbClr val="000000"/>
                </a:solidFill>
              </a:rPr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55B0-4931-45A6-908A-EF6E743EDC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E7CC-A7C7-41D0-A387-3BA917D247D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109F-056A-4CAD-BAEC-F4B071A12BB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8474" y="4493255"/>
            <a:ext cx="1219200" cy="1077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  <a:sym typeface="+mn-ea"/>
              </a:rPr>
              <a:t>0</a:t>
            </a:r>
            <a:endParaRPr lang="zh-CN" altLang="en-US" sz="100" dirty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  <a:sym typeface="+mn-ea"/>
            </a:endParaRPr>
          </a:p>
        </p:txBody>
      </p:sp>
      <p:pic>
        <p:nvPicPr>
          <p:cNvPr id="3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133600"/>
            <a:ext cx="793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38" y="1312863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38" y="2018267"/>
            <a:ext cx="44100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3171EC4-ED2D-47D6-B784-F53D9885E4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81F3C-91F8-4CA5-860E-E16D651134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76FB-7FE6-481E-85E6-6E98E9C2A44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260D-9023-4F9C-AD31-926F988882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46C2-35FB-47B4-9B43-4AAFCF2EA2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9119-DB49-4515-AD7A-9EBEF77FEC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8ECE-C570-442A-869D-C286F23831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73DE-0342-401C-91F2-64C9D5F137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46E6-9F16-44B3-BF51-7BD31FDE28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D9C162-E787-4004-8969-F3088E0C133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2013&#33521;&#22269;&#36798;&#20154;&#31168;&#32463;&#20856;&#38663;&#25788;&#20840;&#22330;%20%20&#22806;&#22269;&#36798;&#20154;&#31168;.fl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&#21346;&#39533;&#40857;%20110501%20&#20013;&#22269;&#36798;&#20154;&#31168;%20%20&#38378;&#30005;&#20384;.avi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21346;&#39533;&#40857;%20110501%20&#20013;&#22269;&#36798;&#20154;&#31168;%20%20&#38378;&#30005;&#20384;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&#21346;&#39533;&#40857;%20110501%20&#20013;&#22269;&#36798;&#20154;&#31168;%20%20&#38378;&#30005;&#20384;.avi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0" y="9005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人教版八年级上册</a:t>
            </a:r>
            <a:endParaRPr lang="en-US" altLang="zh-CN" sz="3200" spc="300" dirty="0"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7538" y="4618624"/>
            <a:ext cx="47164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Section B</a:t>
            </a:r>
            <a:r>
              <a:rPr lang="zh-CN" altLang="en-US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（第</a:t>
            </a: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课时）</a:t>
            </a:r>
            <a:endParaRPr lang="en-US" altLang="zh-CN" sz="2800" spc="3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9221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38" y="1160463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1328" y="7158319"/>
            <a:ext cx="1219200" cy="1077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>
                <a:solidFill>
                  <a:schemeClr val="bg1">
                    <a:lumMod val="95000"/>
                    <a:alpha val="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0</a:t>
            </a:r>
            <a:endParaRPr lang="zh-CN" altLang="en-US" sz="100" dirty="0">
              <a:solidFill>
                <a:schemeClr val="bg1">
                  <a:lumMod val="95000"/>
                  <a:alpha val="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7538" y="2038812"/>
            <a:ext cx="471646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Unit4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What’s the best movie theater?  </a:t>
            </a:r>
            <a:endParaRPr lang="en-US" altLang="zh-CN" sz="4000" spc="3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59681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9" descr="刘谦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" y="736600"/>
            <a:ext cx="1690688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6" descr="莫言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2875" y="706438"/>
            <a:ext cx="16319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92275" y="3068638"/>
            <a:ext cx="346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ou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 people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名人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3238" y="4273550"/>
            <a:ext cx="284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have... in common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57688" y="357187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truly talented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56100" y="4076700"/>
            <a:ext cx="306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the most creative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62438" y="4643438"/>
            <a:ext cx="356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take one’s job seriously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56100" y="5157788"/>
            <a:ext cx="165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work hard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3786188" y="3786188"/>
            <a:ext cx="500062" cy="1643062"/>
          </a:xfrm>
          <a:prstGeom prst="leftBrac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8443" name="Picture 8" descr="6c626d00579713bef0bd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58025" y="708025"/>
            <a:ext cx="1690688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图片 1" descr="朗朗-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95850" y="703263"/>
            <a:ext cx="157321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中国好声音-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4200" y="4941888"/>
            <a:ext cx="2619375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995738" y="5949950"/>
            <a:ext cx="346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 talent show called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736600" y="2921000"/>
            <a:ext cx="79390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e.g. The two cultures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have a lot in common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这两种文化具有许多的共同之处。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754063" y="1628775"/>
            <a:ext cx="8210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有相同特征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;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（想法、兴趣等方）相同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54063" y="2311400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have … in common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796925" y="957263"/>
            <a:ext cx="54022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n.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天资；天赋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02025" y="992188"/>
            <a:ext cx="106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talent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6925" y="1779588"/>
            <a:ext cx="83835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拓展：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talent (</a:t>
            </a:r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n.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→ talented (</a:t>
            </a:r>
            <a:r>
              <a:rPr lang="en-US" altLang="zh-CN" sz="28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adj.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有才能的；有才干的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95325" y="2960688"/>
            <a:ext cx="7991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e.g. Do you like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this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talent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show?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      你喜欢这个才艺表演吗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85813" y="4365625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Miss Li </a:t>
            </a:r>
            <a:r>
              <a:rPr lang="zh-CN" altLang="en-US" sz="28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has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 talent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 for draw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ing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李小姐有绘画的天赋。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22" y="1720698"/>
            <a:ext cx="2016224" cy="1774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8299" y="1708555"/>
            <a:ext cx="217698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827088" y="998538"/>
            <a:ext cx="7993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some talent shows around the world</a:t>
            </a:r>
            <a:endParaRPr lang="zh-CN" altLang="zh-CN" sz="4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2534" name="Picture 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2387" y="4437112"/>
            <a:ext cx="2090556" cy="1766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03612" y="4442190"/>
            <a:ext cx="2264768" cy="1809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6019" y="4441127"/>
            <a:ext cx="214862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2" name="矩形 32779"/>
          <p:cNvSpPr>
            <a:spLocks noChangeArrowheads="1"/>
          </p:cNvSpPr>
          <p:nvPr/>
        </p:nvSpPr>
        <p:spPr bwMode="auto">
          <a:xfrm>
            <a:off x="611188" y="528638"/>
            <a:ext cx="470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Its name is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Britain’s Got Talent.</a:t>
            </a:r>
          </a:p>
        </p:txBody>
      </p:sp>
      <p:sp>
        <p:nvSpPr>
          <p:cNvPr id="32781" name="文本框 32780"/>
          <p:cNvSpPr txBox="1">
            <a:spLocks noChangeArrowheads="1"/>
          </p:cNvSpPr>
          <p:nvPr/>
        </p:nvSpPr>
        <p:spPr bwMode="auto">
          <a:xfrm>
            <a:off x="1619250" y="1058863"/>
            <a:ext cx="71294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2" charset="-122"/>
              </a:rPr>
              <a:t>What do you think of the show?</a:t>
            </a:r>
          </a:p>
        </p:txBody>
      </p:sp>
      <p:sp>
        <p:nvSpPr>
          <p:cNvPr id="32782" name="矩形 32781"/>
          <p:cNvSpPr>
            <a:spLocks noChangeArrowheads="1"/>
          </p:cNvSpPr>
          <p:nvPr/>
        </p:nvSpPr>
        <p:spPr bwMode="auto">
          <a:xfrm>
            <a:off x="0" y="4508500"/>
            <a:ext cx="3497263" cy="584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China’s Got Talent</a:t>
            </a:r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00113" y="3429000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All kinds of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people can join these shows.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088" y="3860800"/>
            <a:ext cx="741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All the shows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have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one thing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common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</a:p>
        </p:txBody>
      </p:sp>
      <p:pic>
        <p:nvPicPr>
          <p:cNvPr id="32784" name="图片 32783" descr="u=2421779264,3738648583&amp;fm=21&amp;gp=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52775" y="1716088"/>
            <a:ext cx="24780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矩形 32784"/>
          <p:cNvSpPr>
            <a:spLocks noChangeArrowheads="1"/>
          </p:cNvSpPr>
          <p:nvPr/>
        </p:nvSpPr>
        <p:spPr bwMode="auto">
          <a:xfrm>
            <a:off x="1187450" y="2276475"/>
            <a:ext cx="3930650" cy="584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America’s Got Talent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2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27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1" grpId="0"/>
      <p:bldP spid="32782" grpId="0" bldLvl="0" animBg="1"/>
      <p:bldP spid="13" grpId="0"/>
      <p:bldP spid="11" grpId="0"/>
      <p:bldP spid="3278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559" y="1377054"/>
            <a:ext cx="2087216" cy="1763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7045" name="文本框 87044"/>
          <p:cNvSpPr txBox="1">
            <a:spLocks noChangeArrowheads="1"/>
          </p:cNvSpPr>
          <p:nvPr/>
        </p:nvSpPr>
        <p:spPr bwMode="auto">
          <a:xfrm>
            <a:off x="2698750" y="1397000"/>
            <a:ext cx="6443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The shows try to look for 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best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singers, 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most talented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dancers, 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most exiting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magicians, 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funniest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actors and so on.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3400" y="5949950"/>
            <a:ext cx="7926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I think Wan sings 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most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beautiful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ly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in the show.</a:t>
            </a:r>
            <a:endParaRPr lang="zh-CN" altLang="zh-CN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7051" name="椭圆形标注 87050"/>
          <p:cNvSpPr>
            <a:spLocks noChangeArrowheads="1"/>
          </p:cNvSpPr>
          <p:nvPr/>
        </p:nvSpPr>
        <p:spPr bwMode="auto">
          <a:xfrm>
            <a:off x="0" y="3195638"/>
            <a:ext cx="5940425" cy="1241425"/>
          </a:xfrm>
          <a:prstGeom prst="wedgeEllipseCallout">
            <a:avLst>
              <a:gd name="adj1" fmla="val 59940"/>
              <a:gd name="adj2" fmla="val 69708"/>
            </a:avLst>
          </a:prstGeom>
          <a:noFill/>
          <a:ln w="22225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11188" y="3419475"/>
            <a:ext cx="79200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I like singing and </a:t>
            </a:r>
            <a:r>
              <a:rPr lang="en-US" altLang="zh-CN" sz="2800" b="1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take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the show </a:t>
            </a:r>
          </a:p>
          <a:p>
            <a:pPr eaLnBrk="1" hangingPunct="1"/>
            <a:r>
              <a:rPr lang="en-US" altLang="zh-CN" sz="2800" b="1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seriously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zh-CN" altLang="zh-CN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87053" name="图片 87052" descr="AB85192715CFCC30CA4E18E30BED73B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5113" y="2971800"/>
            <a:ext cx="1079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4" name="文本框 87053"/>
          <p:cNvSpPr txBox="1">
            <a:spLocks noChangeArrowheads="1"/>
          </p:cNvSpPr>
          <p:nvPr/>
        </p:nvSpPr>
        <p:spPr bwMode="auto">
          <a:xfrm>
            <a:off x="5795963" y="3044825"/>
            <a:ext cx="30241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Then, how to decide the winner?</a:t>
            </a:r>
            <a:endParaRPr lang="zh-CN" altLang="en-US" sz="2800" b="1" i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729" name="矩形 87054"/>
          <p:cNvSpPr>
            <a:spLocks noChangeArrowheads="1" noChangeShapeType="1" noTextEdit="1"/>
          </p:cNvSpPr>
          <p:nvPr/>
        </p:nvSpPr>
        <p:spPr bwMode="auto">
          <a:xfrm>
            <a:off x="1835150" y="576263"/>
            <a:ext cx="5545138" cy="7651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3200" b="1" kern="10">
                <a:ln w="9525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/>
                <a:cs typeface="Times New Roman" panose="02020603050405020304"/>
              </a:rPr>
              <a:t>more and more popular</a:t>
            </a:r>
            <a:endParaRPr lang="zh-CN" altLang="en-US" sz="3200" b="1" kern="10">
              <a:ln w="9525">
                <a:solidFill>
                  <a:schemeClr val="tx1"/>
                </a:solidFill>
                <a:round/>
              </a:ln>
              <a:solidFill>
                <a:srgbClr val="FFFF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77056" y="4221087"/>
            <a:ext cx="1978720" cy="1791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4918" y="4014150"/>
            <a:ext cx="3523505" cy="2165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87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87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9" grpId="0"/>
      <p:bldP spid="87051" grpId="0" bldLvl="0" animBg="1"/>
      <p:bldP spid="13" grpId="0"/>
      <p:bldP spid="87054" grpId="0"/>
      <p:bldP spid="307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734" y="1600748"/>
            <a:ext cx="2447082" cy="182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文本框 33802"/>
          <p:cNvSpPr txBox="1">
            <a:spLocks noChangeArrowheads="1"/>
          </p:cNvSpPr>
          <p:nvPr/>
        </p:nvSpPr>
        <p:spPr bwMode="auto">
          <a:xfrm>
            <a:off x="17463" y="620713"/>
            <a:ext cx="63373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F4B18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How to decide the winner?</a:t>
            </a:r>
            <a:endParaRPr lang="zh-CN" altLang="en-US" sz="2800" b="1">
              <a:solidFill>
                <a:srgbClr val="F4B18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3804" name="文本框 33803"/>
          <p:cNvSpPr txBox="1">
            <a:spLocks noChangeArrowheads="1"/>
          </p:cNvSpPr>
          <p:nvPr/>
        </p:nvSpPr>
        <p:spPr bwMode="auto">
          <a:xfrm>
            <a:off x="3186113" y="1187450"/>
            <a:ext cx="3960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1. VIP guests</a:t>
            </a:r>
          </a:p>
        </p:txBody>
      </p:sp>
      <p:pic>
        <p:nvPicPr>
          <p:cNvPr id="33806" name="图片 33805" descr="u=317976862,4056163556&amp;fm=1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86450" y="1774825"/>
            <a:ext cx="24923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文本框 33806"/>
          <p:cNvSpPr txBox="1">
            <a:spLocks noChangeArrowheads="1"/>
          </p:cNvSpPr>
          <p:nvPr/>
        </p:nvSpPr>
        <p:spPr bwMode="auto">
          <a:xfrm>
            <a:off x="442913" y="3338513"/>
            <a:ext cx="6121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2. people watch the game</a:t>
            </a:r>
          </a:p>
        </p:txBody>
      </p:sp>
      <p:sp>
        <p:nvSpPr>
          <p:cNvPr id="33808" name="文本框 33807"/>
          <p:cNvSpPr txBox="1">
            <a:spLocks noChangeArrowheads="1"/>
          </p:cNvSpPr>
          <p:nvPr/>
        </p:nvSpPr>
        <p:spPr bwMode="auto">
          <a:xfrm>
            <a:off x="3635375" y="3697288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17513" y="4089400"/>
            <a:ext cx="71786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They play a role in deciding the winner.</a:t>
            </a:r>
          </a:p>
        </p:txBody>
      </p:sp>
      <p:sp>
        <p:nvSpPr>
          <p:cNvPr id="33810" name="直接连接符 33809"/>
          <p:cNvSpPr>
            <a:spLocks noChangeShapeType="1"/>
          </p:cNvSpPr>
          <p:nvPr/>
        </p:nvSpPr>
        <p:spPr bwMode="auto">
          <a:xfrm flipV="1">
            <a:off x="1476375" y="4629150"/>
            <a:ext cx="3960813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33811" name="图片 338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4652963"/>
            <a:ext cx="14763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文本框 33811"/>
          <p:cNvSpPr txBox="1">
            <a:spLocks noChangeArrowheads="1"/>
          </p:cNvSpPr>
          <p:nvPr/>
        </p:nvSpPr>
        <p:spPr bwMode="auto">
          <a:xfrm>
            <a:off x="1979613" y="4724400"/>
            <a:ext cx="50053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The winner always get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a very good prize.</a:t>
            </a:r>
          </a:p>
        </p:txBody>
      </p:sp>
      <p:grpSp>
        <p:nvGrpSpPr>
          <p:cNvPr id="2" name="组合 33814"/>
          <p:cNvGrpSpPr/>
          <p:nvPr/>
        </p:nvGrpSpPr>
        <p:grpSpPr bwMode="auto">
          <a:xfrm>
            <a:off x="6804025" y="4652963"/>
            <a:ext cx="2339975" cy="1419225"/>
            <a:chOff x="4286" y="3067"/>
            <a:chExt cx="1474" cy="894"/>
          </a:xfrm>
        </p:grpSpPr>
        <p:pic>
          <p:nvPicPr>
            <p:cNvPr id="22534" name="Picture 6" descr="http://img.megajoy.com/2010-07-26/100773269.jp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15" y="3135"/>
              <a:ext cx="613" cy="7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4" descr="http://www.dage123.com/pic/uploadimg/2012-8/13205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878" y="3097"/>
              <a:ext cx="859" cy="8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3816" name="文本框 33815"/>
          <p:cNvSpPr txBox="1">
            <a:spLocks noChangeArrowheads="1"/>
          </p:cNvSpPr>
          <p:nvPr/>
        </p:nvSpPr>
        <p:spPr bwMode="auto">
          <a:xfrm>
            <a:off x="1908175" y="5715000"/>
            <a:ext cx="6335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These shows give people a way to make their dreams come true.</a:t>
            </a:r>
          </a:p>
        </p:txBody>
      </p:sp>
      <p:sp>
        <p:nvSpPr>
          <p:cNvPr id="33818" name="矩形 33817"/>
          <p:cNvSpPr>
            <a:spLocks noChangeArrowheads="1"/>
          </p:cNvSpPr>
          <p:nvPr/>
        </p:nvSpPr>
        <p:spPr bwMode="auto">
          <a:xfrm>
            <a:off x="1476375" y="4868863"/>
            <a:ext cx="4498975" cy="5238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You can be a star overnight!</a:t>
            </a:r>
            <a:endParaRPr lang="en-US" altLang="zh-CN" sz="2800" b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3819" name="文本框 33818"/>
          <p:cNvSpPr txBox="1">
            <a:spLocks noChangeArrowheads="1"/>
          </p:cNvSpPr>
          <p:nvPr/>
        </p:nvSpPr>
        <p:spPr bwMode="auto">
          <a:xfrm>
            <a:off x="4271963" y="3760788"/>
            <a:ext cx="5156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 i="1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That’s up to you to decide.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3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33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  <p:bldP spid="33807" grpId="0"/>
      <p:bldP spid="33808" grpId="0"/>
      <p:bldP spid="33812" grpId="0"/>
      <p:bldP spid="33816" grpId="0"/>
      <p:bldP spid="33818" grpId="0" bldLvl="0" animBg="1"/>
      <p:bldP spid="338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oup 20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2225" y="1111250"/>
            <a:ext cx="7240588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2700" y="242888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What talent shows are mentioned in the passage?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52863" y="1268413"/>
            <a:ext cx="4751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American Idol (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美国偶像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07950" y="2924175"/>
            <a:ext cx="590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America’s Got Talent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美国达人秀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708400" y="4292600"/>
            <a:ext cx="338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China’s Got Talent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(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中国达人秀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158750" y="1835150"/>
            <a:ext cx="2176463" cy="647700"/>
          </a:xfrm>
          <a:prstGeom prst="rect">
            <a:avLst/>
          </a:prstGeom>
          <a:solidFill>
            <a:srgbClr val="C55A11"/>
          </a:solidFill>
          <a:ln w="9525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endParaRPr lang="zh-CN" altLang="zh-CN" sz="28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158750" y="3285233"/>
            <a:ext cx="2176999" cy="595887"/>
            <a:chOff x="158750" y="2986088"/>
            <a:chExt cx="2223133" cy="595887"/>
          </a:xfrm>
          <a:solidFill>
            <a:schemeClr val="accent2">
              <a:lumMod val="75000"/>
            </a:schemeClr>
          </a:solidFill>
        </p:grpSpPr>
        <p:sp>
          <p:nvSpPr>
            <p:cNvPr id="29704" name="Rectangle 16"/>
            <p:cNvSpPr>
              <a:spLocks noChangeArrowheads="1"/>
            </p:cNvSpPr>
            <p:nvPr/>
          </p:nvSpPr>
          <p:spPr bwMode="auto">
            <a:xfrm>
              <a:off x="158750" y="2986088"/>
              <a:ext cx="2223133" cy="576263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2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179388" y="2997200"/>
              <a:ext cx="220205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Arial" panose="020B0604020202020204" pitchFamily="34" charset="0"/>
                </a:rPr>
                <a:t>Paragraph 2</a:t>
              </a:r>
            </a:p>
          </p:txBody>
        </p:sp>
      </p:grp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42938"/>
            <a:ext cx="96440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b="1" smtClean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What is the main idea of each paragraph?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0" y="1825625"/>
            <a:ext cx="5761038" cy="28082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smtClean="0">
                <a:latin typeface="Times New Roman" panose="02020603050405020304" pitchFamily="18" charset="0"/>
                <a:ea typeface="黑体" panose="02010609060101010101" pitchFamily="2" charset="-122"/>
              </a:rPr>
              <a:t>A. Different people have different opinions(</a:t>
            </a:r>
            <a:r>
              <a:rPr lang="zh-CN" altLang="en-US" sz="2800" smtClean="0">
                <a:latin typeface="Times New Roman" panose="02020603050405020304" pitchFamily="18" charset="0"/>
                <a:ea typeface="黑体" panose="02010609060101010101" pitchFamily="2" charset="-122"/>
              </a:rPr>
              <a:t>观点</a:t>
            </a:r>
            <a:r>
              <a:rPr lang="en-US" altLang="zh-CN" sz="2800" smtClean="0">
                <a:latin typeface="Times New Roman" panose="02020603050405020304" pitchFamily="18" charset="0"/>
                <a:ea typeface="黑体" panose="02010609060101010101" pitchFamily="2" charset="-122"/>
              </a:rPr>
              <a:t>) about talent shows.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smtClean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smtClean="0">
                <a:latin typeface="Times New Roman" panose="02020603050405020304" pitchFamily="18" charset="0"/>
                <a:ea typeface="黑体" panose="02010609060101010101" pitchFamily="2" charset="-122"/>
              </a:rPr>
              <a:t>B. All the talent shows try to look for the most talented people.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smtClean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smtClean="0">
                <a:latin typeface="Times New Roman" panose="02020603050405020304" pitchFamily="18" charset="0"/>
                <a:ea typeface="黑体" panose="02010609060101010101" pitchFamily="2" charset="-122"/>
              </a:rPr>
              <a:t>C. Talent shows are getting more and more popular.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smtClean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smtClean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57163" y="1862138"/>
            <a:ext cx="2157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Paragraph 1</a:t>
            </a:r>
          </a:p>
        </p:txBody>
      </p:sp>
      <p:grpSp>
        <p:nvGrpSpPr>
          <p:cNvPr id="3" name="组合 3"/>
          <p:cNvGrpSpPr/>
          <p:nvPr/>
        </p:nvGrpSpPr>
        <p:grpSpPr>
          <a:xfrm>
            <a:off x="157644" y="4681469"/>
            <a:ext cx="2178105" cy="584775"/>
            <a:chOff x="179388" y="4724400"/>
            <a:chExt cx="2178105" cy="584775"/>
          </a:xfrm>
          <a:solidFill>
            <a:schemeClr val="accent2">
              <a:lumMod val="75000"/>
            </a:schemeClr>
          </a:solidFill>
        </p:grpSpPr>
        <p:sp>
          <p:nvSpPr>
            <p:cNvPr id="29705" name="Rectangle 18"/>
            <p:cNvSpPr>
              <a:spLocks noChangeArrowheads="1"/>
            </p:cNvSpPr>
            <p:nvPr/>
          </p:nvSpPr>
          <p:spPr bwMode="auto">
            <a:xfrm>
              <a:off x="179388" y="4724400"/>
              <a:ext cx="2178105" cy="576263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zh-CN" sz="28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702" name="Text Box 7"/>
            <p:cNvSpPr txBox="1">
              <a:spLocks noChangeArrowheads="1"/>
            </p:cNvSpPr>
            <p:nvPr/>
          </p:nvSpPr>
          <p:spPr bwMode="auto">
            <a:xfrm>
              <a:off x="179388" y="4724400"/>
              <a:ext cx="215636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Arial" panose="020B0604020202020204" pitchFamily="34" charset="0"/>
                </a:rPr>
                <a:t>Paragraph 3</a:t>
              </a:r>
            </a:p>
          </p:txBody>
        </p:sp>
      </p:grpSp>
      <p:sp>
        <p:nvSpPr>
          <p:cNvPr id="420882" name="Line 18"/>
          <p:cNvSpPr>
            <a:spLocks noChangeShapeType="1"/>
          </p:cNvSpPr>
          <p:nvPr/>
        </p:nvSpPr>
        <p:spPr bwMode="auto">
          <a:xfrm>
            <a:off x="2401888" y="2133600"/>
            <a:ext cx="946150" cy="2663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>
            <a:off x="2401888" y="3573463"/>
            <a:ext cx="987425" cy="1428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884" name="Line 20"/>
          <p:cNvSpPr>
            <a:spLocks noChangeShapeType="1"/>
          </p:cNvSpPr>
          <p:nvPr/>
        </p:nvSpPr>
        <p:spPr bwMode="auto">
          <a:xfrm flipV="1">
            <a:off x="2355850" y="2133600"/>
            <a:ext cx="992188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2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2" grpId="0" animBg="1"/>
      <p:bldP spid="420883" grpId="0" animBg="1"/>
      <p:bldP spid="4208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89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489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直接连接符 89094"/>
          <p:cNvSpPr>
            <a:spLocks noChangeShapeType="1"/>
          </p:cNvSpPr>
          <p:nvPr/>
        </p:nvSpPr>
        <p:spPr bwMode="auto">
          <a:xfrm>
            <a:off x="3419475" y="981075"/>
            <a:ext cx="2232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096" name="文本框 89095"/>
          <p:cNvSpPr txBox="1"/>
          <p:nvPr/>
        </p:nvSpPr>
        <p:spPr>
          <a:xfrm>
            <a:off x="5724525" y="620713"/>
            <a:ext cx="15113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defRPr/>
            </a:pPr>
            <a:r>
              <a:rPr lang="zh-CN" altLang="en-US" sz="2000" b="1" i="1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ea"/>
                <a:sym typeface="+mn-ea"/>
              </a:rPr>
              <a:t>谁是达人？</a:t>
            </a:r>
            <a:endParaRPr lang="zh-CN" altLang="en-US" sz="2000" b="1" i="1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9097" name="直接连接符 89096"/>
          <p:cNvSpPr>
            <a:spLocks noChangeShapeType="1"/>
          </p:cNvSpPr>
          <p:nvPr/>
        </p:nvSpPr>
        <p:spPr bwMode="auto">
          <a:xfrm>
            <a:off x="6084888" y="1341438"/>
            <a:ext cx="12239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098" name="直接连接符 89097"/>
          <p:cNvSpPr>
            <a:spLocks noChangeShapeType="1"/>
          </p:cNvSpPr>
          <p:nvPr/>
        </p:nvSpPr>
        <p:spPr bwMode="auto">
          <a:xfrm>
            <a:off x="2124075" y="1844675"/>
            <a:ext cx="23034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099" name="直接连接符 89098"/>
          <p:cNvSpPr>
            <a:spLocks noChangeShapeType="1"/>
          </p:cNvSpPr>
          <p:nvPr/>
        </p:nvSpPr>
        <p:spPr bwMode="auto">
          <a:xfrm flipV="1">
            <a:off x="3779838" y="4221163"/>
            <a:ext cx="2305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0" name="直接连接符 89099"/>
          <p:cNvSpPr>
            <a:spLocks noChangeShapeType="1"/>
          </p:cNvSpPr>
          <p:nvPr/>
        </p:nvSpPr>
        <p:spPr bwMode="auto">
          <a:xfrm>
            <a:off x="5795963" y="4508500"/>
            <a:ext cx="19446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1" name="文本框 89100"/>
          <p:cNvSpPr txBox="1">
            <a:spLocks noChangeArrowheads="1"/>
          </p:cNvSpPr>
          <p:nvPr/>
        </p:nvSpPr>
        <p:spPr bwMode="auto">
          <a:xfrm>
            <a:off x="4824413" y="4552950"/>
            <a:ext cx="44275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黑体" panose="02010609060101010101" pitchFamily="2" charset="-122"/>
              </a:rPr>
              <a:t>play a role in doing sth</a:t>
            </a:r>
            <a:endParaRPr lang="zh-CN" altLang="en-US" sz="2800" b="1" i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9102" name="直接连接符 89101"/>
          <p:cNvSpPr>
            <a:spLocks noChangeShapeType="1"/>
          </p:cNvSpPr>
          <p:nvPr/>
        </p:nvSpPr>
        <p:spPr bwMode="auto">
          <a:xfrm>
            <a:off x="3924300" y="5589588"/>
            <a:ext cx="7191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3" name="直接连接符 89102"/>
          <p:cNvSpPr>
            <a:spLocks noChangeShapeType="1"/>
          </p:cNvSpPr>
          <p:nvPr/>
        </p:nvSpPr>
        <p:spPr bwMode="auto">
          <a:xfrm>
            <a:off x="7524750" y="5876925"/>
            <a:ext cx="43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4" name="直接连接符 89103"/>
          <p:cNvSpPr>
            <a:spLocks noChangeShapeType="1"/>
          </p:cNvSpPr>
          <p:nvPr/>
        </p:nvSpPr>
        <p:spPr bwMode="auto">
          <a:xfrm>
            <a:off x="2627313" y="6092825"/>
            <a:ext cx="7921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5" name="直接连接符 89104"/>
          <p:cNvSpPr>
            <a:spLocks noChangeShapeType="1"/>
          </p:cNvSpPr>
          <p:nvPr/>
        </p:nvSpPr>
        <p:spPr bwMode="auto">
          <a:xfrm>
            <a:off x="5219700" y="2708275"/>
            <a:ext cx="43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6" name="直接连接符 89105"/>
          <p:cNvSpPr>
            <a:spLocks noChangeShapeType="1"/>
          </p:cNvSpPr>
          <p:nvPr/>
        </p:nvSpPr>
        <p:spPr bwMode="auto">
          <a:xfrm>
            <a:off x="6588125" y="2708275"/>
            <a:ext cx="1079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107" name="直接连接符 89106"/>
          <p:cNvSpPr>
            <a:spLocks noChangeShapeType="1"/>
          </p:cNvSpPr>
          <p:nvPr/>
        </p:nvSpPr>
        <p:spPr bwMode="auto">
          <a:xfrm>
            <a:off x="6516688" y="3429000"/>
            <a:ext cx="1008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  <p:bldP spid="89097" grpId="0" animBg="1"/>
      <p:bldP spid="89098" grpId="0" animBg="1"/>
      <p:bldP spid="89099" grpId="0" animBg="1"/>
      <p:bldP spid="89100" grpId="0" animBg="1"/>
      <p:bldP spid="89101" grpId="0"/>
      <p:bldP spid="89102" grpId="0" animBg="1"/>
      <p:bldP spid="89103" grpId="0" animBg="1"/>
      <p:bldP spid="89104" grpId="0" animBg="1"/>
      <p:bldP spid="89105" grpId="0" animBg="1"/>
      <p:bldP spid="89106" grpId="0" animBg="1"/>
      <p:bldP spid="89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4"/>
          <p:cNvSpPr>
            <a:spLocks noChangeArrowheads="1"/>
          </p:cNvSpPr>
          <p:nvPr/>
        </p:nvSpPr>
        <p:spPr bwMode="auto">
          <a:xfrm>
            <a:off x="34925" y="1412875"/>
            <a:ext cx="9144000" cy="3065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Everyone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is good at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something, but some people are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truly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talented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It’s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always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interesting to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watch people show their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talents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Talent shows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are getting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more and more popular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First, there were shows like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American Idol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and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American’s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Got Talent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 Now, there are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similar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shows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around the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world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,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Such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as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China’s Got Talent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7164388" y="90805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true- truly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180975" y="4437063"/>
            <a:ext cx="794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Question: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What three talent shows are mentioned?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47110" name="直接连接符 12"/>
          <p:cNvCxnSpPr>
            <a:cxnSpLocks noChangeShapeType="1"/>
          </p:cNvCxnSpPr>
          <p:nvPr/>
        </p:nvCxnSpPr>
        <p:spPr bwMode="auto">
          <a:xfrm>
            <a:off x="1331913" y="2420938"/>
            <a:ext cx="7343775" cy="1587"/>
          </a:xfrm>
          <a:prstGeom prst="line">
            <a:avLst/>
          </a:prstGeom>
          <a:noFill/>
          <a:ln w="31750">
            <a:solidFill>
              <a:srgbClr val="4A7EB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1" name="矩形 15"/>
          <p:cNvSpPr>
            <a:spLocks noChangeArrowheads="1"/>
          </p:cNvSpPr>
          <p:nvPr/>
        </p:nvSpPr>
        <p:spPr bwMode="auto">
          <a:xfrm>
            <a:off x="576263" y="5948363"/>
            <a:ext cx="87487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Talent shows are getting more and more popular now.</a:t>
            </a:r>
            <a:endParaRPr lang="zh-CN" altLang="en-US" sz="2800" dirty="0">
              <a:solidFill>
                <a:srgbClr val="D60093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7113" name="矩形 21"/>
          <p:cNvSpPr>
            <a:spLocks noChangeArrowheads="1"/>
          </p:cNvSpPr>
          <p:nvPr/>
        </p:nvSpPr>
        <p:spPr bwMode="auto">
          <a:xfrm>
            <a:off x="1584325" y="4797425"/>
            <a:ext cx="6840538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American Idol, American’s Got Talent and </a:t>
            </a:r>
          </a:p>
          <a:p>
            <a:pPr>
              <a:defRPr/>
            </a:pPr>
            <a:r>
              <a:rPr lang="en-US" sz="2800" b="1" i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China’s Got Talent.</a:t>
            </a:r>
            <a:endParaRPr lang="zh-CN" altLang="en-US" sz="2800" i="1">
              <a:solidFill>
                <a:srgbClr val="D60093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cxnSp>
        <p:nvCxnSpPr>
          <p:cNvPr id="47114" name="直接连接符 17"/>
          <p:cNvCxnSpPr>
            <a:cxnSpLocks noChangeShapeType="1"/>
          </p:cNvCxnSpPr>
          <p:nvPr/>
        </p:nvCxnSpPr>
        <p:spPr bwMode="auto">
          <a:xfrm>
            <a:off x="4211638" y="2852738"/>
            <a:ext cx="4537075" cy="1587"/>
          </a:xfrm>
          <a:prstGeom prst="line">
            <a:avLst/>
          </a:prstGeom>
          <a:noFill/>
          <a:ln w="31750">
            <a:solidFill>
              <a:srgbClr val="4A7EB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矩形 27"/>
          <p:cNvSpPr>
            <a:spLocks noChangeArrowheads="1"/>
          </p:cNvSpPr>
          <p:nvPr/>
        </p:nvSpPr>
        <p:spPr bwMode="auto">
          <a:xfrm>
            <a:off x="180975" y="5588000"/>
            <a:ext cx="8748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Question: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How are these talent shows getting now? </a:t>
            </a: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107950" y="711200"/>
            <a:ext cx="2808288" cy="503238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4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Who’s Got Talent?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  <p:bldP spid="47111" grpId="0"/>
      <p:bldP spid="47113" grpId="0"/>
      <p:bldP spid="47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50825" y="1006975"/>
            <a:ext cx="8713788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1" tIns="45130" rIns="90261" bIns="45130" anchor="ctr">
            <a:spAutoFit/>
          </a:bodyPr>
          <a:lstStyle/>
          <a:p>
            <a:pPr eaLnBrk="0" hangingPunct="0"/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一、语言知识目标：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熟练使用以下词汇、短语和句型：</a:t>
            </a:r>
          </a:p>
          <a:p>
            <a:pPr eaLnBrk="0" hangingPunct="0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talent, have … in common, magician, all kinds of, beautifully, be up to, role, play a role, winner, prize, everybody, make up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the most talented dancer: …</a:t>
            </a:r>
          </a:p>
          <a:p>
            <a:pPr eaLnBrk="0" hangingPunct="0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the most exciting magician: …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等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二、学习策略：</a:t>
            </a:r>
          </a:p>
          <a:p>
            <a:pPr eaLnBrk="0" hangingPunct="0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2.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通过限时阅读，整体阅读训练，能够抓住篇章主旨并对文章细节进行理解。</a:t>
            </a:r>
          </a:p>
          <a:p>
            <a:pPr eaLnBrk="0" hangingPunct="0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3.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优生能快速阅读并掌握文章大意并能复述此文，中等生能理解文章意思，并能阅读。</a:t>
            </a:r>
          </a:p>
          <a:p>
            <a:pPr eaLnBrk="0" hangingPunct="0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4. 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能正确的运用相关短语表达，通过跟读，仿说，能够评价并介绍同学和朋友的才艺。</a:t>
            </a:r>
          </a:p>
          <a:p>
            <a:pPr eaLnBrk="0" hangingPunct="0"/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三、情感态度价值观目标：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鼓励学生客观评价自己身边的人并认识到培养良好爱好的重要性，提升学生综合素质。</a:t>
            </a:r>
          </a:p>
          <a:p>
            <a:pPr eaLnBrk="0" hangingPunct="0"/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四、文化意识：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2" charset="-122"/>
              </a:rPr>
              <a:t>初步了解中外“达人秀”现象，并能正确认识这种流行文化。</a:t>
            </a:r>
          </a:p>
        </p:txBody>
      </p:sp>
      <p:sp>
        <p:nvSpPr>
          <p:cNvPr id="4" name="矩形 3"/>
          <p:cNvSpPr/>
          <p:nvPr/>
        </p:nvSpPr>
        <p:spPr>
          <a:xfrm>
            <a:off x="3492500" y="549275"/>
            <a:ext cx="2036763" cy="646113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学习目标</a:t>
            </a:r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我的文档\桌面\Unit 4资料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2847975"/>
            <a:ext cx="211931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矩形 3"/>
          <p:cNvSpPr>
            <a:spLocks noChangeArrowheads="1"/>
          </p:cNvSpPr>
          <p:nvPr/>
        </p:nvSpPr>
        <p:spPr bwMode="auto">
          <a:xfrm>
            <a:off x="757238" y="2486025"/>
            <a:ext cx="8207375" cy="4111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All these shows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have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one thing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in common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: they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try to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                        look for the best singers, the most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talented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                        dancers, the most exciting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magician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s, the 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                        funniest actors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and so on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All kinds of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people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                      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join these shows. But who can play the piano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                        the best or sing the most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beautifully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?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That’s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                        up to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you to decide. When people watch the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show, they usually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play a role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in deciding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winner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 And 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the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winner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always gets a very good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prize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</a:t>
            </a:r>
          </a:p>
        </p:txBody>
      </p:sp>
      <p:cxnSp>
        <p:nvCxnSpPr>
          <p:cNvPr id="28676" name="直接连接符 4"/>
          <p:cNvCxnSpPr>
            <a:cxnSpLocks noChangeShapeType="1"/>
          </p:cNvCxnSpPr>
          <p:nvPr/>
        </p:nvCxnSpPr>
        <p:spPr bwMode="auto">
          <a:xfrm>
            <a:off x="0" y="2132013"/>
            <a:ext cx="9144000" cy="1587"/>
          </a:xfrm>
          <a:prstGeom prst="line">
            <a:avLst/>
          </a:prstGeom>
          <a:noFill/>
          <a:ln w="25400">
            <a:solidFill>
              <a:srgbClr val="4A7EB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07950" y="8794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D6009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They try to look for the best singers, the most talented dancers, the magicians, the funniest actors and so on.</a:t>
            </a:r>
            <a:endParaRPr lang="zh-CN" altLang="en-US" sz="2400" b="1">
              <a:solidFill>
                <a:srgbClr val="D6009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" name="组合 11"/>
          <p:cNvGrpSpPr/>
          <p:nvPr/>
        </p:nvGrpSpPr>
        <p:grpSpPr bwMode="auto">
          <a:xfrm>
            <a:off x="107950" y="474663"/>
            <a:ext cx="7794625" cy="1647825"/>
            <a:chOff x="0" y="0"/>
            <a:chExt cx="7794057" cy="1647964"/>
          </a:xfrm>
        </p:grpSpPr>
        <p:sp>
          <p:nvSpPr>
            <p:cNvPr id="2868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77940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Question: 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What do talent shows have in common?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8690" name="Text Box 3"/>
            <p:cNvSpPr txBox="1">
              <a:spLocks noChangeArrowheads="1"/>
            </p:cNvSpPr>
            <p:nvPr/>
          </p:nvSpPr>
          <p:spPr bwMode="auto">
            <a:xfrm>
              <a:off x="0" y="1124744"/>
              <a:ext cx="57646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Question: 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Who decides the winners?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48137" name="Text Box 3"/>
          <p:cNvSpPr txBox="1">
            <a:spLocks noChangeArrowheads="1"/>
          </p:cNvSpPr>
          <p:nvPr/>
        </p:nvSpPr>
        <p:spPr bwMode="auto">
          <a:xfrm>
            <a:off x="107950" y="210502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D6009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people who watch the show decide the winners.</a:t>
            </a:r>
            <a:endParaRPr lang="zh-CN" altLang="en-US" sz="2400" b="1">
              <a:solidFill>
                <a:srgbClr val="D6009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3" name="组合 20"/>
          <p:cNvGrpSpPr/>
          <p:nvPr/>
        </p:nvGrpSpPr>
        <p:grpSpPr bwMode="auto">
          <a:xfrm>
            <a:off x="2700338" y="2924175"/>
            <a:ext cx="5614987" cy="1368425"/>
            <a:chOff x="0" y="0"/>
            <a:chExt cx="6480720" cy="1585764"/>
          </a:xfrm>
        </p:grpSpPr>
        <p:cxnSp>
          <p:nvCxnSpPr>
            <p:cNvPr id="28685" name="直接连接符 15"/>
            <p:cNvCxnSpPr>
              <a:cxnSpLocks noChangeShapeType="1"/>
            </p:cNvCxnSpPr>
            <p:nvPr/>
          </p:nvCxnSpPr>
          <p:spPr bwMode="auto">
            <a:xfrm>
              <a:off x="4392982" y="0"/>
              <a:ext cx="1439983" cy="1588"/>
            </a:xfrm>
            <a:prstGeom prst="line">
              <a:avLst/>
            </a:prstGeom>
            <a:noFill/>
            <a:ln w="3175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直接连接符 16"/>
            <p:cNvCxnSpPr>
              <a:cxnSpLocks noChangeShapeType="1"/>
            </p:cNvCxnSpPr>
            <p:nvPr/>
          </p:nvCxnSpPr>
          <p:spPr bwMode="auto">
            <a:xfrm>
              <a:off x="71444" y="576209"/>
              <a:ext cx="6409276" cy="1587"/>
            </a:xfrm>
            <a:prstGeom prst="line">
              <a:avLst/>
            </a:prstGeom>
            <a:noFill/>
            <a:ln w="3175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直接连接符 18"/>
            <p:cNvCxnSpPr>
              <a:cxnSpLocks noChangeShapeType="1"/>
            </p:cNvCxnSpPr>
            <p:nvPr/>
          </p:nvCxnSpPr>
          <p:spPr bwMode="auto">
            <a:xfrm>
              <a:off x="215918" y="1079399"/>
              <a:ext cx="6264802" cy="1588"/>
            </a:xfrm>
            <a:prstGeom prst="line">
              <a:avLst/>
            </a:prstGeom>
            <a:noFill/>
            <a:ln w="3175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直接连接符 19"/>
            <p:cNvCxnSpPr>
              <a:cxnSpLocks noChangeShapeType="1"/>
            </p:cNvCxnSpPr>
            <p:nvPr/>
          </p:nvCxnSpPr>
          <p:spPr bwMode="auto">
            <a:xfrm>
              <a:off x="0" y="1584176"/>
              <a:ext cx="3888115" cy="1588"/>
            </a:xfrm>
            <a:prstGeom prst="line">
              <a:avLst/>
            </a:prstGeom>
            <a:noFill/>
            <a:ln w="3175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组合 26"/>
          <p:cNvGrpSpPr/>
          <p:nvPr/>
        </p:nvGrpSpPr>
        <p:grpSpPr bwMode="auto">
          <a:xfrm>
            <a:off x="827088" y="5157788"/>
            <a:ext cx="7705725" cy="935037"/>
            <a:chOff x="0" y="0"/>
            <a:chExt cx="8034977" cy="1009727"/>
          </a:xfrm>
        </p:grpSpPr>
        <p:cxnSp>
          <p:nvCxnSpPr>
            <p:cNvPr id="28682" name="直接连接符 21"/>
            <p:cNvCxnSpPr>
              <a:cxnSpLocks noChangeShapeType="1"/>
            </p:cNvCxnSpPr>
            <p:nvPr/>
          </p:nvCxnSpPr>
          <p:spPr bwMode="auto">
            <a:xfrm>
              <a:off x="0" y="1008113"/>
              <a:ext cx="7058765" cy="1614"/>
            </a:xfrm>
            <a:prstGeom prst="line">
              <a:avLst/>
            </a:prstGeom>
            <a:noFill/>
            <a:ln w="3175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3" name="直接连接符 23"/>
            <p:cNvCxnSpPr>
              <a:cxnSpLocks noChangeShapeType="1"/>
            </p:cNvCxnSpPr>
            <p:nvPr/>
          </p:nvCxnSpPr>
          <p:spPr bwMode="auto">
            <a:xfrm>
              <a:off x="7054046" y="0"/>
              <a:ext cx="980931" cy="1588"/>
            </a:xfrm>
            <a:prstGeom prst="line">
              <a:avLst/>
            </a:prstGeom>
            <a:noFill/>
            <a:ln w="3175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4" name="直接连接符 24"/>
            <p:cNvCxnSpPr>
              <a:cxnSpLocks noChangeShapeType="1"/>
            </p:cNvCxnSpPr>
            <p:nvPr/>
          </p:nvCxnSpPr>
          <p:spPr bwMode="auto">
            <a:xfrm>
              <a:off x="2126312" y="576292"/>
              <a:ext cx="5889913" cy="1587"/>
            </a:xfrm>
            <a:prstGeom prst="line">
              <a:avLst/>
            </a:prstGeom>
            <a:noFill/>
            <a:ln w="3175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2"/>
          <p:cNvSpPr>
            <a:spLocks noChangeArrowheads="1"/>
          </p:cNvSpPr>
          <p:nvPr/>
        </p:nvSpPr>
        <p:spPr bwMode="auto">
          <a:xfrm>
            <a:off x="396875" y="2449513"/>
            <a:ext cx="8207375" cy="314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However, not everybody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enjoys watching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these shows. 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Some think that the lives of the performers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are made up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For example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, some people say they are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poor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farmers, but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in fact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they are just actors. However, if you don’t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take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these shows too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seriously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, they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are fun to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watch. And one 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great thing about them is that they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give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 people a way to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make their dreams come true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.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95288" y="544512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make up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编造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    are made up …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被编造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make sb/sth. do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使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/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让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做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</a:p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make their dreams come true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让他们的梦想成真</a:t>
            </a:r>
          </a:p>
        </p:txBody>
      </p:sp>
      <p:cxnSp>
        <p:nvCxnSpPr>
          <p:cNvPr id="29700" name="直接连接符 6"/>
          <p:cNvCxnSpPr>
            <a:cxnSpLocks noChangeShapeType="1"/>
          </p:cNvCxnSpPr>
          <p:nvPr/>
        </p:nvCxnSpPr>
        <p:spPr bwMode="auto">
          <a:xfrm>
            <a:off x="0" y="2060575"/>
            <a:ext cx="9144000" cy="1588"/>
          </a:xfrm>
          <a:prstGeom prst="line">
            <a:avLst/>
          </a:prstGeom>
          <a:noFill/>
          <a:ln w="25400">
            <a:solidFill>
              <a:srgbClr val="4A7EB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8"/>
          <p:cNvGrpSpPr/>
          <p:nvPr/>
        </p:nvGrpSpPr>
        <p:grpSpPr bwMode="auto">
          <a:xfrm>
            <a:off x="360363" y="465138"/>
            <a:ext cx="8220075" cy="1360487"/>
            <a:chOff x="0" y="0"/>
            <a:chExt cx="8220456" cy="1359932"/>
          </a:xfrm>
        </p:grpSpPr>
        <p:sp>
          <p:nvSpPr>
            <p:cNvPr id="29712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82204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Question: 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Why do some people not like these shows?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9713" name="Text Box 3"/>
            <p:cNvSpPr txBox="1">
              <a:spLocks noChangeArrowheads="1"/>
            </p:cNvSpPr>
            <p:nvPr/>
          </p:nvSpPr>
          <p:spPr bwMode="auto">
            <a:xfrm>
              <a:off x="0" y="836712"/>
              <a:ext cx="76305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Question: 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Why do some people like these shows?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49162" name="Text Box 3"/>
          <p:cNvSpPr txBox="1">
            <a:spLocks noChangeArrowheads="1"/>
          </p:cNvSpPr>
          <p:nvPr/>
        </p:nvSpPr>
        <p:spPr bwMode="auto">
          <a:xfrm>
            <a:off x="360363" y="941388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D6009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They think that the lives of the performers are made up.</a:t>
            </a:r>
            <a:endParaRPr lang="zh-CN" altLang="en-US" sz="2400" b="1">
              <a:solidFill>
                <a:srgbClr val="D6009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3" name="组合 23"/>
          <p:cNvGrpSpPr/>
          <p:nvPr/>
        </p:nvGrpSpPr>
        <p:grpSpPr bwMode="auto">
          <a:xfrm>
            <a:off x="468313" y="3209925"/>
            <a:ext cx="7416800" cy="939800"/>
            <a:chOff x="0" y="0"/>
            <a:chExt cx="8748464" cy="1081708"/>
          </a:xfrm>
        </p:grpSpPr>
        <p:cxnSp>
          <p:nvCxnSpPr>
            <p:cNvPr id="29709" name="直接连接符 18"/>
            <p:cNvCxnSpPr>
              <a:cxnSpLocks noChangeShapeType="1"/>
            </p:cNvCxnSpPr>
            <p:nvPr/>
          </p:nvCxnSpPr>
          <p:spPr bwMode="auto">
            <a:xfrm>
              <a:off x="0" y="0"/>
              <a:ext cx="8748464" cy="1587"/>
            </a:xfrm>
            <a:prstGeom prst="line">
              <a:avLst/>
            </a:prstGeom>
            <a:noFill/>
            <a:ln w="2540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0" name="直接连接符 20"/>
            <p:cNvCxnSpPr>
              <a:cxnSpLocks noChangeShapeType="1"/>
            </p:cNvCxnSpPr>
            <p:nvPr/>
          </p:nvCxnSpPr>
          <p:spPr bwMode="auto">
            <a:xfrm>
              <a:off x="0" y="575748"/>
              <a:ext cx="8748464" cy="1586"/>
            </a:xfrm>
            <a:prstGeom prst="line">
              <a:avLst/>
            </a:prstGeom>
            <a:noFill/>
            <a:ln w="2540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直接连接符 21"/>
            <p:cNvCxnSpPr>
              <a:cxnSpLocks noChangeShapeType="1"/>
            </p:cNvCxnSpPr>
            <p:nvPr/>
          </p:nvCxnSpPr>
          <p:spPr bwMode="auto">
            <a:xfrm>
              <a:off x="0" y="1080122"/>
              <a:ext cx="4140082" cy="1586"/>
            </a:xfrm>
            <a:prstGeom prst="line">
              <a:avLst/>
            </a:prstGeom>
            <a:noFill/>
            <a:ln w="2540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67" name="Text Box 3"/>
          <p:cNvSpPr txBox="1">
            <a:spLocks noChangeArrowheads="1"/>
          </p:cNvSpPr>
          <p:nvPr/>
        </p:nvSpPr>
        <p:spPr bwMode="auto">
          <a:xfrm>
            <a:off x="360363" y="1662113"/>
            <a:ext cx="8820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D6009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shows are fun to watch, and they give people a way to make   their dreams come true.</a:t>
            </a:r>
            <a:endParaRPr lang="zh-CN" altLang="en-US" sz="2400" b="1" dirty="0">
              <a:solidFill>
                <a:srgbClr val="D6009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4" name="组合 30"/>
          <p:cNvGrpSpPr/>
          <p:nvPr/>
        </p:nvGrpSpPr>
        <p:grpSpPr bwMode="auto">
          <a:xfrm>
            <a:off x="468313" y="4579938"/>
            <a:ext cx="7343775" cy="936625"/>
            <a:chOff x="0" y="0"/>
            <a:chExt cx="8748464" cy="937692"/>
          </a:xfrm>
        </p:grpSpPr>
        <p:cxnSp>
          <p:nvCxnSpPr>
            <p:cNvPr id="29706" name="直接连接符 25"/>
            <p:cNvCxnSpPr>
              <a:cxnSpLocks noChangeShapeType="1"/>
            </p:cNvCxnSpPr>
            <p:nvPr/>
          </p:nvCxnSpPr>
          <p:spPr bwMode="auto">
            <a:xfrm>
              <a:off x="3924188" y="0"/>
              <a:ext cx="4824276" cy="1590"/>
            </a:xfrm>
            <a:prstGeom prst="line">
              <a:avLst/>
            </a:prstGeom>
            <a:noFill/>
            <a:ln w="2540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7" name="直接连接符 27"/>
            <p:cNvCxnSpPr>
              <a:cxnSpLocks noChangeShapeType="1"/>
            </p:cNvCxnSpPr>
            <p:nvPr/>
          </p:nvCxnSpPr>
          <p:spPr bwMode="auto">
            <a:xfrm>
              <a:off x="0" y="503811"/>
              <a:ext cx="8748464" cy="1589"/>
            </a:xfrm>
            <a:prstGeom prst="line">
              <a:avLst/>
            </a:prstGeom>
            <a:noFill/>
            <a:ln w="2540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8" name="直接连接符 28"/>
            <p:cNvCxnSpPr>
              <a:cxnSpLocks noChangeShapeType="1"/>
            </p:cNvCxnSpPr>
            <p:nvPr/>
          </p:nvCxnSpPr>
          <p:spPr bwMode="auto">
            <a:xfrm>
              <a:off x="0" y="936103"/>
              <a:ext cx="4500435" cy="1589"/>
            </a:xfrm>
            <a:prstGeom prst="line">
              <a:avLst/>
            </a:prstGeom>
            <a:noFill/>
            <a:ln w="25400">
              <a:solidFill>
                <a:srgbClr val="4A7EB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785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It’s always boring to watch people show</a:t>
            </a:r>
          </a:p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  their talents.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endParaRPr lang="zh-CN" altLang="zh-CN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11188" y="2565400"/>
            <a:ext cx="7237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2.  Only the actors can join these talent shows.</a:t>
            </a:r>
            <a:endParaRPr lang="zh-CN" altLang="zh-CN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11188" y="3500438"/>
            <a:ext cx="710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3. The winner always gets a very good prize.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endParaRPr lang="zh-CN" altLang="zh-CN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611188" y="4365625"/>
            <a:ext cx="63357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 startAt="4"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All the performers like to say they are</a:t>
            </a:r>
          </a:p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poor farmers.</a:t>
            </a:r>
            <a:endParaRPr lang="zh-CN" altLang="zh-CN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631825" y="5445125"/>
            <a:ext cx="68913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5. These talent shows can help people make </a:t>
            </a:r>
          </a:p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their dreams come true.</a:t>
            </a:r>
            <a:endParaRPr lang="zh-CN" altLang="zh-CN" sz="28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9951" name="图片 39950" descr="00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663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图片 39951" descr="00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92375"/>
            <a:ext cx="663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图片 39952" descr="00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663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矩形 39953"/>
          <p:cNvSpPr>
            <a:spLocks noChangeArrowheads="1"/>
          </p:cNvSpPr>
          <p:nvPr/>
        </p:nvSpPr>
        <p:spPr bwMode="auto">
          <a:xfrm>
            <a:off x="107950" y="714375"/>
            <a:ext cx="835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Judge the statements T or F according to the passage.</a:t>
            </a:r>
          </a:p>
        </p:txBody>
      </p:sp>
      <p:pic>
        <p:nvPicPr>
          <p:cNvPr id="39955" name="图片 39954" descr="00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4292600"/>
            <a:ext cx="663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图片 39955" descr="00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73688"/>
            <a:ext cx="663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直接连接符 39956"/>
          <p:cNvSpPr>
            <a:spLocks noChangeShapeType="1"/>
          </p:cNvSpPr>
          <p:nvPr/>
        </p:nvSpPr>
        <p:spPr bwMode="auto">
          <a:xfrm>
            <a:off x="2700338" y="1916113"/>
            <a:ext cx="10795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直接连接符 39957"/>
          <p:cNvSpPr>
            <a:spLocks noChangeShapeType="1"/>
          </p:cNvSpPr>
          <p:nvPr/>
        </p:nvSpPr>
        <p:spPr bwMode="auto">
          <a:xfrm flipV="1">
            <a:off x="1187450" y="3068638"/>
            <a:ext cx="2233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直接连接符 39958"/>
          <p:cNvSpPr>
            <a:spLocks noChangeShapeType="1"/>
          </p:cNvSpPr>
          <p:nvPr/>
        </p:nvSpPr>
        <p:spPr bwMode="auto">
          <a:xfrm>
            <a:off x="1042988" y="4868863"/>
            <a:ext cx="28098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 animBg="1"/>
      <p:bldP spid="39958" grpId="0" animBg="1"/>
      <p:bldP spid="399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103188" y="1317625"/>
            <a:ext cx="8569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 What do talent shows have in common?</a:t>
            </a:r>
          </a:p>
          <a:p>
            <a:pPr marL="342900" indent="-342900"/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/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/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/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 Who decides the winner?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396875" y="198913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They try to look for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best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 singer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most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talented dancer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most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exciting magician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funn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iest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actor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and so on.</a:t>
            </a:r>
          </a:p>
        </p:txBody>
      </p:sp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431800" y="4149725"/>
            <a:ext cx="8820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People who watch the show decide the winners.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6725" y="4797425"/>
            <a:ext cx="295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be up to sb.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67063" y="4797425"/>
            <a:ext cx="295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由某人决定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6725" y="5445125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play a role in decid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ing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the winner</a:t>
            </a:r>
          </a:p>
        </p:txBody>
      </p:sp>
      <p:sp>
        <p:nvSpPr>
          <p:cNvPr id="9" name="AutoShape 53"/>
          <p:cNvSpPr>
            <a:spLocks noChangeArrowheads="1"/>
          </p:cNvSpPr>
          <p:nvPr/>
        </p:nvSpPr>
        <p:spPr bwMode="auto">
          <a:xfrm>
            <a:off x="107950" y="711200"/>
            <a:ext cx="6480175" cy="503238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8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Read Para 2 and answer the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0" y="1330325"/>
            <a:ext cx="91440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 Everyone enjoys watching these talent shows.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 Some people like the lives of the performers in the show because they are true.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3. In fact some people are poor farmers in the show.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4. It’s always fun to watch these shows if you don’t take    them too seriously.  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380288" y="1412875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635375" y="2420938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956550" y="2905125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32138" y="407670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</a:t>
            </a:r>
          </a:p>
        </p:txBody>
      </p:sp>
      <p:sp>
        <p:nvSpPr>
          <p:cNvPr id="149512" name="Rectangle 2"/>
          <p:cNvSpPr>
            <a:spLocks noChangeArrowheads="1"/>
          </p:cNvSpPr>
          <p:nvPr/>
        </p:nvSpPr>
        <p:spPr bwMode="auto">
          <a:xfrm>
            <a:off x="412750" y="4581525"/>
            <a:ext cx="55276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The writer’s opinion(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</a:rPr>
              <a:t>观点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395288" y="5157788"/>
            <a:ext cx="8820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These talent shows give people a way to make their dreams come true.</a:t>
            </a: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107950" y="711200"/>
            <a:ext cx="6480175" cy="503238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8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Read Para 3 and tell True or False.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495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00113" y="1563688"/>
            <a:ext cx="23764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达人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有相同特征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动听地唱歌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发挥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作用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认真对待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4572000" y="1484313"/>
            <a:ext cx="25923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got</a:t>
            </a: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talent</a:t>
            </a: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    </a:t>
            </a:r>
          </a:p>
        </p:txBody>
      </p:sp>
      <p:sp>
        <p:nvSpPr>
          <p:cNvPr id="6" name="Text Box 3"/>
          <p:cNvSpPr txBox="1"/>
          <p:nvPr/>
        </p:nvSpPr>
        <p:spPr>
          <a:xfrm>
            <a:off x="4572000" y="2133600"/>
            <a:ext cx="41036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have … in common</a:t>
            </a:r>
          </a:p>
        </p:txBody>
      </p:sp>
      <p:sp>
        <p:nvSpPr>
          <p:cNvPr id="7" name="Text Box 3"/>
          <p:cNvSpPr txBox="1"/>
          <p:nvPr/>
        </p:nvSpPr>
        <p:spPr>
          <a:xfrm>
            <a:off x="4572000" y="2852738"/>
            <a:ext cx="4248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noProof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sing</a:t>
            </a:r>
            <a:r>
              <a:rPr lang="en-US" altLang="zh-CN" sz="28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noProof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beautifully</a:t>
            </a:r>
          </a:p>
        </p:txBody>
      </p:sp>
      <p:sp>
        <p:nvSpPr>
          <p:cNvPr id="8" name="Text Box 3"/>
          <p:cNvSpPr txBox="1"/>
          <p:nvPr/>
        </p:nvSpPr>
        <p:spPr>
          <a:xfrm>
            <a:off x="4572000" y="3644900"/>
            <a:ext cx="25923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play</a:t>
            </a:r>
            <a:r>
              <a:rPr lang="en-US" altLang="zh-CN" sz="28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a role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4572000" y="4365625"/>
            <a:ext cx="38163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take … seriously</a:t>
            </a:r>
          </a:p>
        </p:txBody>
      </p:sp>
      <p:sp>
        <p:nvSpPr>
          <p:cNvPr id="11" name="矩形 10"/>
          <p:cNvSpPr/>
          <p:nvPr/>
        </p:nvSpPr>
        <p:spPr>
          <a:xfrm>
            <a:off x="1044575" y="5675313"/>
            <a:ext cx="66960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You are getting more and more beautiful.</a:t>
            </a:r>
          </a:p>
        </p:txBody>
      </p:sp>
      <p:sp>
        <p:nvSpPr>
          <p:cNvPr id="33801" name="Text Box 3"/>
          <p:cNvSpPr txBox="1">
            <a:spLocks noChangeArrowheads="1"/>
          </p:cNvSpPr>
          <p:nvPr/>
        </p:nvSpPr>
        <p:spPr bwMode="auto">
          <a:xfrm>
            <a:off x="900113" y="5084763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</a:rPr>
              <a:t>你正变得越来越漂亮。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107950" y="711200"/>
            <a:ext cx="6480175" cy="503238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8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Translate the phrases and the sentences.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104775" y="1700213"/>
            <a:ext cx="8893175" cy="142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503555">
              <a:lnSpc>
                <a:spcPct val="120000"/>
              </a:lnSpc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Everyone is good at something, but some people are _______ talented. It’s always ___________ to watch people show their ______. Talent shows are getting ______ _____ ______popular. </a:t>
            </a: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104775" y="2924175"/>
            <a:ext cx="9144000" cy="3195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0000"/>
              </a:lnSpc>
              <a:defRPr/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All these shows have one thing ____ _________: they _____ to look for the ______ singers, the most talented dancers, the most exciting ___________, the ________ actors and so on. All _____ of people join these shows. But who can play the piano the _______ or sing the _____ ___________? That’s ___ to you . People  who watch the show  usually play a _____ in deciding the ________. And the winner always gets a very good ________. 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7556500" y="1700213"/>
            <a:ext cx="100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truly    </a:t>
            </a:r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3063875" y="2060575"/>
            <a:ext cx="233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interesting    </a:t>
            </a:r>
          </a:p>
        </p:txBody>
      </p:sp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0" y="2513013"/>
            <a:ext cx="1258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talents    </a:t>
            </a:r>
          </a:p>
        </p:txBody>
      </p: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4572000" y="2547938"/>
            <a:ext cx="2592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more and more    </a:t>
            </a:r>
          </a:p>
        </p:txBody>
      </p:sp>
      <p:sp>
        <p:nvSpPr>
          <p:cNvPr id="12298" name="Text Box 3"/>
          <p:cNvSpPr txBox="1">
            <a:spLocks noChangeArrowheads="1"/>
          </p:cNvSpPr>
          <p:nvPr/>
        </p:nvSpPr>
        <p:spPr bwMode="auto">
          <a:xfrm>
            <a:off x="4746625" y="2892425"/>
            <a:ext cx="2376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 common    </a:t>
            </a:r>
          </a:p>
        </p:txBody>
      </p:sp>
      <p:sp>
        <p:nvSpPr>
          <p:cNvPr id="12299" name="Text Box 3"/>
          <p:cNvSpPr txBox="1">
            <a:spLocks noChangeArrowheads="1"/>
          </p:cNvSpPr>
          <p:nvPr/>
        </p:nvSpPr>
        <p:spPr bwMode="auto">
          <a:xfrm>
            <a:off x="7556500" y="2925763"/>
            <a:ext cx="100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try    </a:t>
            </a:r>
          </a:p>
        </p:txBody>
      </p:sp>
      <p:sp>
        <p:nvSpPr>
          <p:cNvPr id="12300" name="Text Box 3"/>
          <p:cNvSpPr txBox="1">
            <a:spLocks noChangeArrowheads="1"/>
          </p:cNvSpPr>
          <p:nvPr/>
        </p:nvSpPr>
        <p:spPr bwMode="auto">
          <a:xfrm>
            <a:off x="1760538" y="3328988"/>
            <a:ext cx="1008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best    </a:t>
            </a:r>
          </a:p>
        </p:txBody>
      </p:sp>
      <p:sp>
        <p:nvSpPr>
          <p:cNvPr id="12301" name="Text Box 3"/>
          <p:cNvSpPr txBox="1">
            <a:spLocks noChangeArrowheads="1"/>
          </p:cNvSpPr>
          <p:nvPr/>
        </p:nvSpPr>
        <p:spPr bwMode="auto">
          <a:xfrm>
            <a:off x="1220788" y="3789363"/>
            <a:ext cx="18716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magicians    </a:t>
            </a:r>
          </a:p>
        </p:txBody>
      </p:sp>
      <p:sp>
        <p:nvSpPr>
          <p:cNvPr id="12302" name="Text Box 3"/>
          <p:cNvSpPr txBox="1">
            <a:spLocks noChangeArrowheads="1"/>
          </p:cNvSpPr>
          <p:nvPr/>
        </p:nvSpPr>
        <p:spPr bwMode="auto">
          <a:xfrm>
            <a:off x="3524250" y="3789363"/>
            <a:ext cx="1728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funniest    </a:t>
            </a:r>
          </a:p>
        </p:txBody>
      </p:sp>
      <p:sp>
        <p:nvSpPr>
          <p:cNvPr id="12303" name="Text Box 3"/>
          <p:cNvSpPr txBox="1">
            <a:spLocks noChangeArrowheads="1"/>
          </p:cNvSpPr>
          <p:nvPr/>
        </p:nvSpPr>
        <p:spPr bwMode="auto">
          <a:xfrm>
            <a:off x="7485063" y="3789363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kinds</a:t>
            </a:r>
          </a:p>
        </p:txBody>
      </p:sp>
      <p:sp>
        <p:nvSpPr>
          <p:cNvPr id="12304" name="Text Box 3"/>
          <p:cNvSpPr txBox="1">
            <a:spLocks noChangeArrowheads="1"/>
          </p:cNvSpPr>
          <p:nvPr/>
        </p:nvSpPr>
        <p:spPr bwMode="auto">
          <a:xfrm>
            <a:off x="7485063" y="4221163"/>
            <a:ext cx="1008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best    </a:t>
            </a:r>
          </a:p>
        </p:txBody>
      </p:sp>
      <p:sp>
        <p:nvSpPr>
          <p:cNvPr id="12305" name="Text Box 3"/>
          <p:cNvSpPr txBox="1">
            <a:spLocks noChangeArrowheads="1"/>
          </p:cNvSpPr>
          <p:nvPr/>
        </p:nvSpPr>
        <p:spPr bwMode="auto">
          <a:xfrm>
            <a:off x="1220788" y="4619625"/>
            <a:ext cx="3095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most  beautifully    </a:t>
            </a:r>
          </a:p>
        </p:txBody>
      </p:sp>
      <p:sp>
        <p:nvSpPr>
          <p:cNvPr id="12306" name="Text Box 3"/>
          <p:cNvSpPr txBox="1">
            <a:spLocks noChangeArrowheads="1"/>
          </p:cNvSpPr>
          <p:nvPr/>
        </p:nvSpPr>
        <p:spPr bwMode="auto">
          <a:xfrm>
            <a:off x="4892675" y="4548188"/>
            <a:ext cx="100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up    </a:t>
            </a:r>
          </a:p>
        </p:txBody>
      </p:sp>
      <p:sp>
        <p:nvSpPr>
          <p:cNvPr id="12307" name="Text Box 3"/>
          <p:cNvSpPr txBox="1">
            <a:spLocks noChangeArrowheads="1"/>
          </p:cNvSpPr>
          <p:nvPr/>
        </p:nvSpPr>
        <p:spPr bwMode="auto">
          <a:xfrm>
            <a:off x="3308350" y="5095875"/>
            <a:ext cx="100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role    </a:t>
            </a:r>
          </a:p>
        </p:txBody>
      </p:sp>
      <p:sp>
        <p:nvSpPr>
          <p:cNvPr id="12308" name="Text Box 3"/>
          <p:cNvSpPr txBox="1">
            <a:spLocks noChangeArrowheads="1"/>
          </p:cNvSpPr>
          <p:nvPr/>
        </p:nvSpPr>
        <p:spPr bwMode="auto">
          <a:xfrm>
            <a:off x="6189663" y="5051425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winner    </a:t>
            </a:r>
          </a:p>
        </p:txBody>
      </p:sp>
      <p:sp>
        <p:nvSpPr>
          <p:cNvPr id="12309" name="Text Box 3"/>
          <p:cNvSpPr txBox="1">
            <a:spLocks noChangeArrowheads="1"/>
          </p:cNvSpPr>
          <p:nvPr/>
        </p:nvSpPr>
        <p:spPr bwMode="auto">
          <a:xfrm>
            <a:off x="4316413" y="5516563"/>
            <a:ext cx="1008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prize    </a:t>
            </a:r>
          </a:p>
        </p:txBody>
      </p:sp>
      <p:sp>
        <p:nvSpPr>
          <p:cNvPr id="30" name="AutoShape 53"/>
          <p:cNvSpPr>
            <a:spLocks noChangeArrowheads="1"/>
          </p:cNvSpPr>
          <p:nvPr/>
        </p:nvSpPr>
        <p:spPr bwMode="auto">
          <a:xfrm>
            <a:off x="107950" y="711200"/>
            <a:ext cx="3024188" cy="503238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8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Fill in the blanks.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矩形 6"/>
          <p:cNvSpPr>
            <a:spLocks noChangeArrowheads="1"/>
          </p:cNvSpPr>
          <p:nvPr/>
        </p:nvSpPr>
        <p:spPr bwMode="auto">
          <a:xfrm>
            <a:off x="4763" y="1120775"/>
            <a:ext cx="91440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0000"/>
              </a:lnSpc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However, ____ everybody enjoys __________ these shows. Some think that the lives of the performers are ______ ____. However, if you don’t ______ these shows too _________, they are fun to watch. And one _______ thing about them is that they _____ people a way to make their dreams ______ ______.</a:t>
            </a:r>
          </a:p>
        </p:txBody>
      </p:sp>
      <p:sp>
        <p:nvSpPr>
          <p:cNvPr id="12310" name="Text Box 3"/>
          <p:cNvSpPr txBox="1">
            <a:spLocks noChangeArrowheads="1"/>
          </p:cNvSpPr>
          <p:nvPr/>
        </p:nvSpPr>
        <p:spPr bwMode="auto">
          <a:xfrm>
            <a:off x="1784350" y="1087438"/>
            <a:ext cx="100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not    </a:t>
            </a:r>
          </a:p>
        </p:txBody>
      </p:sp>
      <p:sp>
        <p:nvSpPr>
          <p:cNvPr id="12311" name="Text Box 3"/>
          <p:cNvSpPr txBox="1">
            <a:spLocks noChangeArrowheads="1"/>
          </p:cNvSpPr>
          <p:nvPr/>
        </p:nvSpPr>
        <p:spPr bwMode="auto">
          <a:xfrm>
            <a:off x="4895850" y="1063625"/>
            <a:ext cx="1584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watching    </a:t>
            </a:r>
          </a:p>
        </p:txBody>
      </p:sp>
      <p:sp>
        <p:nvSpPr>
          <p:cNvPr id="12312" name="Text Box 3"/>
          <p:cNvSpPr txBox="1">
            <a:spLocks noChangeArrowheads="1"/>
          </p:cNvSpPr>
          <p:nvPr/>
        </p:nvSpPr>
        <p:spPr bwMode="auto">
          <a:xfrm>
            <a:off x="5472113" y="1516063"/>
            <a:ext cx="1800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made  up    </a:t>
            </a:r>
          </a:p>
        </p:txBody>
      </p:sp>
      <p:sp>
        <p:nvSpPr>
          <p:cNvPr id="12313" name="Text Box 3"/>
          <p:cNvSpPr txBox="1">
            <a:spLocks noChangeArrowheads="1"/>
          </p:cNvSpPr>
          <p:nvPr/>
        </p:nvSpPr>
        <p:spPr bwMode="auto">
          <a:xfrm>
            <a:off x="1692275" y="1939925"/>
            <a:ext cx="100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take    </a:t>
            </a:r>
          </a:p>
        </p:txBody>
      </p:sp>
      <p:sp>
        <p:nvSpPr>
          <p:cNvPr id="12314" name="Text Box 3"/>
          <p:cNvSpPr txBox="1">
            <a:spLocks noChangeArrowheads="1"/>
          </p:cNvSpPr>
          <p:nvPr/>
        </p:nvSpPr>
        <p:spPr bwMode="auto">
          <a:xfrm>
            <a:off x="4643438" y="1912938"/>
            <a:ext cx="1728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seriously    </a:t>
            </a:r>
          </a:p>
        </p:txBody>
      </p:sp>
      <p:sp>
        <p:nvSpPr>
          <p:cNvPr id="12315" name="Text Box 3"/>
          <p:cNvSpPr txBox="1">
            <a:spLocks noChangeArrowheads="1"/>
          </p:cNvSpPr>
          <p:nvPr/>
        </p:nvSpPr>
        <p:spPr bwMode="auto">
          <a:xfrm>
            <a:off x="1279525" y="2352675"/>
            <a:ext cx="1009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great    </a:t>
            </a:r>
          </a:p>
        </p:txBody>
      </p:sp>
      <p:sp>
        <p:nvSpPr>
          <p:cNvPr id="12316" name="Text Box 3"/>
          <p:cNvSpPr txBox="1">
            <a:spLocks noChangeArrowheads="1"/>
          </p:cNvSpPr>
          <p:nvPr/>
        </p:nvSpPr>
        <p:spPr bwMode="auto">
          <a:xfrm>
            <a:off x="6248400" y="2327275"/>
            <a:ext cx="100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give    </a:t>
            </a:r>
          </a:p>
        </p:txBody>
      </p:sp>
      <p:sp>
        <p:nvSpPr>
          <p:cNvPr id="12317" name="Text Box 3"/>
          <p:cNvSpPr txBox="1">
            <a:spLocks noChangeArrowheads="1"/>
          </p:cNvSpPr>
          <p:nvPr/>
        </p:nvSpPr>
        <p:spPr bwMode="auto">
          <a:xfrm>
            <a:off x="2952750" y="2819400"/>
            <a:ext cx="1943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come true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  <p:bldP spid="12311" grpId="0"/>
      <p:bldP spid="12312" grpId="0"/>
      <p:bldP spid="12313" grpId="0"/>
      <p:bldP spid="12314" grpId="0"/>
      <p:bldP spid="12315" grpId="0"/>
      <p:bldP spid="12316" grpId="0"/>
      <p:bldP spid="123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五角星 240"/>
          <p:cNvSpPr>
            <a:spLocks noChangeArrowheads="1"/>
          </p:cNvSpPr>
          <p:nvPr/>
        </p:nvSpPr>
        <p:spPr bwMode="auto">
          <a:xfrm>
            <a:off x="2555875" y="1557338"/>
            <a:ext cx="4210050" cy="3549650"/>
          </a:xfrm>
          <a:custGeom>
            <a:avLst/>
            <a:gdLst>
              <a:gd name="T0" fmla="*/ 9 w 1905000"/>
              <a:gd name="T1" fmla="*/ 2526386 h 1905000"/>
              <a:gd name="T2" fmla="*/ 3553910 w 1905000"/>
              <a:gd name="T3" fmla="*/ 2526406 h 1905000"/>
              <a:gd name="T4" fmla="*/ 4652104 w 1905000"/>
              <a:gd name="T5" fmla="*/ 0 h 1905000"/>
              <a:gd name="T6" fmla="*/ 5750301 w 1905000"/>
              <a:gd name="T7" fmla="*/ 2526406 h 1905000"/>
              <a:gd name="T8" fmla="*/ 9304199 w 1905000"/>
              <a:gd name="T9" fmla="*/ 2526386 h 1905000"/>
              <a:gd name="T10" fmla="*/ 6429019 w 1905000"/>
              <a:gd name="T11" fmla="*/ 4087774 h 1905000"/>
              <a:gd name="T12" fmla="*/ 7527256 w 1905000"/>
              <a:gd name="T13" fmla="*/ 6614163 h 1905000"/>
              <a:gd name="T14" fmla="*/ 4652104 w 1905000"/>
              <a:gd name="T15" fmla="*/ 5052749 h 1905000"/>
              <a:gd name="T16" fmla="*/ 1776953 w 1905000"/>
              <a:gd name="T17" fmla="*/ 6614163 h 1905000"/>
              <a:gd name="T18" fmla="*/ 2875193 w 1905000"/>
              <a:gd name="T19" fmla="*/ 4087774 h 1905000"/>
              <a:gd name="T20" fmla="*/ 9 w 1905000"/>
              <a:gd name="T21" fmla="*/ 2526386 h 1905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05000"/>
              <a:gd name="T34" fmla="*/ 0 h 1905000"/>
              <a:gd name="T35" fmla="*/ 1905000 w 1905000"/>
              <a:gd name="T36" fmla="*/ 1905000 h 19050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05000" h="1905000">
                <a:moveTo>
                  <a:pt x="2" y="727643"/>
                </a:moveTo>
                <a:lnTo>
                  <a:pt x="727649" y="727649"/>
                </a:lnTo>
                <a:lnTo>
                  <a:pt x="952500" y="0"/>
                </a:lnTo>
                <a:lnTo>
                  <a:pt x="1177351" y="727649"/>
                </a:lnTo>
                <a:lnTo>
                  <a:pt x="1904998" y="727643"/>
                </a:lnTo>
                <a:lnTo>
                  <a:pt x="1316316" y="1177350"/>
                </a:lnTo>
                <a:lnTo>
                  <a:pt x="1541176" y="1904995"/>
                </a:lnTo>
                <a:lnTo>
                  <a:pt x="952500" y="1455280"/>
                </a:lnTo>
                <a:lnTo>
                  <a:pt x="363824" y="1904995"/>
                </a:lnTo>
                <a:lnTo>
                  <a:pt x="588684" y="1177350"/>
                </a:lnTo>
                <a:lnTo>
                  <a:pt x="2" y="72764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3924300" y="1171575"/>
            <a:ext cx="12906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</a:rPr>
              <a:t>   How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187450" y="2852738"/>
            <a:ext cx="12065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</a:rPr>
              <a:t>Wh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</a:rPr>
              <a:t>y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484438" y="5373688"/>
            <a:ext cx="14192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</a:rPr>
              <a:t>W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</a:rPr>
              <a:t>hy not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011863" y="5084763"/>
            <a:ext cx="11239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</a:rPr>
              <a:t>Who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6875463" y="2492375"/>
            <a:ext cx="1325562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</a:rPr>
              <a:t>Wh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</a:rPr>
              <a:t>at</a:t>
            </a:r>
          </a:p>
        </p:txBody>
      </p:sp>
      <p:sp>
        <p:nvSpPr>
          <p:cNvPr id="36872" name="AutoShape 21"/>
          <p:cNvSpPr>
            <a:spLocks noChangeArrowheads="1"/>
          </p:cNvSpPr>
          <p:nvPr/>
        </p:nvSpPr>
        <p:spPr bwMode="auto">
          <a:xfrm flipV="1">
            <a:off x="5291138" y="1236663"/>
            <a:ext cx="1130300" cy="247650"/>
          </a:xfrm>
          <a:prstGeom prst="curvedUpArrow">
            <a:avLst>
              <a:gd name="adj1" fmla="val 48113"/>
              <a:gd name="adj2" fmla="val 96205"/>
              <a:gd name="adj3" fmla="val 33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873" name="AutoShape 21"/>
          <p:cNvSpPr>
            <a:spLocks noChangeArrowheads="1"/>
          </p:cNvSpPr>
          <p:nvPr/>
        </p:nvSpPr>
        <p:spPr bwMode="auto">
          <a:xfrm rot="11700000" flipV="1">
            <a:off x="120650" y="2665413"/>
            <a:ext cx="1365250" cy="279400"/>
          </a:xfrm>
          <a:prstGeom prst="curvedUpArrow">
            <a:avLst>
              <a:gd name="adj1" fmla="val 48343"/>
              <a:gd name="adj2" fmla="val 96664"/>
              <a:gd name="adj3" fmla="val 33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874" name="AutoShape 21"/>
          <p:cNvSpPr>
            <a:spLocks noChangeArrowheads="1"/>
          </p:cNvSpPr>
          <p:nvPr/>
        </p:nvSpPr>
        <p:spPr bwMode="auto">
          <a:xfrm rot="960000" flipV="1">
            <a:off x="7753350" y="2998788"/>
            <a:ext cx="1090613" cy="246062"/>
          </a:xfrm>
          <a:prstGeom prst="curvedUpArrow">
            <a:avLst>
              <a:gd name="adj1" fmla="val 48324"/>
              <a:gd name="adj2" fmla="val 96628"/>
              <a:gd name="adj3" fmla="val 33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875" name="AutoShape 21"/>
          <p:cNvSpPr>
            <a:spLocks noChangeArrowheads="1"/>
          </p:cNvSpPr>
          <p:nvPr/>
        </p:nvSpPr>
        <p:spPr bwMode="auto">
          <a:xfrm rot="720000" flipV="1">
            <a:off x="7180263" y="4995863"/>
            <a:ext cx="1249362" cy="282575"/>
          </a:xfrm>
          <a:prstGeom prst="curvedUpArrow">
            <a:avLst>
              <a:gd name="adj1" fmla="val 48307"/>
              <a:gd name="adj2" fmla="val 96574"/>
              <a:gd name="adj3" fmla="val 33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               </a:t>
            </a:r>
          </a:p>
        </p:txBody>
      </p:sp>
      <p:sp>
        <p:nvSpPr>
          <p:cNvPr id="36876" name="文本框 17"/>
          <p:cNvSpPr txBox="1">
            <a:spLocks noChangeArrowheads="1"/>
          </p:cNvSpPr>
          <p:nvPr/>
        </p:nvSpPr>
        <p:spPr bwMode="auto">
          <a:xfrm>
            <a:off x="5291138" y="1484313"/>
            <a:ext cx="402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365"/>
              </a:lnSpc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Talent shows are becoming</a:t>
            </a:r>
            <a:r>
              <a:rPr lang="en-US" altLang="zh-CN" sz="2000" u="sng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  <a:p>
            <a:pPr eaLnBrk="1" hangingPunct="1">
              <a:lnSpc>
                <a:spcPts val="2365"/>
              </a:lnSpc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(1)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  <a:sym typeface="Arial" panose="020B0604020202020204" pitchFamily="34" charset="0"/>
              </a:rPr>
              <a:t>____________________</a:t>
            </a:r>
            <a:endParaRPr lang="en-US" altLang="zh-CN" sz="2000" u="sng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877" name="文本框 18"/>
          <p:cNvSpPr txBox="1">
            <a:spLocks noChangeArrowheads="1"/>
          </p:cNvSpPr>
          <p:nvPr/>
        </p:nvSpPr>
        <p:spPr bwMode="auto">
          <a:xfrm>
            <a:off x="5507038" y="3357563"/>
            <a:ext cx="478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365"/>
              </a:lnSpc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    They try to (2)___</a:t>
            </a:r>
          </a:p>
          <a:p>
            <a:pPr eaLnBrk="1" hangingPunct="1">
              <a:lnSpc>
                <a:spcPts val="2365"/>
              </a:lnSpc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__________________</a:t>
            </a:r>
          </a:p>
        </p:txBody>
      </p:sp>
      <p:sp>
        <p:nvSpPr>
          <p:cNvPr id="36878" name="文本框 19"/>
          <p:cNvSpPr txBox="1">
            <a:spLocks noChangeArrowheads="1"/>
          </p:cNvSpPr>
          <p:nvPr/>
        </p:nvSpPr>
        <p:spPr bwMode="auto">
          <a:xfrm>
            <a:off x="4859338" y="55165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6879" name="文本框 21"/>
          <p:cNvSpPr txBox="1">
            <a:spLocks noChangeArrowheads="1"/>
          </p:cNvSpPr>
          <p:nvPr/>
        </p:nvSpPr>
        <p:spPr bwMode="auto">
          <a:xfrm>
            <a:off x="4356100" y="5661025"/>
            <a:ext cx="417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365"/>
              </a:lnSpc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(3)_______________________ </a:t>
            </a:r>
          </a:p>
          <a:p>
            <a:pPr eaLnBrk="1" hangingPunct="1">
              <a:lnSpc>
                <a:spcPts val="2365"/>
              </a:lnSpc>
            </a:pP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decide the winner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722938" y="1773238"/>
            <a:ext cx="3833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more and more popular.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35600" y="3644900"/>
            <a:ext cx="477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the most talented people.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716463" y="5589588"/>
            <a:ext cx="431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people who watch the shows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3850" y="4581525"/>
            <a:ext cx="301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lives of some</a:t>
            </a:r>
          </a:p>
          <a:p>
            <a:pPr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performers are made up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82850" y="1628775"/>
            <a:ext cx="208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fun to watch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95288" y="2205038"/>
            <a:ext cx="334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 make their dreams come true</a:t>
            </a:r>
          </a:p>
        </p:txBody>
      </p:sp>
      <p:sp>
        <p:nvSpPr>
          <p:cNvPr id="36886" name="文本框 25"/>
          <p:cNvSpPr txBox="1">
            <a:spLocks noChangeArrowheads="1"/>
          </p:cNvSpPr>
          <p:nvPr/>
        </p:nvSpPr>
        <p:spPr bwMode="auto">
          <a:xfrm>
            <a:off x="34925" y="4005263"/>
            <a:ext cx="3800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Some people </a:t>
            </a:r>
            <a:r>
              <a:rPr lang="en-US" altLang="zh-CN" sz="2000" b="1" i="1" u="sng">
                <a:solidFill>
                  <a:srgbClr val="0099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don't like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talents    shows because they think 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(4)___________________</a:t>
            </a:r>
            <a:b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</a:b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 _____________________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36887" name="文本框 23"/>
          <p:cNvSpPr txBox="1">
            <a:spLocks noChangeArrowheads="1"/>
          </p:cNvSpPr>
          <p:nvPr/>
        </p:nvSpPr>
        <p:spPr bwMode="auto">
          <a:xfrm>
            <a:off x="179388" y="1341438"/>
            <a:ext cx="422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Some people</a:t>
            </a:r>
            <a:r>
              <a:rPr lang="en-US" altLang="zh-CN" sz="2000">
                <a:solidFill>
                  <a:srgbClr val="0099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000" b="1" i="1" u="sng">
                <a:solidFill>
                  <a:srgbClr val="0099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like</a:t>
            </a:r>
            <a:r>
              <a:rPr lang="en-US" altLang="zh-CN" sz="2000">
                <a:solidFill>
                  <a:srgbClr val="0099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talents shows</a:t>
            </a:r>
          </a:p>
          <a:p>
            <a:pPr eaLnBrk="1" hangingPunct="1"/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because they are(5)  _________ </a:t>
            </a:r>
          </a:p>
          <a:p>
            <a:pPr eaLnBrk="1" hangingPunct="1"/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and they give people a way to </a:t>
            </a:r>
          </a:p>
          <a:p>
            <a:pPr eaLnBrk="1" hangingPunct="1"/>
            <a:r>
              <a:rPr lang="en-US" altLang="zh-CN" sz="2000">
                <a:latin typeface="Times New Roman" panose="02020603050405020304" pitchFamily="18" charset="0"/>
                <a:ea typeface="黑体" panose="02010609060101010101" pitchFamily="2" charset="-122"/>
              </a:rPr>
              <a:t>(6)____________________ 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36888" name="椭圆 10"/>
          <p:cNvSpPr>
            <a:spLocks noChangeArrowheads="1"/>
          </p:cNvSpPr>
          <p:nvPr/>
        </p:nvSpPr>
        <p:spPr bwMode="auto">
          <a:xfrm>
            <a:off x="3851275" y="2924175"/>
            <a:ext cx="1625600" cy="1055688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2" charset="-122"/>
                <a:sym typeface="宋体" panose="02010600030101010101" pitchFamily="2" charset="-122"/>
              </a:rPr>
              <a:t>talent shows</a:t>
            </a:r>
          </a:p>
        </p:txBody>
      </p:sp>
      <p:sp>
        <p:nvSpPr>
          <p:cNvPr id="36889" name="AutoShape 21"/>
          <p:cNvSpPr>
            <a:spLocks noChangeArrowheads="1"/>
          </p:cNvSpPr>
          <p:nvPr/>
        </p:nvSpPr>
        <p:spPr bwMode="auto">
          <a:xfrm rot="11700000" flipV="1">
            <a:off x="927100" y="5270500"/>
            <a:ext cx="1543050" cy="279400"/>
          </a:xfrm>
          <a:prstGeom prst="curvedUpArrow">
            <a:avLst>
              <a:gd name="adj1" fmla="val 48324"/>
              <a:gd name="adj2" fmla="val 96648"/>
              <a:gd name="adj3" fmla="val 3325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378700" y="3284538"/>
            <a:ext cx="1147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look for</a:t>
            </a:r>
          </a:p>
        </p:txBody>
      </p:sp>
      <p:sp>
        <p:nvSpPr>
          <p:cNvPr id="28" name="AutoShape 53"/>
          <p:cNvSpPr>
            <a:spLocks noChangeArrowheads="1"/>
          </p:cNvSpPr>
          <p:nvPr/>
        </p:nvSpPr>
        <p:spPr bwMode="auto">
          <a:xfrm>
            <a:off x="177800" y="620713"/>
            <a:ext cx="7489825" cy="503237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800" b="1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Read </a:t>
            </a:r>
            <a:r>
              <a:rPr kumimoji="0" lang="en-US" altLang="zh-CN" sz="28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the passage again and</a:t>
            </a:r>
            <a:r>
              <a:rPr kumimoji="0" lang="en-US" altLang="zh-CN" sz="2800" b="1" dirty="0">
                <a:solidFill>
                  <a:srgbClr val="FF0000"/>
                </a:solidFill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fill </a:t>
            </a:r>
            <a:r>
              <a:rPr kumimoji="0" lang="en-US" altLang="zh-CN" sz="28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in the chart.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144463" y="620713"/>
            <a:ext cx="647700" cy="58896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2c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035050" y="663575"/>
            <a:ext cx="7208838" cy="503238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800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Read the passage again and answer the questions.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166688" y="1341438"/>
            <a:ext cx="80772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hangingPunct="0"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What do talent shows have in common?</a:t>
            </a:r>
          </a:p>
          <a:p>
            <a:pPr marL="514350" indent="-514350" eaLnBrk="0" hangingPunct="0">
              <a:defRPr/>
            </a:pPr>
            <a:r>
              <a:rPr lang="en-US" sz="2800" u="sng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                                 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/>
              <a:sym typeface="+mn-ea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2. Who decides the winner?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   </a:t>
            </a:r>
          </a:p>
          <a:p>
            <a:pPr eaLnBrk="0" hangingPunct="0">
              <a:defRPr/>
            </a:pPr>
            <a:r>
              <a:rPr lang="en-US" sz="2800" u="sng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                                       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/>
              <a:sym typeface="+mn-ea"/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3. Why do some people not like these shows?</a:t>
            </a:r>
          </a:p>
          <a:p>
            <a:pPr eaLnBrk="0" hangingPunct="0">
              <a:defRPr/>
            </a:pPr>
            <a:r>
              <a:rPr lang="en-US" sz="2800" u="sng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                         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/>
              <a:sym typeface="+mn-ea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4213" y="1700213"/>
            <a:ext cx="8567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They try to look for the best singers, the most... and so on.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84213" y="2595563"/>
            <a:ext cx="562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The people who watch the show.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60400" y="3579813"/>
            <a:ext cx="78216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Because they think that the lives of the performers </a:t>
            </a:r>
          </a:p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are made up.</a:t>
            </a:r>
          </a:p>
        </p:txBody>
      </p:sp>
      <p:sp>
        <p:nvSpPr>
          <p:cNvPr id="37896" name="TextBox 4"/>
          <p:cNvSpPr txBox="1">
            <a:spLocks noChangeArrowheads="1"/>
          </p:cNvSpPr>
          <p:nvPr/>
        </p:nvSpPr>
        <p:spPr bwMode="auto">
          <a:xfrm>
            <a:off x="179388" y="4438650"/>
            <a:ext cx="8077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4. Why do some people like these shows?</a:t>
            </a:r>
          </a:p>
          <a:p>
            <a:pPr>
              <a:lnSpc>
                <a:spcPct val="120000"/>
              </a:lnSpc>
            </a:pP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5. What do you think of these shows?</a:t>
            </a:r>
            <a:r>
              <a:rPr lang="en-US" altLang="zh-CN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28650" y="4991100"/>
            <a:ext cx="4664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Because they are fun to watch.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4838" y="6037263"/>
            <a:ext cx="7477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I think they can make people’s dream come true.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52825" y="692150"/>
            <a:ext cx="2038350" cy="646113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自学互研</a:t>
            </a:r>
          </a:p>
        </p:txBody>
      </p:sp>
      <p:sp>
        <p:nvSpPr>
          <p:cNvPr id="3" name="矩形 2"/>
          <p:cNvSpPr/>
          <p:nvPr/>
        </p:nvSpPr>
        <p:spPr>
          <a:xfrm>
            <a:off x="611188" y="1196975"/>
            <a:ext cx="1833562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新词自查</a:t>
            </a: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755650" y="1916113"/>
            <a:ext cx="485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根据句意及汉语提示完成句子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23850" y="2455863"/>
            <a:ext cx="8569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dirty="0">
                <a:latin typeface="Times New Roman" panose="02020603050405020304" pitchFamily="18" charset="0"/>
              </a:rPr>
              <a:t>1. He had a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talent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天赋</a:t>
            </a:r>
            <a:r>
              <a:rPr lang="en-US" altLang="zh-CN" sz="2600" dirty="0">
                <a:latin typeface="Times New Roman" panose="02020603050405020304" pitchFamily="18" charset="0"/>
              </a:rPr>
              <a:t>) for music.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2. They have one thing in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common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与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······</a:t>
            </a:r>
            <a:r>
              <a:rPr lang="zh-CN" altLang="en-US" sz="2600" dirty="0">
                <a:latin typeface="Times New Roman" panose="02020603050405020304" pitchFamily="18" charset="0"/>
              </a:rPr>
              <a:t>相同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3. Although they are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poor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贫穷的</a:t>
            </a:r>
            <a:r>
              <a:rPr lang="en-US" altLang="zh-CN" sz="2600" dirty="0">
                <a:latin typeface="Times New Roman" panose="02020603050405020304" pitchFamily="18" charset="0"/>
              </a:rPr>
              <a:t>), they are happy.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4. I think Lucy sang the most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beautifully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漂亮地</a:t>
            </a:r>
            <a:r>
              <a:rPr lang="en-US" altLang="zh-CN" sz="2600" dirty="0">
                <a:latin typeface="Times New Roman" panose="02020603050405020304" pitchFamily="18" charset="0"/>
              </a:rPr>
              <a:t>) yesterday.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5. I won the first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prize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奖</a:t>
            </a:r>
            <a:r>
              <a:rPr lang="en-US" altLang="zh-CN" sz="2600" dirty="0">
                <a:latin typeface="Times New Roman" panose="02020603050405020304" pitchFamily="18" charset="0"/>
              </a:rPr>
              <a:t>). I was a winner.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6. He often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makes up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编造</a:t>
            </a:r>
            <a:r>
              <a:rPr lang="en-US" altLang="zh-CN" sz="2600" dirty="0">
                <a:latin typeface="Times New Roman" panose="02020603050405020304" pitchFamily="18" charset="0"/>
              </a:rPr>
              <a:t>) interesting stories.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7. Doing homework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is up to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</a:rPr>
              <a:t>是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······</a:t>
            </a:r>
            <a:r>
              <a:rPr lang="zh-CN" altLang="en-US" sz="2600" dirty="0">
                <a:latin typeface="Times New Roman" panose="02020603050405020304" pitchFamily="18" charset="0"/>
              </a:rPr>
              <a:t>的职责</a:t>
            </a:r>
            <a:r>
              <a:rPr lang="en-US" altLang="zh-CN" sz="2600" dirty="0">
                <a:latin typeface="Times New Roman" panose="02020603050405020304" pitchFamily="18" charset="0"/>
              </a:rPr>
              <a:t>) ourselves.</a:t>
            </a:r>
          </a:p>
          <a:p>
            <a:r>
              <a:rPr lang="en-US" altLang="zh-CN" sz="2600" dirty="0">
                <a:latin typeface="Times New Roman" panose="02020603050405020304" pitchFamily="18" charset="0"/>
              </a:rPr>
              <a:t>8. We should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take</a:t>
            </a:r>
            <a:r>
              <a:rPr lang="en-US" altLang="zh-CN" sz="2600" dirty="0">
                <a:latin typeface="Times New Roman" panose="02020603050405020304" pitchFamily="18" charset="0"/>
              </a:rPr>
              <a:t> our study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seriously </a:t>
            </a:r>
            <a:r>
              <a:rPr lang="en-US" altLang="zh-CN" sz="2600" dirty="0">
                <a:latin typeface="Times New Roman" panose="02020603050405020304" pitchFamily="18" charset="0"/>
              </a:rPr>
              <a:t>.</a:t>
            </a:r>
            <a:r>
              <a:rPr lang="zh-CN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Times New Roman" panose="02020603050405020304" pitchFamily="18" charset="0"/>
              </a:rPr>
              <a:t>认真对待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······</a:t>
            </a:r>
            <a:r>
              <a:rPr lang="en-US" altLang="zh-CN" sz="2600" dirty="0">
                <a:latin typeface="Times New Roman" panose="02020603050405020304" pitchFamily="18" charset="0"/>
              </a:rPr>
              <a:t>) </a:t>
            </a:r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08175" y="2924175"/>
            <a:ext cx="7921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851275" y="3284538"/>
            <a:ext cx="11525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132138" y="3789363"/>
            <a:ext cx="647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92600" y="4149725"/>
            <a:ext cx="1503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627313" y="4508500"/>
            <a:ext cx="6492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908175" y="4941888"/>
            <a:ext cx="12239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059113" y="5373688"/>
            <a:ext cx="10080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124075" y="5732463"/>
            <a:ext cx="5762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148138" y="5732463"/>
            <a:ext cx="11445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979613" y="2565400"/>
            <a:ext cx="79216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851275" y="2924175"/>
            <a:ext cx="115252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132138" y="3429000"/>
            <a:ext cx="6477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248150" y="3716338"/>
            <a:ext cx="154781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132138" y="4941888"/>
            <a:ext cx="1008062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195513" y="5300663"/>
            <a:ext cx="576262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140200" y="5300663"/>
            <a:ext cx="122396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3" name="减号 32"/>
          <p:cNvSpPr/>
          <p:nvPr/>
        </p:nvSpPr>
        <p:spPr>
          <a:xfrm>
            <a:off x="2484438" y="3716338"/>
            <a:ext cx="1008062" cy="1225550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4" name="减号 33"/>
          <p:cNvSpPr/>
          <p:nvPr/>
        </p:nvSpPr>
        <p:spPr>
          <a:xfrm>
            <a:off x="1692275" y="4076700"/>
            <a:ext cx="1800225" cy="1296988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144463" y="620713"/>
            <a:ext cx="647700" cy="58896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2d</a:t>
            </a: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1035050" y="663575"/>
            <a:ext cx="7208838" cy="820738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800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Underline all the superlatives in the passage.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800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Then write sentences using at least four of them.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92163" y="2133600"/>
            <a:ext cx="7667625" cy="395922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7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1725" y="1652588"/>
            <a:ext cx="12430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900113" y="2781300"/>
            <a:ext cx="65516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00113" y="3429000"/>
            <a:ext cx="6551612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00113" y="4149725"/>
            <a:ext cx="7488237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00113" y="4797425"/>
            <a:ext cx="7488237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00113" y="5516563"/>
            <a:ext cx="7488237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矩形 9"/>
          <p:cNvSpPr>
            <a:spLocks noChangeArrowheads="1"/>
          </p:cNvSpPr>
          <p:nvPr/>
        </p:nvSpPr>
        <p:spPr bwMode="auto">
          <a:xfrm>
            <a:off x="1139825" y="2228850"/>
            <a:ext cx="64008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kumimoji="0" lang="en-US" altLang="zh-CN" sz="2400" dirty="0">
                <a:latin typeface="+mn-lt"/>
                <a:cs typeface="Times New Roman" panose="02020603050405020304" pitchFamily="18" charset="0"/>
                <a:sym typeface="+mn-ea"/>
              </a:rPr>
              <a:t>best singer: In my class, Tom is the best singer because he can sing fast songs very well.</a:t>
            </a:r>
            <a:endParaRPr kumimoji="0" lang="zh-CN" altLang="en-US" sz="2400" dirty="0">
              <a:latin typeface="+mn-lt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152525" y="3587750"/>
            <a:ext cx="4681538" cy="536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sym typeface="+mn-ea"/>
              </a:rPr>
              <a:t>most talented dancer: 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176713" y="3660775"/>
            <a:ext cx="4176712" cy="498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400" i="1" dirty="0">
                <a:latin typeface="+mn-lt"/>
                <a:ea typeface="黑体" panose="02010609060101010101" pitchFamily="2" charset="-122"/>
                <a:sym typeface="+mn-ea"/>
              </a:rPr>
              <a:t>Yang </a:t>
            </a:r>
            <a:r>
              <a:rPr lang="en-US" altLang="zh-CN" sz="2400" i="1" dirty="0" err="1">
                <a:latin typeface="+mn-lt"/>
                <a:ea typeface="黑体" panose="02010609060101010101" pitchFamily="2" charset="-122"/>
                <a:sym typeface="+mn-ea"/>
              </a:rPr>
              <a:t>Liping</a:t>
            </a:r>
            <a:r>
              <a:rPr lang="en-US" altLang="zh-CN" sz="2400" i="1" dirty="0">
                <a:latin typeface="+mn-lt"/>
                <a:ea typeface="黑体" panose="02010609060101010101" pitchFamily="2" charset="-122"/>
                <a:sym typeface="+mn-ea"/>
              </a:rPr>
              <a:t> is the most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030288" y="4291013"/>
            <a:ext cx="7705725" cy="498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400" i="1" dirty="0">
                <a:latin typeface="+mn-lt"/>
                <a:ea typeface="黑体" panose="02010609060101010101" pitchFamily="2" charset="-122"/>
                <a:sym typeface="+mn-ea"/>
              </a:rPr>
              <a:t>talented dancer in China.  She dances beautifully. …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0" y="1484313"/>
            <a:ext cx="647700" cy="588962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2e</a:t>
            </a: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774700" y="1441450"/>
            <a:ext cx="8083550" cy="1223963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400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Who’s got talent in your class? Add more talents and write a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400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classmate’s name for each talent. Find out how many students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400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in your group agree with you.</a:t>
            </a:r>
          </a:p>
        </p:txBody>
      </p:sp>
      <p:sp>
        <p:nvSpPr>
          <p:cNvPr id="39940" name="矩形 95237"/>
          <p:cNvSpPr>
            <a:spLocks noChangeArrowheads="1"/>
          </p:cNvSpPr>
          <p:nvPr/>
        </p:nvSpPr>
        <p:spPr bwMode="auto">
          <a:xfrm>
            <a:off x="774700" y="739775"/>
            <a:ext cx="661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i="1">
                <a:latin typeface="Times New Roman" panose="02020603050405020304" pitchFamily="18" charset="0"/>
                <a:ea typeface="黑体" panose="02010609060101010101" pitchFamily="2" charset="-122"/>
              </a:rPr>
              <a:t>谁是班级达人？填表同学名字，看看多少人赞同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33388" y="3141663"/>
          <a:ext cx="8102600" cy="256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4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18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100" dirty="0">
                          <a:solidFill>
                            <a:schemeClr val="tx1"/>
                          </a:solidFill>
                        </a:rPr>
                        <a:t>Talent</a:t>
                      </a:r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100" dirty="0">
                          <a:solidFill>
                            <a:schemeClr val="tx1"/>
                          </a:solidFill>
                        </a:rPr>
                        <a:t>Classmate’s name</a:t>
                      </a:r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100" dirty="0">
                          <a:solidFill>
                            <a:schemeClr val="tx1"/>
                          </a:solidFill>
                        </a:rPr>
                        <a:t>How many students agree?</a:t>
                      </a:r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18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100" dirty="0">
                          <a:solidFill>
                            <a:schemeClr val="tx1"/>
                          </a:solidFill>
                        </a:rPr>
                        <a:t>The faster runner</a:t>
                      </a:r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18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100" dirty="0">
                          <a:solidFill>
                            <a:schemeClr val="tx1"/>
                          </a:solidFill>
                        </a:rPr>
                        <a:t>The best</a:t>
                      </a:r>
                      <a:r>
                        <a:rPr lang="en-US" altLang="zh-CN" sz="2100" baseline="0" dirty="0">
                          <a:solidFill>
                            <a:schemeClr val="tx1"/>
                          </a:solidFill>
                        </a:rPr>
                        <a:t> dancer</a:t>
                      </a:r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78">
                <a:tc>
                  <a:txBody>
                    <a:bodyPr/>
                    <a:lstStyle/>
                    <a:p>
                      <a:pPr algn="l"/>
                      <a:endParaRPr lang="zh-CN" altLang="en-US" sz="210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39985" marB="399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16238" y="4076700"/>
            <a:ext cx="18716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Deng Kai</a:t>
            </a:r>
            <a:endParaRPr lang="zh-CN" altLang="en-US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507038" y="4076700"/>
            <a:ext cx="5778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6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989263" y="4724400"/>
            <a:ext cx="30241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  <a:endParaRPr lang="zh-CN" altLang="en-US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508625" y="4724400"/>
            <a:ext cx="19431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</a:t>
            </a:r>
            <a:endParaRPr lang="zh-CN" altLang="en-US" sz="2800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96850" y="1368425"/>
            <a:ext cx="88392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How can people make their dreams come true?</a:t>
            </a:r>
          </a:p>
        </p:txBody>
      </p:sp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215900" y="2400300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 They must take the things they do seriously.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2906713"/>
            <a:ext cx="8820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2. They must work hard./They need a lot of practice, because practice makes perfect(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熟能生巧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825" y="3768725"/>
            <a:ext cx="907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3. They should hold on to(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坚持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their dreams. 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571500" y="4365625"/>
            <a:ext cx="7273925" cy="1871663"/>
            <a:chOff x="0" y="0"/>
            <a:chExt cx="7272808" cy="1872208"/>
          </a:xfrm>
        </p:grpSpPr>
        <p:sp>
          <p:nvSpPr>
            <p:cNvPr id="40968" name="云形标注 7"/>
            <p:cNvSpPr>
              <a:spLocks noChangeArrowheads="1"/>
            </p:cNvSpPr>
            <p:nvPr/>
          </p:nvSpPr>
          <p:spPr bwMode="auto">
            <a:xfrm>
              <a:off x="0" y="0"/>
              <a:ext cx="7272808" cy="1872208"/>
            </a:xfrm>
            <a:prstGeom prst="cloudCallout">
              <a:avLst>
                <a:gd name="adj1" fmla="val -24713"/>
                <a:gd name="adj2" fmla="val 74639"/>
              </a:avLst>
            </a:prstGeom>
            <a:solidFill>
              <a:srgbClr val="FFFFCC"/>
            </a:solidFill>
            <a:ln w="25400">
              <a:solidFill>
                <a:srgbClr val="385D8A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40969" name="TextBox 6"/>
            <p:cNvSpPr txBox="1">
              <a:spLocks noChangeArrowheads="1"/>
            </p:cNvSpPr>
            <p:nvPr/>
          </p:nvSpPr>
          <p:spPr bwMode="auto">
            <a:xfrm>
              <a:off x="647601" y="215963"/>
              <a:ext cx="6264900" cy="106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           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If you have a dream, </a:t>
              </a:r>
            </a:p>
            <a:p>
              <a:pPr eaLnBrk="1" hangingPunct="1"/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just do it to let your dream fly high.</a:t>
              </a:r>
            </a:p>
          </p:txBody>
        </p:sp>
      </p:grpSp>
      <p:sp>
        <p:nvSpPr>
          <p:cNvPr id="13" name="AutoShape 53"/>
          <p:cNvSpPr>
            <a:spLocks noChangeArrowheads="1"/>
          </p:cNvSpPr>
          <p:nvPr/>
        </p:nvSpPr>
        <p:spPr bwMode="auto">
          <a:xfrm rot="20086748">
            <a:off x="85725" y="815975"/>
            <a:ext cx="1373188" cy="546100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4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Free talk</a:t>
            </a:r>
            <a:endParaRPr kumimoji="0" lang="zh-CN" altLang="en-US" sz="2400" b="1" dirty="0"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0" y="549275"/>
            <a:ext cx="212407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/>
              <a:t>问题探究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0" y="1196975"/>
            <a:ext cx="9075738" cy="4800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/>
              <a:t>▲</a:t>
            </a:r>
            <a:r>
              <a:rPr lang="en-US" altLang="zh-CN" sz="2400"/>
              <a:t>watch</a:t>
            </a:r>
            <a:r>
              <a:rPr lang="zh-CN" altLang="en-US" sz="2400"/>
              <a:t>为感官动词，意为“观看；注视”，</a:t>
            </a:r>
            <a:r>
              <a:rPr lang="en-US" altLang="zh-CN" sz="2400"/>
              <a:t>watch sb. do sth.</a:t>
            </a:r>
            <a:r>
              <a:rPr lang="zh-CN" altLang="en-US" sz="2400"/>
              <a:t>“观看某人做某事”（经常发生或已做过的事情）；</a:t>
            </a:r>
            <a:r>
              <a:rPr lang="en-US" altLang="zh-CN" sz="2400"/>
              <a:t>watch sb. doing sth.</a:t>
            </a:r>
            <a:r>
              <a:rPr lang="zh-CN" altLang="en-US" sz="2400"/>
              <a:t>“观看某人正在做某事”（强调所做的事正在进行中）。同</a:t>
            </a:r>
            <a:r>
              <a:rPr lang="en-US" altLang="zh-CN" sz="2400"/>
              <a:t>watch</a:t>
            </a:r>
            <a:r>
              <a:rPr lang="zh-CN" altLang="en-US" sz="2400"/>
              <a:t>这种结构一样的还有：</a:t>
            </a:r>
            <a:r>
              <a:rPr lang="en-US" altLang="zh-CN" sz="2400"/>
              <a:t>see</a:t>
            </a:r>
            <a:r>
              <a:rPr lang="zh-CN" altLang="en-US" sz="2400"/>
              <a:t>，</a:t>
            </a:r>
            <a:r>
              <a:rPr lang="en-US" altLang="zh-CN" sz="2400"/>
              <a:t>look at</a:t>
            </a:r>
            <a:r>
              <a:rPr lang="zh-CN" altLang="en-US" sz="2400"/>
              <a:t>，</a:t>
            </a:r>
            <a:r>
              <a:rPr lang="en-US" altLang="zh-CN" sz="2400"/>
              <a:t>notice</a:t>
            </a:r>
            <a:r>
              <a:rPr lang="zh-CN" altLang="en-US" sz="2400"/>
              <a:t>， </a:t>
            </a:r>
            <a:r>
              <a:rPr lang="en-US" altLang="zh-CN" sz="2400"/>
              <a:t>hear</a:t>
            </a:r>
            <a:r>
              <a:rPr lang="zh-CN" altLang="en-US" sz="2400"/>
              <a:t>等动词</a:t>
            </a:r>
            <a:endParaRPr lang="en-US" altLang="zh-CN" sz="2400"/>
          </a:p>
          <a:p>
            <a:r>
              <a:rPr lang="zh-CN" altLang="en-US" sz="2400"/>
              <a:t>▲</a:t>
            </a:r>
            <a:r>
              <a:rPr lang="en-US" altLang="zh-CN" sz="2400"/>
              <a:t>That’s/ It’s up to sb. to do sth. </a:t>
            </a:r>
            <a:r>
              <a:rPr lang="zh-CN" altLang="en-US" sz="2400"/>
              <a:t>表示“由某人决定做某事”常用于口语交际中。</a:t>
            </a:r>
            <a:endParaRPr lang="en-US" altLang="zh-CN" sz="2400"/>
          </a:p>
          <a:p>
            <a:r>
              <a:rPr lang="zh-CN" altLang="en-US" sz="2400"/>
              <a:t>▲</a:t>
            </a:r>
            <a:r>
              <a:rPr lang="en-US" altLang="zh-CN" sz="2400"/>
              <a:t>play a role in sth./ doing sth. </a:t>
            </a:r>
            <a:r>
              <a:rPr lang="zh-CN" altLang="en-US" sz="2400"/>
              <a:t>意为“在某方面发挥作用”。</a:t>
            </a:r>
            <a:endParaRPr lang="en-US" altLang="zh-CN" sz="2400"/>
          </a:p>
          <a:p>
            <a:r>
              <a:rPr lang="zh-CN" altLang="en-US" sz="2400"/>
              <a:t>导练：</a:t>
            </a:r>
            <a:endParaRPr lang="en-US" altLang="zh-CN" sz="2400"/>
          </a:p>
          <a:p>
            <a:r>
              <a:rPr lang="en-US" altLang="zh-CN" sz="2400"/>
              <a:t>1</a:t>
            </a:r>
            <a:r>
              <a:rPr lang="zh-CN" altLang="en-US" sz="2400"/>
              <a:t>）</a:t>
            </a:r>
            <a:r>
              <a:rPr lang="en-US" altLang="zh-CN" sz="2400"/>
              <a:t>When I walked past the park, I saw some old people </a:t>
            </a:r>
            <a:r>
              <a:rPr lang="en-US" altLang="zh-CN" sz="2400" u="sng"/>
              <a:t>doing </a:t>
            </a:r>
            <a:r>
              <a:rPr lang="en-US" altLang="zh-CN" sz="2400"/>
              <a:t>Chinese Taiji.</a:t>
            </a:r>
          </a:p>
          <a:p>
            <a:r>
              <a:rPr lang="en-US" altLang="zh-CN" sz="2400"/>
              <a:t>2) It’s up to you </a:t>
            </a:r>
            <a:r>
              <a:rPr lang="en-US" altLang="zh-CN" sz="2400" u="sng"/>
              <a:t>to decide</a:t>
            </a:r>
            <a:r>
              <a:rPr lang="en-US" altLang="zh-CN" sz="2400"/>
              <a:t> (decide) what to buy.</a:t>
            </a:r>
          </a:p>
          <a:p>
            <a:r>
              <a:rPr lang="en-US" altLang="zh-CN" sz="2400"/>
              <a:t>3) </a:t>
            </a:r>
            <a:r>
              <a:rPr lang="zh-CN" altLang="en-US" sz="2400"/>
              <a:t>学校在教育中起着最为重要的作用。</a:t>
            </a:r>
            <a:endParaRPr lang="en-US" altLang="zh-CN" sz="2400"/>
          </a:p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468313" y="1341438"/>
            <a:ext cx="8280400" cy="39703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/>
              <a:t>Schools </a:t>
            </a:r>
            <a:r>
              <a:rPr lang="en-US" altLang="zh-CN" sz="2800" u="sng"/>
              <a:t>play a role in </a:t>
            </a:r>
            <a:r>
              <a:rPr lang="en-US" altLang="zh-CN" sz="2800"/>
              <a:t>education.</a:t>
            </a:r>
          </a:p>
          <a:p>
            <a:pPr eaLnBrk="0" hangingPunct="0"/>
            <a:r>
              <a:rPr lang="zh-CN" altLang="en-US" sz="2800"/>
              <a:t>▲不定式作主语时常用</a:t>
            </a:r>
            <a:r>
              <a:rPr lang="en-US" altLang="zh-CN" sz="2800"/>
              <a:t>it </a:t>
            </a:r>
            <a:r>
              <a:rPr lang="zh-CN" altLang="en-US" sz="2800"/>
              <a:t>作形式主语，而将真正的主语放在句末，其结构为：</a:t>
            </a:r>
            <a:r>
              <a:rPr lang="en-US" altLang="zh-CN" sz="2800"/>
              <a:t>It’s +adj. +for sb. +to do sth.</a:t>
            </a:r>
          </a:p>
          <a:p>
            <a:pPr eaLnBrk="0" hangingPunct="0"/>
            <a:r>
              <a:rPr lang="zh-CN" altLang="en-US" sz="2800"/>
              <a:t>▲ </a:t>
            </a:r>
            <a:r>
              <a:rPr lang="en-US" altLang="zh-CN" sz="2800"/>
              <a:t>have  … in common</a:t>
            </a:r>
            <a:r>
              <a:rPr lang="zh-CN" altLang="en-US" sz="2800"/>
              <a:t>意为“有相同特征”。</a:t>
            </a:r>
            <a:endParaRPr lang="en-US" altLang="zh-CN" sz="2800"/>
          </a:p>
          <a:p>
            <a:pPr eaLnBrk="0" hangingPunct="0"/>
            <a:r>
              <a:rPr lang="zh-CN" altLang="en-US" sz="2800"/>
              <a:t>导练：</a:t>
            </a:r>
            <a:endParaRPr lang="en-US" altLang="zh-CN" sz="2800"/>
          </a:p>
          <a:p>
            <a:pPr eaLnBrk="0" hangingPunct="0"/>
            <a:r>
              <a:rPr lang="en-US" altLang="zh-CN" sz="2800"/>
              <a:t>1</a:t>
            </a:r>
            <a:r>
              <a:rPr lang="zh-CN" altLang="en-US" sz="2800"/>
              <a:t>）</a:t>
            </a:r>
            <a:r>
              <a:rPr lang="en-US" altLang="zh-CN" sz="2800"/>
              <a:t>It’s hard for me to dance (dance) well.</a:t>
            </a:r>
          </a:p>
          <a:p>
            <a:pPr eaLnBrk="0" hangingPunct="0"/>
            <a:r>
              <a:rPr lang="en-US" altLang="zh-CN" sz="2800"/>
              <a:t>2) </a:t>
            </a:r>
            <a:r>
              <a:rPr lang="zh-CN" altLang="en-US" sz="2800"/>
              <a:t>我和我姐姐有很多相似之处。</a:t>
            </a:r>
            <a:endParaRPr lang="en-US" altLang="zh-CN" sz="2800"/>
          </a:p>
          <a:p>
            <a:pPr eaLnBrk="0" hangingPunct="0"/>
            <a:r>
              <a:rPr lang="en-US" altLang="zh-CN" sz="2800"/>
              <a:t>I </a:t>
            </a:r>
            <a:r>
              <a:rPr lang="en-US" altLang="zh-CN" sz="2800" u="sng"/>
              <a:t>have a lot in common </a:t>
            </a:r>
            <a:r>
              <a:rPr lang="en-US" altLang="zh-CN" sz="2800"/>
              <a:t>with my sister</a:t>
            </a:r>
            <a:endParaRPr lang="zh-CN" alt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287338" y="1268413"/>
            <a:ext cx="85693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1.—What do you think of the movie </a:t>
            </a:r>
            <a:r>
              <a:rPr lang="en-US" altLang="zh-CN" sz="2800" i="1" dirty="0" err="1">
                <a:latin typeface="Times New Roman" panose="02020603050405020304" pitchFamily="18" charset="0"/>
                <a:ea typeface="黑体" panose="02010609060101010101" pitchFamily="2" charset="-122"/>
              </a:rPr>
              <a:t>Zootopia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—It is ______ one I’ve ever seen.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more excited              B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more exciting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the most excited         D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the most exciting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—His handwriting is very beautiful.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 —Yeah. With the help of him, his sister writes as _____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 as him.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beauty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　            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beautiful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　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beautifully       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　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more beautifully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五角星 3"/>
          <p:cNvSpPr/>
          <p:nvPr/>
        </p:nvSpPr>
        <p:spPr>
          <a:xfrm>
            <a:off x="3810000" y="2781300"/>
            <a:ext cx="785813" cy="5715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179388" y="5373688"/>
            <a:ext cx="785812" cy="5715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37" name="矩形 95237"/>
          <p:cNvSpPr>
            <a:spLocks noChangeArrowheads="1"/>
          </p:cNvSpPr>
          <p:nvPr/>
        </p:nvSpPr>
        <p:spPr bwMode="auto">
          <a:xfrm>
            <a:off x="395288" y="777875"/>
            <a:ext cx="173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2" charset="-122"/>
              </a:rPr>
              <a:t>单项选择。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3203575" y="620713"/>
            <a:ext cx="2232025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rgbClr val="FF0000"/>
                </a:solidFill>
              </a:rPr>
              <a:t>课堂评价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27000" y="582613"/>
            <a:ext cx="8837613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—The scarves are all beautiful. I can't decide which one to choose. 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—How about this red one? I think it's______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beautiful                      B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more beautiful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the most beautiful       D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less beautiful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So far, MERS(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中东呼吸综合征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)has become one of ______ illnesses in the world.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serious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　                   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more serious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　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most serious               D. the most serious 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5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The movie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Lost in Thailand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is ______ one that I’ve ever seen these years.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funny                            B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the funniest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　　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C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．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funnier                          D. more funnier</a:t>
            </a:r>
            <a:endParaRPr lang="zh-CN" altLang="en-US" sz="28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26988" y="2276475"/>
            <a:ext cx="785812" cy="5715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" name="五角星 3"/>
          <p:cNvSpPr/>
          <p:nvPr/>
        </p:nvSpPr>
        <p:spPr>
          <a:xfrm>
            <a:off x="3732213" y="3933825"/>
            <a:ext cx="785812" cy="5715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3930650" y="5233988"/>
            <a:ext cx="785813" cy="57150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3276600" y="6683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777557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1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(1). Read the passage after class and try to retell the text and summarize the difficult phrases and expressions. 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(2). Complete the investigation in 2e and write a    survey report.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9750" y="1774825"/>
            <a:ext cx="8604250" cy="50831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A: Who was </a:t>
            </a:r>
            <a:r>
              <a:rPr lang="en-US" altLang="zh-CN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best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 performer?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B: Eliza was the best performer.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A: Who was </a:t>
            </a:r>
            <a:r>
              <a:rPr lang="en-US" altLang="zh-CN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funniest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 performer?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B: Steve was the funniest performer.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A: Who was </a:t>
            </a:r>
            <a:r>
              <a:rPr lang="en-US" altLang="zh-CN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most creative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 performer?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B: Vera was the most creative performer.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A: Who was </a:t>
            </a:r>
            <a:r>
              <a:rPr lang="en-US" altLang="zh-CN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worst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 performer?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B: Dennis was the worst performer.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A: Who was </a:t>
            </a:r>
            <a:r>
              <a:rPr lang="en-US" altLang="zh-CN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loudest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2" charset="-122"/>
              </a:rPr>
              <a:t> performer?</a:t>
            </a:r>
          </a:p>
          <a:p>
            <a:pPr eaLnBrk="1" hangingPunct="1">
              <a:lnSpc>
                <a:spcPct val="85000"/>
              </a:lnSpc>
            </a:pP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B: The math teachers were the loudest performer.  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401763" y="939800"/>
            <a:ext cx="4784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Read and answer the questions</a:t>
            </a:r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auto">
          <a:xfrm rot="20086748">
            <a:off x="142875" y="903288"/>
            <a:ext cx="1293813" cy="473075"/>
          </a:xfrm>
          <a:prstGeom prst="roundRect">
            <a:avLst>
              <a:gd name="adj" fmla="val 9037"/>
            </a:avLst>
          </a:prstGeom>
          <a:solidFill>
            <a:schemeClr val="accent4">
              <a:lumMod val="20000"/>
              <a:lumOff val="80000"/>
            </a:schemeClr>
          </a:solidFill>
          <a:ln w="57150" cmpd="thickThin">
            <a:solidFill>
              <a:schemeClr val="accent6">
                <a:lumMod val="75000"/>
              </a:schemeClr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altLang="zh-CN" sz="2400" b="1" dirty="0"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Review</a:t>
            </a:r>
            <a:endParaRPr kumimoji="0" lang="zh-CN" altLang="en-US" sz="2400" b="1" dirty="0"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27088" y="4437063"/>
            <a:ext cx="8137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 is serious about his shows as a magician.</a:t>
            </a:r>
          </a:p>
        </p:txBody>
      </p:sp>
      <p:pic>
        <p:nvPicPr>
          <p:cNvPr id="14339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856" y="1712986"/>
            <a:ext cx="2411984" cy="2364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179763" y="1830388"/>
            <a:ext cx="60721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Liu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2" charset="-122"/>
              </a:rPr>
              <a:t>Qian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is one of the most creative_________(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魔术师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) I know. He’s truly talented in _____(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魔术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). His _______ _____ 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魔术表演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) bring people into a _________(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魔术的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) world.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446588" y="218916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magicians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348038" y="3054350"/>
            <a:ext cx="1060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magic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300788" y="2620963"/>
            <a:ext cx="1058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magic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500563" y="3054350"/>
            <a:ext cx="1081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shows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356100" y="3467100"/>
            <a:ext cx="131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magical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25500" y="5067300"/>
            <a:ext cx="3113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serious about 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sth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254625" y="5067300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认真对待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......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25500" y="5638800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take ... serious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ly</a:t>
            </a:r>
          </a:p>
        </p:txBody>
      </p:sp>
      <p:sp>
        <p:nvSpPr>
          <p:cNvPr id="21" name="矩形 20"/>
          <p:cNvSpPr/>
          <p:nvPr/>
        </p:nvSpPr>
        <p:spPr>
          <a:xfrm>
            <a:off x="471488" y="692150"/>
            <a:ext cx="1833562" cy="585788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情景导入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7632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adv.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美好地；漂亮地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adv.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严重地；严肃地；认真地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698500" y="2565400"/>
            <a:ext cx="6969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e.g. Mary sings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most beautifully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in our class.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	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在我们班，玛丽唱得最优美。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      He was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seriously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injured in the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      traffic accident.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      他在车祸中受了重伤。 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07013" y="984250"/>
            <a:ext cx="197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beautiful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ly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243638" y="1631950"/>
            <a:ext cx="214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serious</a:t>
            </a:r>
            <a:r>
              <a:rPr lang="en-US" altLang="zh-CN" sz="3200">
                <a:solidFill>
                  <a:srgbClr val="CC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ly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ldLvl="0"/>
      <p:bldP spid="5325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 descr="莫言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6350" y="4495800"/>
            <a:ext cx="246221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4300" y="647700"/>
            <a:ext cx="900112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Mo Yan is one of the most _______ 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有创意的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) _________(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作家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) I know. He’s got _______ 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有才华的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) in writing. He ______(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创作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) lots of great works. He takes his job ________(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认真地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).He was the ______(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获胜者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) of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 Nobel Prize in Literature(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诺贝尔文学奖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in 2012.His books are ______(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变得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)_____________(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越来越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 popular.  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7088" y="4856163"/>
            <a:ext cx="5356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his books, he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made up 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 lot of stories we like .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067175" y="673100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creative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1950" y="1196975"/>
            <a:ext cx="1181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writer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64163" y="1125538"/>
            <a:ext cx="1041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talent</a:t>
            </a:r>
            <a:endParaRPr lang="en-US" altLang="zh-CN" sz="3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835150" y="1700213"/>
            <a:ext cx="117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create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148263" y="2205038"/>
            <a:ext cx="1181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win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ner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30263" y="5870575"/>
            <a:ext cx="301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make up a story/ lie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27088" y="2205038"/>
            <a:ext cx="1481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serious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ly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84213" y="3167063"/>
            <a:ext cx="117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get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ting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19388" y="3213100"/>
            <a:ext cx="2357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more and more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111625" y="5870575"/>
            <a:ext cx="1836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 made up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255" name="Rectangle 7"/>
          <p:cNvSpPr>
            <a:spLocks noChangeArrowheads="1"/>
          </p:cNvSpPr>
          <p:nvPr/>
        </p:nvSpPr>
        <p:spPr bwMode="auto">
          <a:xfrm>
            <a:off x="827088" y="4130675"/>
            <a:ext cx="407035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get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more and more </a:t>
            </a: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popular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/>
      <p:bldP spid="10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3613150" y="325755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n.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2" charset="-122"/>
              </a:rPr>
              <a:t>获胜者；优胜者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0179" name="Text Box 7"/>
          <p:cNvSpPr txBox="1">
            <a:spLocks noChangeArrowheads="1"/>
          </p:cNvSpPr>
          <p:nvPr/>
        </p:nvSpPr>
        <p:spPr bwMode="auto">
          <a:xfrm>
            <a:off x="358775" y="4168775"/>
            <a:ext cx="82454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托尼是赛跑的获胜者。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e.g. Tony was the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winner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of the race.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3" y="1836266"/>
            <a:ext cx="2808288" cy="206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14738" y="2133600"/>
            <a:ext cx="237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winner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040856" y="692149"/>
            <a:ext cx="2881312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rgbClr val="FF0000"/>
                </a:solidFill>
              </a:rPr>
              <a:t>导学达标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07479"/>
            <a:ext cx="1656184" cy="2447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594100" y="1208088"/>
            <a:ext cx="655161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n.</a:t>
            </a:r>
            <a:r>
              <a:rPr lang="en-US" altLang="zh-CN" sz="28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奖；奖品；奖金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28" name="Text Box 10"/>
          <p:cNvSpPr txBox="1">
            <a:spLocks noChangeArrowheads="1"/>
          </p:cNvSpPr>
          <p:nvPr/>
        </p:nvSpPr>
        <p:spPr bwMode="auto">
          <a:xfrm>
            <a:off x="2081213" y="2044700"/>
            <a:ext cx="6840537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56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琳达在英语比赛中获奖。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e.g. Linda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got the prize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at the English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      competition. 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23850" y="4221163"/>
            <a:ext cx="86756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everybody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pron.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每人；人人；所有人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339725" y="4941888"/>
            <a:ext cx="5888038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2" charset="-122"/>
              </a:rPr>
              <a:t>每个人都有一个梦想。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e.g.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Everybody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2" charset="-122"/>
              </a:rPr>
              <a:t> has a dream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962150" y="114300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prize 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2875</Words>
  <Application>Microsoft Office PowerPoint</Application>
  <PresentationFormat>全屏显示(4:3)</PresentationFormat>
  <Paragraphs>375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黑体</vt:lpstr>
      <vt:lpstr>华文楷体</vt:lpstr>
      <vt:lpstr>隶书</vt:lpstr>
      <vt:lpstr>宋体</vt:lpstr>
      <vt:lpstr>微软雅黑</vt:lpstr>
      <vt:lpstr>优教通专用字体logo</vt:lpstr>
      <vt:lpstr>Arial</vt:lpstr>
      <vt:lpstr>Calibri</vt:lpstr>
      <vt:lpstr>Franklin Gothic Book</vt:lpstr>
      <vt:lpstr>Franklin Gothic Medium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is the main idea of each paragraph?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2016-08-01T07:47:00Z</dcterms:created>
  <dcterms:modified xsi:type="dcterms:W3CDTF">2023-01-16T23:19:56Z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5447AB2853C742F48584AE22FF68A63F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