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7BC61-3EFC-4DAB-A6B8-48C41B39CE6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D4BA0-9C22-4375-8E28-76E9E3731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>
              <a:defRPr/>
            </a:pPr>
            <a:fld id="{0FBA5934-1B59-47E6-8598-35827D810A7D}" type="datetime1">
              <a:rPr lang="zh-CN" altLang="en-US" sz="1800" smtClean="0">
                <a:solidFill>
                  <a:prstClr val="black"/>
                </a:solidFill>
                <a:cs typeface="+mn-cs"/>
              </a:rPr>
              <a:t>2023-01-17</a:t>
            </a:fld>
            <a:endParaRPr lang="zh-CN" altLang="en-US">
              <a:solidFill>
                <a:prstClr val="black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55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t>36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73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t>20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t>22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93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t>24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04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t>26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14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t>28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t>30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34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t>32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45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t>34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347663" y="3500438"/>
            <a:ext cx="5238750" cy="436562"/>
          </a:xfrm>
        </p:spPr>
        <p:txBody>
          <a:bodyPr/>
          <a:lstStyle>
            <a:lvl1pPr marL="0" indent="0" algn="ctr">
              <a:buFont typeface="Wingdings 2" panose="05020102010507070707" pitchFamily="18" charset="2"/>
              <a:buNone/>
              <a:defRPr sz="1800">
                <a:solidFill>
                  <a:srgbClr val="6D6D6D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3079" name="KSO_BT1"/>
          <p:cNvSpPr>
            <a:spLocks noGrp="1" noChangeArrowheads="1"/>
          </p:cNvSpPr>
          <p:nvPr>
            <p:ph type="ctrTitle"/>
          </p:nvPr>
        </p:nvSpPr>
        <p:spPr>
          <a:xfrm>
            <a:off x="360363" y="2727325"/>
            <a:ext cx="5218112" cy="73501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530820CF-B880-4189-942D-D702A7CBA73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C913308-F349-4B6D-A68A-DD1791B4A57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214313"/>
            <a:ext cx="2052638" cy="61420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2450" y="214313"/>
            <a:ext cx="6010275" cy="61420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CA1A4DBE-D20C-425E-AB06-EE11EF2CC2E6}" type="datetime1">
              <a:rPr lang="zh-CN" altLang="en-US" sz="1200">
                <a:solidFill>
                  <a:srgbClr val="898989"/>
                </a:solidFill>
                <a:cs typeface="+mn-cs"/>
              </a:rPr>
              <a:t>2023-01-17</a:t>
            </a:fld>
            <a:endParaRPr lang="zh-CN" altLang="en-US" sz="1800">
              <a:solidFill>
                <a:srgbClr val="4D4D4D"/>
              </a:solidFill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zh-CN" sz="1200">
              <a:solidFill>
                <a:srgbClr val="898989"/>
              </a:solidFill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2450" y="1152525"/>
            <a:ext cx="4030663" cy="520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513" y="1152525"/>
            <a:ext cx="4032250" cy="520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63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900" smtClean="0">
                <a:solidFill>
                  <a:srgbClr val="969696"/>
                </a:solidFill>
              </a:defRPr>
            </a:lvl1pPr>
          </a:lstStyle>
          <a:p>
            <a:fld id="{530820CF-B880-4189-942D-D702A7CBA730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52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 smtClean="0">
                <a:solidFill>
                  <a:srgbClr val="969696"/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53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 smtClean="0">
                <a:solidFill>
                  <a:srgbClr val="969696"/>
                </a:solidFill>
              </a:defRPr>
            </a:lvl1pPr>
          </a:lstStyle>
          <a:p>
            <a:fld id="{0C913308-F349-4B6D-A68A-DD1791B4A57B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54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152525"/>
            <a:ext cx="8215313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205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214313"/>
            <a:ext cx="82153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61950" indent="-361950" algn="just" defTabSz="685800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sz="2400">
          <a:solidFill>
            <a:srgbClr val="8C8F3F"/>
          </a:solidFill>
          <a:latin typeface="+mn-lt"/>
          <a:ea typeface="+mn-ea"/>
          <a:cs typeface="+mn-cs"/>
        </a:defRPr>
      </a:lvl1pPr>
      <a:lvl2pPr marL="361950" indent="-361950" algn="just" defTabSz="685800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D2D49D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000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4574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29146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3718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标题 1"/>
          <p:cNvSpPr/>
          <p:nvPr/>
        </p:nvSpPr>
        <p:spPr>
          <a:xfrm>
            <a:off x="0" y="1831975"/>
            <a:ext cx="9144000" cy="12874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869D59"/>
                </a:solidFill>
                <a:latin typeface="Kozuka Gothic Pro B" pitchFamily="34" charset="-128"/>
                <a:ea typeface="Kozuka Gothic Pro B" pitchFamily="34" charset="-128"/>
                <a:sym typeface="Jokerman" panose="04090605060D06020702" pitchFamily="82" charset="0"/>
              </a:rPr>
              <a:t>Unit </a:t>
            </a:r>
            <a:r>
              <a:rPr lang="en-US" altLang="zh-CN" sz="6600" dirty="0">
                <a:solidFill>
                  <a:srgbClr val="869D59"/>
                </a:solidFill>
                <a:latin typeface="Kozuka Gothic Pro B" pitchFamily="34" charset="-128"/>
                <a:ea typeface="Kozuka Gothic Pro B" pitchFamily="34" charset="-128"/>
                <a:sym typeface="Jokerman" panose="04090605060D06020702" pitchFamily="82" charset="0"/>
              </a:rPr>
              <a:t>4</a:t>
            </a:r>
            <a:r>
              <a:rPr lang="zh-CN" altLang="en-US" sz="6600" dirty="0">
                <a:solidFill>
                  <a:srgbClr val="869D59"/>
                </a:solidFill>
                <a:latin typeface="Kozuka Gothic Pro B" pitchFamily="34" charset="-128"/>
                <a:ea typeface="Kozuka Gothic Pro B" pitchFamily="34" charset="-128"/>
                <a:sym typeface="Jokerman" panose="04090605060D06020702" pitchFamily="82" charset="0"/>
              </a:rPr>
              <a:t> My friends</a:t>
            </a:r>
            <a:endParaRPr lang="en-US" altLang="zh-CN" sz="6600" dirty="0">
              <a:solidFill>
                <a:srgbClr val="869D59"/>
              </a:solidFill>
              <a:latin typeface="Kozuka Gothic Pro B" pitchFamily="34" charset="-128"/>
              <a:ea typeface="Kozuka Gothic Pro B" pitchFamily="34" charset="-128"/>
              <a:sym typeface="Jokerman" panose="04090605060D06020702" pitchFamily="82" charset="0"/>
            </a:endParaRPr>
          </a:p>
        </p:txBody>
      </p:sp>
      <p:sp>
        <p:nvSpPr>
          <p:cNvPr id="3078" name="TextBox 6"/>
          <p:cNvSpPr/>
          <p:nvPr/>
        </p:nvSpPr>
        <p:spPr>
          <a:xfrm>
            <a:off x="3173412" y="3490000"/>
            <a:ext cx="2797175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dirty="0">
                <a:solidFill>
                  <a:srgbClr val="869D59"/>
                </a:solidFill>
                <a:latin typeface="方正正大黑简体" pitchFamily="2" charset="-122"/>
                <a:ea typeface="方正正大黑简体" pitchFamily="2" charset="-122"/>
                <a:sym typeface="Jokerman" panose="04090605060D06020702" pitchFamily="82" charset="0"/>
              </a:rPr>
              <a:t>第二课时</a:t>
            </a:r>
            <a:endParaRPr lang="en-US" altLang="zh-CN" sz="3000" dirty="0">
              <a:solidFill>
                <a:srgbClr val="869D59"/>
              </a:solidFill>
              <a:latin typeface="方正正大黑简体" pitchFamily="2" charset="-122"/>
              <a:ea typeface="方正正大黑简体" pitchFamily="2" charset="-122"/>
              <a:sym typeface="Jokerman" panose="04090605060D06020702" pitchFamily="8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45487" y="551717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869D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10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1945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642938"/>
            <a:ext cx="8343900" cy="535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Box 5"/>
          <p:cNvSpPr/>
          <p:nvPr/>
        </p:nvSpPr>
        <p:spPr>
          <a:xfrm>
            <a:off x="714375" y="928688"/>
            <a:ext cx="34290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run from     my friend the horse.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11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5" y="908050"/>
            <a:ext cx="8326438" cy="5053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Box 7"/>
          <p:cNvSpPr/>
          <p:nvPr/>
        </p:nvSpPr>
        <p:spPr>
          <a:xfrm>
            <a:off x="571500" y="1143000"/>
            <a:ext cx="371475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sing from my friend the bird.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12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857250"/>
            <a:ext cx="7929563" cy="5072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TextBox 3"/>
          <p:cNvSpPr/>
          <p:nvPr/>
        </p:nvSpPr>
        <p:spPr>
          <a:xfrm>
            <a:off x="1000125" y="1071563"/>
            <a:ext cx="385762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read from 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my friends the books.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13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714375"/>
            <a:ext cx="8143875" cy="5357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TextBox 5"/>
          <p:cNvSpPr/>
          <p:nvPr/>
        </p:nvSpPr>
        <p:spPr>
          <a:xfrm>
            <a:off x="571500" y="1214438"/>
            <a:ext cx="407193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study from  my friends the teachers.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14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2355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785813"/>
            <a:ext cx="8299450" cy="5170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TextBox 3"/>
          <p:cNvSpPr/>
          <p:nvPr/>
        </p:nvSpPr>
        <p:spPr>
          <a:xfrm>
            <a:off x="1000125" y="1071563"/>
            <a:ext cx="385762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play from 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my friends at school.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15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714375"/>
            <a:ext cx="8215312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TextBox 6"/>
          <p:cNvSpPr/>
          <p:nvPr/>
        </p:nvSpPr>
        <p:spPr>
          <a:xfrm>
            <a:off x="1071563" y="5538788"/>
            <a:ext cx="735806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And I learned to love from  a friend like you.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16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1296">
            <a:off x="2306623" y="590548"/>
            <a:ext cx="3649662" cy="5803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23813"/>
            <a:ext cx="8958262" cy="6716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矩形 5"/>
          <p:cNvSpPr/>
          <p:nvPr/>
        </p:nvSpPr>
        <p:spPr>
          <a:xfrm>
            <a:off x="500063" y="1428750"/>
            <a:ext cx="350043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Simplified Arabic" panose="02020603050405020304" pitchFamily="18" charset="-78"/>
              </a:rPr>
              <a:t>1.Who are my</a:t>
            </a:r>
            <a:endParaRPr lang="zh-CN" altLang="en-US" sz="36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sym typeface="Simplified Arabic" panose="02020603050405020304" pitchFamily="18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Simplified Arabic" panose="02020603050405020304" pitchFamily="18" charset="-78"/>
              </a:rPr>
              <a:t>  friends ?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63" y="928688"/>
            <a:ext cx="1393825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3" y="928688"/>
            <a:ext cx="1136650" cy="126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427443">
            <a:off x="6742113" y="2247900"/>
            <a:ext cx="1382713" cy="111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5" name="Picture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-389956">
            <a:off x="7137400" y="3625850"/>
            <a:ext cx="1012825" cy="1195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643563" y="2571750"/>
            <a:ext cx="768350" cy="154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125" y="4071938"/>
            <a:ext cx="928688" cy="912812"/>
          </a:xfrm>
          <a:prstGeom prst="rect">
            <a:avLst/>
          </a:prstGeom>
          <a:solidFill>
            <a:srgbClr val="EDEDED"/>
          </a:solidFill>
          <a:ln w="9525">
            <a:noFill/>
          </a:ln>
        </p:spPr>
      </p:pic>
      <p:pic>
        <p:nvPicPr>
          <p:cNvPr id="27658" name="Picture 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86375" y="5000625"/>
            <a:ext cx="1597025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43750" y="5072063"/>
            <a:ext cx="1290638" cy="10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23813"/>
            <a:ext cx="8958262" cy="671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857250"/>
            <a:ext cx="1393825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75" y="785813"/>
            <a:ext cx="1136650" cy="126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427443">
            <a:off x="6669088" y="2178050"/>
            <a:ext cx="1468438" cy="118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-389956">
            <a:off x="7137400" y="3625850"/>
            <a:ext cx="1012825" cy="1195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143500" y="2500313"/>
            <a:ext cx="928688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188" y="3714750"/>
            <a:ext cx="928687" cy="912813"/>
          </a:xfrm>
          <a:prstGeom prst="rect">
            <a:avLst/>
          </a:prstGeom>
          <a:solidFill>
            <a:srgbClr val="EDEDED"/>
          </a:solidFill>
          <a:ln w="9525">
            <a:noFill/>
          </a:ln>
        </p:spPr>
      </p:pic>
      <p:pic>
        <p:nvPicPr>
          <p:cNvPr id="27658" name="Picture 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0" y="4857750"/>
            <a:ext cx="1725613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43750" y="5072063"/>
            <a:ext cx="1290638" cy="10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9" name="矩形 5"/>
          <p:cNvSpPr/>
          <p:nvPr/>
        </p:nvSpPr>
        <p:spPr>
          <a:xfrm>
            <a:off x="500063" y="1714500"/>
            <a:ext cx="371475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Simplified Arabic" panose="02020603050405020304" pitchFamily="18" charset="-78"/>
              </a:rPr>
              <a:t>2.What did I learn 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sym typeface="Simplified Arabic" panose="02020603050405020304" pitchFamily="18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Simplified Arabic" panose="02020603050405020304" pitchFamily="18" charset="-78"/>
              </a:rPr>
              <a:t>from my friends ?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19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285750"/>
            <a:ext cx="8501062" cy="541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TextBox 1"/>
          <p:cNvSpPr/>
          <p:nvPr/>
        </p:nvSpPr>
        <p:spPr>
          <a:xfrm>
            <a:off x="2051050" y="1339850"/>
            <a:ext cx="18732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8" name="TextBox 6"/>
          <p:cNvSpPr/>
          <p:nvPr/>
        </p:nvSpPr>
        <p:spPr>
          <a:xfrm>
            <a:off x="5072063" y="571500"/>
            <a:ext cx="38576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walk from 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my friend the cat 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00063" y="285750"/>
            <a:ext cx="8358188" cy="6215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195" name="Rectangle 6"/>
          <p:cNvSpPr/>
          <p:nvPr/>
        </p:nvSpPr>
        <p:spPr>
          <a:xfrm>
            <a:off x="5643563" y="1071563"/>
            <a:ext cx="3059112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1285875"/>
            <a:ext cx="8286750" cy="528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流程图: 准备 29"/>
          <p:cNvSpPr/>
          <p:nvPr/>
        </p:nvSpPr>
        <p:spPr>
          <a:xfrm>
            <a:off x="1357822" y="1478258"/>
            <a:ext cx="1785938" cy="28575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流程图: 资料带 30"/>
          <p:cNvSpPr/>
          <p:nvPr/>
        </p:nvSpPr>
        <p:spPr>
          <a:xfrm>
            <a:off x="3071813" y="4500563"/>
            <a:ext cx="2286000" cy="2000250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七角星 31"/>
          <p:cNvSpPr/>
          <p:nvPr/>
        </p:nvSpPr>
        <p:spPr>
          <a:xfrm>
            <a:off x="5929313" y="1285875"/>
            <a:ext cx="2286000" cy="2286000"/>
          </a:xfrm>
          <a:prstGeom prst="star7">
            <a:avLst/>
          </a:prstGeom>
          <a:solidFill>
            <a:srgbClr val="92CAB7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云形 32"/>
          <p:cNvSpPr/>
          <p:nvPr/>
        </p:nvSpPr>
        <p:spPr>
          <a:xfrm>
            <a:off x="5572125" y="4357688"/>
            <a:ext cx="2928938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流程图: 决策 33"/>
          <p:cNvSpPr/>
          <p:nvPr/>
        </p:nvSpPr>
        <p:spPr>
          <a:xfrm rot="2956442">
            <a:off x="323850" y="4281488"/>
            <a:ext cx="3009900" cy="22352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弦形 34"/>
          <p:cNvSpPr/>
          <p:nvPr/>
        </p:nvSpPr>
        <p:spPr>
          <a:xfrm rot="6623092">
            <a:off x="3680619" y="1961356"/>
            <a:ext cx="1971675" cy="2516188"/>
          </a:xfrm>
          <a:prstGeom prst="chord">
            <a:avLst>
              <a:gd name="adj1" fmla="val 2700000"/>
              <a:gd name="adj2" fmla="val 1623655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20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9597">
            <a:off x="7011988" y="481013"/>
            <a:ext cx="1608137" cy="116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5" name="标题 1"/>
          <p:cNvSpPr txBox="1"/>
          <p:nvPr/>
        </p:nvSpPr>
        <p:spPr>
          <a:xfrm>
            <a:off x="285750" y="285750"/>
            <a:ext cx="7643813" cy="12874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33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How many animals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7375" y="1357313"/>
            <a:ext cx="5786438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</a:t>
            </a: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learned to walk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9700" name="TextBox 1"/>
          <p:cNvSpPr txBox="1"/>
          <p:nvPr/>
        </p:nvSpPr>
        <p:spPr>
          <a:xfrm>
            <a:off x="2051050" y="1341438"/>
            <a:ext cx="18732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869D5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580" y="2928937"/>
            <a:ext cx="4811713" cy="392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00125" y="2143125"/>
            <a:ext cx="692943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walk . 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314325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walk from my friend .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" y="4086225"/>
            <a:ext cx="9001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walk from my friend the cat .</a:t>
            </a:r>
            <a:endParaRPr lang="zh-CN" altLang="en-US" sz="32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9705" name="TextBox 8"/>
          <p:cNvSpPr txBox="1"/>
          <p:nvPr/>
        </p:nvSpPr>
        <p:spPr>
          <a:xfrm>
            <a:off x="1928813" y="639763"/>
            <a:ext cx="57864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walk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21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785813"/>
            <a:ext cx="82296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TextBox 6"/>
          <p:cNvSpPr/>
          <p:nvPr/>
        </p:nvSpPr>
        <p:spPr>
          <a:xfrm>
            <a:off x="5072063" y="1000125"/>
            <a:ext cx="38576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jump from 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my friend the dog 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7375" y="1357313"/>
            <a:ext cx="5786438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</a:t>
            </a: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learned to jump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1748" name="TextBox 1"/>
          <p:cNvSpPr txBox="1"/>
          <p:nvPr/>
        </p:nvSpPr>
        <p:spPr>
          <a:xfrm>
            <a:off x="2051050" y="1341438"/>
            <a:ext cx="18732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869D5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25" y="2143125"/>
            <a:ext cx="692943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jump . 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314325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jump from my friend .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" y="4086225"/>
            <a:ext cx="9001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jump from my friend the dog.</a:t>
            </a:r>
            <a:endParaRPr lang="zh-CN" altLang="en-US" sz="32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1752" name="TextBox 8"/>
          <p:cNvSpPr txBox="1"/>
          <p:nvPr/>
        </p:nvSpPr>
        <p:spPr>
          <a:xfrm>
            <a:off x="1928813" y="639763"/>
            <a:ext cx="57864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jump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3" y="3133725"/>
            <a:ext cx="5100637" cy="3724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23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785813"/>
            <a:ext cx="8305800" cy="535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2" name="TextBox 3"/>
          <p:cNvSpPr/>
          <p:nvPr/>
        </p:nvSpPr>
        <p:spPr>
          <a:xfrm>
            <a:off x="5715000" y="928688"/>
            <a:ext cx="30718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climb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from my friend 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 the monkey.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7375" y="1357313"/>
            <a:ext cx="5786438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</a:t>
            </a:r>
            <a:r>
              <a:rPr lang="en-US" altLang="zh-CN" sz="36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learned to climb</a:t>
            </a:r>
            <a:endParaRPr lang="zh-CN" altLang="en-US" sz="3600" b="1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3796" name="TextBox 1"/>
          <p:cNvSpPr txBox="1"/>
          <p:nvPr/>
        </p:nvSpPr>
        <p:spPr>
          <a:xfrm>
            <a:off x="2051050" y="1341438"/>
            <a:ext cx="18732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25" y="2143125"/>
            <a:ext cx="692943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climb . </a:t>
            </a:r>
            <a:endParaRPr lang="zh-CN" altLang="en-US" sz="3600" b="1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314325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climb from my friend .</a:t>
            </a:r>
            <a:endParaRPr lang="zh-CN" altLang="en-US" sz="3600" b="1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86225"/>
            <a:ext cx="97869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climb from my friend the </a:t>
            </a:r>
            <a:r>
              <a:rPr lang="en-US" altLang="zh-CN" sz="28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monkey.</a:t>
            </a:r>
            <a:endParaRPr lang="zh-CN" altLang="en-US" sz="2800" b="1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3800" name="TextBox 8"/>
          <p:cNvSpPr txBox="1"/>
          <p:nvPr/>
        </p:nvSpPr>
        <p:spPr>
          <a:xfrm>
            <a:off x="1928813" y="639763"/>
            <a:ext cx="57864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climb</a:t>
            </a:r>
            <a:endParaRPr lang="zh-CN" altLang="en-US" sz="3600" b="1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1" name="Picture 2" descr="c:\documents and settings\administrator\application data\360se6\User Data\temp\u=433531508,2946750814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2143125"/>
            <a:ext cx="5857875" cy="424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25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3481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642938"/>
            <a:ext cx="8343900" cy="535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TextBox 5"/>
          <p:cNvSpPr/>
          <p:nvPr/>
        </p:nvSpPr>
        <p:spPr>
          <a:xfrm>
            <a:off x="714375" y="928688"/>
            <a:ext cx="34290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run from     my friend the horse.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7375" y="1357313"/>
            <a:ext cx="5786438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</a:t>
            </a: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learned to run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5844" name="TextBox 1"/>
          <p:cNvSpPr txBox="1"/>
          <p:nvPr/>
        </p:nvSpPr>
        <p:spPr>
          <a:xfrm>
            <a:off x="2051050" y="1341438"/>
            <a:ext cx="18732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869D5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25" y="2143125"/>
            <a:ext cx="692943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run . 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314325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run from my friend .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" y="4086225"/>
            <a:ext cx="9001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run from my friend the horse.</a:t>
            </a:r>
            <a:endParaRPr lang="zh-CN" altLang="en-US" sz="32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5848" name="TextBox 8"/>
          <p:cNvSpPr txBox="1"/>
          <p:nvPr/>
        </p:nvSpPr>
        <p:spPr>
          <a:xfrm>
            <a:off x="1928813" y="639763"/>
            <a:ext cx="57864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run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14563"/>
            <a:ext cx="3786188" cy="3470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27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3686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947738"/>
            <a:ext cx="8326438" cy="5053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8" name="TextBox 7"/>
          <p:cNvSpPr/>
          <p:nvPr/>
        </p:nvSpPr>
        <p:spPr>
          <a:xfrm>
            <a:off x="571500" y="1143000"/>
            <a:ext cx="371475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sing from my friend the bird.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7375" y="1357313"/>
            <a:ext cx="5786438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</a:t>
            </a: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learned to sing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7892" name="TextBox 1"/>
          <p:cNvSpPr txBox="1"/>
          <p:nvPr/>
        </p:nvSpPr>
        <p:spPr>
          <a:xfrm>
            <a:off x="2051050" y="1341438"/>
            <a:ext cx="18732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869D5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25" y="2143125"/>
            <a:ext cx="692943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sing . 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314325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sing from my friend .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" y="4086225"/>
            <a:ext cx="9001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sing from my friend the bird.</a:t>
            </a:r>
            <a:endParaRPr lang="zh-CN" altLang="en-US" sz="32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7896" name="TextBox 8"/>
          <p:cNvSpPr txBox="1"/>
          <p:nvPr/>
        </p:nvSpPr>
        <p:spPr>
          <a:xfrm>
            <a:off x="1928813" y="639763"/>
            <a:ext cx="57864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sing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43063" y="2214563"/>
            <a:ext cx="5143500" cy="4062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29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857250"/>
            <a:ext cx="7929563" cy="5072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TextBox 3"/>
          <p:cNvSpPr/>
          <p:nvPr/>
        </p:nvSpPr>
        <p:spPr>
          <a:xfrm>
            <a:off x="1000125" y="1071563"/>
            <a:ext cx="385762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read from 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my friends the books.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00063" y="285750"/>
            <a:ext cx="8358188" cy="6215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19" name="Rectangle 6"/>
          <p:cNvSpPr/>
          <p:nvPr/>
        </p:nvSpPr>
        <p:spPr>
          <a:xfrm>
            <a:off x="5643563" y="1071563"/>
            <a:ext cx="3059112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3" y="1285875"/>
            <a:ext cx="8286750" cy="528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流程图: 准备 29"/>
          <p:cNvSpPr/>
          <p:nvPr/>
        </p:nvSpPr>
        <p:spPr>
          <a:xfrm>
            <a:off x="1285875" y="1357313"/>
            <a:ext cx="1785938" cy="28575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流程图: 资料带 30"/>
          <p:cNvSpPr/>
          <p:nvPr/>
        </p:nvSpPr>
        <p:spPr>
          <a:xfrm>
            <a:off x="3071813" y="4572000"/>
            <a:ext cx="2286000" cy="1857375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七角星 31"/>
          <p:cNvSpPr/>
          <p:nvPr/>
        </p:nvSpPr>
        <p:spPr>
          <a:xfrm>
            <a:off x="6000750" y="1285875"/>
            <a:ext cx="2357438" cy="2357438"/>
          </a:xfrm>
          <a:prstGeom prst="star7">
            <a:avLst/>
          </a:prstGeom>
          <a:solidFill>
            <a:srgbClr val="92CAB7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云形 32"/>
          <p:cNvSpPr/>
          <p:nvPr/>
        </p:nvSpPr>
        <p:spPr>
          <a:xfrm>
            <a:off x="5429250" y="4286250"/>
            <a:ext cx="2928938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流程图: 决策 33"/>
          <p:cNvSpPr/>
          <p:nvPr/>
        </p:nvSpPr>
        <p:spPr>
          <a:xfrm rot="2956442">
            <a:off x="323850" y="4281488"/>
            <a:ext cx="3009900" cy="22352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弦形 34"/>
          <p:cNvSpPr/>
          <p:nvPr/>
        </p:nvSpPr>
        <p:spPr>
          <a:xfrm rot="6623092">
            <a:off x="3680619" y="1961356"/>
            <a:ext cx="1971675" cy="2516188"/>
          </a:xfrm>
          <a:prstGeom prst="chord">
            <a:avLst>
              <a:gd name="adj1" fmla="val 2700000"/>
              <a:gd name="adj2" fmla="val 1623655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7" name="标题 1"/>
          <p:cNvSpPr txBox="1"/>
          <p:nvPr/>
        </p:nvSpPr>
        <p:spPr>
          <a:xfrm>
            <a:off x="357188" y="214313"/>
            <a:ext cx="9358312" cy="12874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33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What animal is it ? It’s ___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7375" y="1357313"/>
            <a:ext cx="5786438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</a:t>
            </a: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learned to read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9940" name="TextBox 1"/>
          <p:cNvSpPr txBox="1"/>
          <p:nvPr/>
        </p:nvSpPr>
        <p:spPr>
          <a:xfrm>
            <a:off x="2051050" y="1341438"/>
            <a:ext cx="18732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869D5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25" y="2143125"/>
            <a:ext cx="692943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read . 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314325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read from my friend .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86225"/>
            <a:ext cx="97155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read from my friends the books.</a:t>
            </a:r>
            <a:endParaRPr lang="zh-CN" altLang="en-US" sz="32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9944" name="TextBox 8"/>
          <p:cNvSpPr txBox="1"/>
          <p:nvPr/>
        </p:nvSpPr>
        <p:spPr>
          <a:xfrm>
            <a:off x="1928813" y="639763"/>
            <a:ext cx="57864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read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214563"/>
            <a:ext cx="5214938" cy="3833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31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714375"/>
            <a:ext cx="8143875" cy="5357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4" name="TextBox 5"/>
          <p:cNvSpPr/>
          <p:nvPr/>
        </p:nvSpPr>
        <p:spPr>
          <a:xfrm>
            <a:off x="571500" y="1214438"/>
            <a:ext cx="407193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study from  my friends the teachers.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7375" y="1357313"/>
            <a:ext cx="5786438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</a:t>
            </a:r>
            <a:r>
              <a:rPr lang="en-US" altLang="zh-CN" sz="36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learned to study</a:t>
            </a:r>
            <a:endParaRPr lang="zh-CN" altLang="en-US" sz="3600" b="1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1988" name="TextBox 1"/>
          <p:cNvSpPr txBox="1"/>
          <p:nvPr/>
        </p:nvSpPr>
        <p:spPr>
          <a:xfrm>
            <a:off x="2051050" y="1341438"/>
            <a:ext cx="18732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25" y="2143125"/>
            <a:ext cx="692943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study . </a:t>
            </a:r>
            <a:endParaRPr lang="zh-CN" altLang="en-US" sz="3600" b="1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314325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study from my friend .</a:t>
            </a:r>
            <a:endParaRPr lang="zh-CN" altLang="en-US" sz="3600" b="1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" y="4086225"/>
            <a:ext cx="900112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 to study  from  my  friends the teachers .</a:t>
            </a:r>
            <a:endParaRPr lang="zh-CN" altLang="en-US" sz="3600" b="1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1992" name="TextBox 8"/>
          <p:cNvSpPr txBox="1"/>
          <p:nvPr/>
        </p:nvSpPr>
        <p:spPr>
          <a:xfrm>
            <a:off x="1928813" y="639763"/>
            <a:ext cx="57864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study</a:t>
            </a:r>
            <a:endParaRPr lang="zh-CN" altLang="en-US" sz="36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0" name="Picture 2" descr="c:\documents and settings\administrator\application data\360se6\User Data\temp\u=3536671714,3487619194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8" y="2214563"/>
            <a:ext cx="5715000" cy="422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33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43011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785813"/>
            <a:ext cx="8299450" cy="5170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3"/>
          <p:cNvSpPr/>
          <p:nvPr/>
        </p:nvSpPr>
        <p:spPr>
          <a:xfrm>
            <a:off x="1000125" y="1071563"/>
            <a:ext cx="385762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play from 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my friends at school.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7375" y="1357313"/>
            <a:ext cx="5786438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</a:t>
            </a: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learned to play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4036" name="TextBox 1"/>
          <p:cNvSpPr txBox="1"/>
          <p:nvPr/>
        </p:nvSpPr>
        <p:spPr>
          <a:xfrm>
            <a:off x="2051050" y="1341438"/>
            <a:ext cx="18732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869D5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25" y="2143125"/>
            <a:ext cx="692943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play . 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314325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play from my friend .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" y="4086225"/>
            <a:ext cx="900112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 to  play  from  my  friend  at school.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4040" name="TextBox 8"/>
          <p:cNvSpPr txBox="1"/>
          <p:nvPr/>
        </p:nvSpPr>
        <p:spPr>
          <a:xfrm>
            <a:off x="1928813" y="639763"/>
            <a:ext cx="57864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869D5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play</a:t>
            </a:r>
            <a:endParaRPr lang="zh-CN" altLang="en-US" sz="3600" b="1" dirty="0">
              <a:solidFill>
                <a:srgbClr val="869D5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0" name="Picture 4" descr="c:\documents and settings\administrator\application data\360se6\User Data\temp\u=1760688390,1906026129&amp;fm=21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2286000"/>
            <a:ext cx="4857750" cy="4206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35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4505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714375"/>
            <a:ext cx="8215312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TextBox 6"/>
          <p:cNvSpPr/>
          <p:nvPr/>
        </p:nvSpPr>
        <p:spPr>
          <a:xfrm>
            <a:off x="1071563" y="5538788"/>
            <a:ext cx="735806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And I learned to love from  a friends like you.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324975" y="260350"/>
            <a:ext cx="3240088" cy="865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75" y="1357313"/>
            <a:ext cx="5786438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</a:t>
            </a:r>
            <a:r>
              <a:rPr lang="en-US" altLang="zh-CN" sz="36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learned to love</a:t>
            </a:r>
            <a:endParaRPr lang="zh-CN" altLang="en-US" sz="3600" b="1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6084" name="TextBox 1"/>
          <p:cNvSpPr txBox="1"/>
          <p:nvPr/>
        </p:nvSpPr>
        <p:spPr>
          <a:xfrm>
            <a:off x="2051050" y="1341438"/>
            <a:ext cx="18732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25" y="2143125"/>
            <a:ext cx="692943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love . </a:t>
            </a:r>
            <a:endParaRPr lang="zh-CN" altLang="en-US" sz="3600" b="1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314325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love from a friend .</a:t>
            </a:r>
            <a:endParaRPr lang="zh-CN" altLang="en-US" sz="3600" b="1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86225"/>
            <a:ext cx="98583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learned to love from a friend like you.</a:t>
            </a:r>
            <a:endParaRPr lang="zh-CN" altLang="en-US" sz="3600" b="1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6088" name="TextBox 8"/>
          <p:cNvSpPr txBox="1"/>
          <p:nvPr/>
        </p:nvSpPr>
        <p:spPr>
          <a:xfrm>
            <a:off x="1928813" y="639763"/>
            <a:ext cx="57864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love</a:t>
            </a:r>
            <a:endParaRPr lang="zh-CN" altLang="en-US" sz="3600" b="1" dirty="0">
              <a:solidFill>
                <a:srgbClr val="FFFF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3" y="2286000"/>
            <a:ext cx="4929187" cy="328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143125"/>
            <a:ext cx="1928813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9" name="TextBox 1"/>
          <p:cNvSpPr/>
          <p:nvPr/>
        </p:nvSpPr>
        <p:spPr>
          <a:xfrm>
            <a:off x="4786313" y="2643188"/>
            <a:ext cx="1428750" cy="708025"/>
          </a:xfrm>
          <a:prstGeom prst="rect">
            <a:avLst/>
          </a:prstGeom>
          <a:solidFill>
            <a:srgbClr val="B6DDE7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walk</a:t>
            </a:r>
            <a:endParaRPr lang="zh-CN" altLang="en-US" sz="4000" b="1" dirty="0">
              <a:solidFill>
                <a:srgbClr val="FF33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48136" name="TextBox 18"/>
          <p:cNvSpPr/>
          <p:nvPr/>
        </p:nvSpPr>
        <p:spPr>
          <a:xfrm>
            <a:off x="1857375" y="4286250"/>
            <a:ext cx="5500688" cy="1200150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</a:t>
            </a:r>
            <a:r>
              <a:rPr lang="en-US" altLang="zh-CN" sz="36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walk</a:t>
            </a:r>
            <a:r>
              <a:rPr lang="en-US" altLang="zh-CN" sz="36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from my friend the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cat</a:t>
            </a:r>
            <a:r>
              <a:rPr lang="en-US" altLang="zh-CN" sz="36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.</a:t>
            </a:r>
            <a:endParaRPr lang="zh-CN" altLang="en-US" sz="3600" b="1" dirty="0">
              <a:solidFill>
                <a:srgbClr val="0070C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47110" name="八角星 19"/>
          <p:cNvSpPr/>
          <p:nvPr/>
        </p:nvSpPr>
        <p:spPr>
          <a:xfrm>
            <a:off x="571500" y="714375"/>
            <a:ext cx="3857625" cy="1285875"/>
          </a:xfrm>
          <a:prstGeom prst="star8">
            <a:avLst>
              <a:gd name="adj" fmla="val 37500"/>
            </a:avLst>
          </a:prstGeom>
          <a:solidFill>
            <a:srgbClr val="FF9933"/>
          </a:solidFill>
          <a:ln w="9525" cap="flat" cmpd="sng">
            <a:solidFill>
              <a:srgbClr val="82EF4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矩形 5"/>
          <p:cNvSpPr>
            <a:spLocks noChangeArrowheads="1"/>
          </p:cNvSpPr>
          <p:nvPr/>
        </p:nvSpPr>
        <p:spPr bwMode="auto">
          <a:xfrm>
            <a:off x="1285875" y="1000125"/>
            <a:ext cx="30876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B4B75C">
                    <a:lumMod val="50000"/>
                  </a:srgbClr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Simplified Arabic" panose="02020603050405020304" pitchFamily="18" charset="-78"/>
              </a:rPr>
              <a:t>Play a game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81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矩形 5"/>
          <p:cNvSpPr/>
          <p:nvPr/>
        </p:nvSpPr>
        <p:spPr>
          <a:xfrm>
            <a:off x="1000125" y="1285875"/>
            <a:ext cx="3857625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Simplified Arabic" panose="02020603050405020304" pitchFamily="18" charset="-78"/>
              </a:rPr>
              <a:t>3.Read the story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sym typeface="Simplified Arabic" panose="02020603050405020304" pitchFamily="18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Simplified Arabic" panose="02020603050405020304" pitchFamily="18" charset="-78"/>
              </a:rPr>
              <a:t>  together</a:t>
            </a:r>
          </a:p>
        </p:txBody>
      </p:sp>
      <p:pic>
        <p:nvPicPr>
          <p:cNvPr id="48132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2063" y="857250"/>
            <a:ext cx="3000375" cy="428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2643188"/>
            <a:ext cx="1571625" cy="118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428625"/>
            <a:ext cx="1493838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7" name="Picture 8"/>
          <p:cNvPicPr>
            <a:picLocks noChangeAspect="1"/>
          </p:cNvPicPr>
          <p:nvPr/>
        </p:nvPicPr>
        <p:blipFill>
          <a:blip r:embed="rId4">
            <a:lum bright="-10001"/>
          </a:blip>
          <a:stretch>
            <a:fillRect/>
          </a:stretch>
        </p:blipFill>
        <p:spPr>
          <a:xfrm>
            <a:off x="1571625" y="4286250"/>
            <a:ext cx="1143000" cy="180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8" name="TextBox 18"/>
          <p:cNvSpPr/>
          <p:nvPr/>
        </p:nvSpPr>
        <p:spPr>
          <a:xfrm>
            <a:off x="2928938" y="571500"/>
            <a:ext cx="5286375" cy="1077913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</a:t>
            </a:r>
            <a:r>
              <a:rPr lang="en-US" altLang="zh-CN" sz="32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walk</a:t>
            </a: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from </a:t>
            </a:r>
            <a:endParaRPr lang="zh-CN" altLang="en-US" sz="3200" b="1" dirty="0">
              <a:solidFill>
                <a:srgbClr val="0070C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my friend the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cat</a:t>
            </a: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.</a:t>
            </a:r>
            <a:endParaRPr lang="zh-CN" altLang="en-US" sz="3200" b="1" dirty="0">
              <a:solidFill>
                <a:srgbClr val="0070C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49159" name="TextBox 12"/>
          <p:cNvSpPr/>
          <p:nvPr/>
        </p:nvSpPr>
        <p:spPr>
          <a:xfrm>
            <a:off x="3000375" y="2500313"/>
            <a:ext cx="5357813" cy="1077912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</a:t>
            </a:r>
            <a:r>
              <a:rPr lang="en-US" altLang="zh-CN" sz="32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</a:t>
            </a: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from </a:t>
            </a:r>
            <a:endParaRPr lang="zh-CN" altLang="en-US" sz="3200" b="1" dirty="0">
              <a:solidFill>
                <a:srgbClr val="0070C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my friend the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</a:t>
            </a: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49160" name="TextBox 13"/>
          <p:cNvSpPr/>
          <p:nvPr/>
        </p:nvSpPr>
        <p:spPr>
          <a:xfrm>
            <a:off x="3071813" y="4500563"/>
            <a:ext cx="5357812" cy="1077912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</a:t>
            </a:r>
            <a:r>
              <a:rPr lang="en-US" altLang="zh-CN" sz="32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______________</a:t>
            </a: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from </a:t>
            </a:r>
            <a:endParaRPr lang="zh-CN" altLang="en-US" sz="3200" b="1" dirty="0">
              <a:solidFill>
                <a:srgbClr val="0070C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my friend the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_____</a:t>
            </a: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.</a:t>
            </a:r>
            <a:endParaRPr lang="zh-CN" altLang="en-US" sz="2800" b="1" dirty="0">
              <a:solidFill>
                <a:srgbClr val="0070C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/>
          <p:nvPr/>
        </p:nvSpPr>
        <p:spPr>
          <a:xfrm>
            <a:off x="5643563" y="1071563"/>
            <a:ext cx="3059112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b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b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-230493">
            <a:off x="6407150" y="2203450"/>
            <a:ext cx="1854200" cy="181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428750"/>
            <a:ext cx="1428750" cy="3071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875" y="2428875"/>
            <a:ext cx="2182813" cy="1643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Text Box 14"/>
          <p:cNvSpPr/>
          <p:nvPr/>
        </p:nvSpPr>
        <p:spPr>
          <a:xfrm>
            <a:off x="1214438" y="4572000"/>
            <a:ext cx="1436687" cy="70802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climb</a:t>
            </a:r>
          </a:p>
        </p:txBody>
      </p:sp>
      <p:sp>
        <p:nvSpPr>
          <p:cNvPr id="11273" name="Text Box 14"/>
          <p:cNvSpPr/>
          <p:nvPr/>
        </p:nvSpPr>
        <p:spPr>
          <a:xfrm>
            <a:off x="4000500" y="4429125"/>
            <a:ext cx="1328738" cy="70802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swim</a:t>
            </a:r>
          </a:p>
        </p:txBody>
      </p:sp>
      <p:sp>
        <p:nvSpPr>
          <p:cNvPr id="11274" name="Text Box 14"/>
          <p:cNvSpPr/>
          <p:nvPr/>
        </p:nvSpPr>
        <p:spPr>
          <a:xfrm>
            <a:off x="6786563" y="4429125"/>
            <a:ext cx="1120775" cy="70802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sing</a:t>
            </a:r>
          </a:p>
        </p:txBody>
      </p:sp>
      <p:sp>
        <p:nvSpPr>
          <p:cNvPr id="10252" name="标题 1"/>
          <p:cNvSpPr/>
          <p:nvPr/>
        </p:nvSpPr>
        <p:spPr>
          <a:xfrm>
            <a:off x="-498475" y="428625"/>
            <a:ext cx="10213975" cy="12874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What is this ? It’s a ____ .</a:t>
            </a:r>
            <a:endParaRPr lang="zh-CN" altLang="en-US" sz="3600" b="1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  <a:sym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   What can it do ? It can ____ .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</a:t>
            </a:r>
            <a:r>
              <a:rPr lang="en-US" altLang="zh-CN" sz="3600" b="1" u="sng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  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</a:t>
            </a:r>
            <a:r>
              <a:rPr lang="en-US" altLang="zh-CN" sz="3600" b="1" u="sng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    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</a:t>
            </a:r>
            <a:r>
              <a:rPr lang="en-US" altLang="zh-CN" sz="3600" b="1" u="sng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     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</a:t>
            </a:r>
            <a:r>
              <a:rPr lang="en-US" altLang="zh-CN" sz="3600" b="1" u="sng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   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 </a:t>
            </a:r>
            <a:r>
              <a:rPr lang="en-US" altLang="zh-CN" sz="3600" b="1" u="sng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</a:t>
            </a:r>
            <a:endParaRPr lang="en-US" altLang="zh-CN" sz="3600" b="1" dirty="0">
              <a:solidFill>
                <a:srgbClr val="0000FF"/>
              </a:solidFill>
              <a:latin typeface="Comic Sans MS" panose="030F0702030302020204" pitchFamily="66" charset="0"/>
              <a:ea typeface="微软雅黑" panose="020B0503020204020204" pitchFamily="34" charset="-122"/>
              <a:sym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b="1" dirty="0">
              <a:solidFill>
                <a:srgbClr val="FF3300"/>
              </a:solidFill>
              <a:latin typeface="Comic Sans MS" panose="030F0702030302020204" pitchFamily="66" charset="0"/>
              <a:ea typeface="微软雅黑" panose="020B0503020204020204" pitchFamily="34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>
                                      <p:cBhvr>
                                        <p:cTn id="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-192804">
            <a:off x="1325563" y="2665413"/>
            <a:ext cx="1363662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75" y="4500563"/>
            <a:ext cx="1289050" cy="1266825"/>
          </a:xfrm>
          <a:prstGeom prst="rect">
            <a:avLst/>
          </a:prstGeom>
          <a:solidFill>
            <a:srgbClr val="EDEDED"/>
          </a:solidFill>
          <a:ln w="9525">
            <a:noFill/>
          </a:ln>
        </p:spPr>
      </p:pic>
      <p:sp>
        <p:nvSpPr>
          <p:cNvPr id="50181" name="TextBox 14"/>
          <p:cNvSpPr/>
          <p:nvPr/>
        </p:nvSpPr>
        <p:spPr>
          <a:xfrm>
            <a:off x="3000375" y="1000125"/>
            <a:ext cx="5286375" cy="1077913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______________ </a:t>
            </a: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from </a:t>
            </a:r>
            <a:endParaRPr lang="zh-CN" altLang="en-US" sz="3200" b="1" dirty="0">
              <a:solidFill>
                <a:srgbClr val="0070C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____________</a:t>
            </a: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the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____.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50182" name="TextBox 14"/>
          <p:cNvSpPr/>
          <p:nvPr/>
        </p:nvSpPr>
        <p:spPr>
          <a:xfrm>
            <a:off x="3000375" y="2928938"/>
            <a:ext cx="5286375" cy="1077912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______________ </a:t>
            </a: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from </a:t>
            </a:r>
            <a:endParaRPr lang="zh-CN" altLang="en-US" sz="3200" b="1" dirty="0">
              <a:solidFill>
                <a:srgbClr val="0070C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___________________.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50183" name="TextBox 14"/>
          <p:cNvSpPr/>
          <p:nvPr/>
        </p:nvSpPr>
        <p:spPr>
          <a:xfrm>
            <a:off x="3071813" y="4786313"/>
            <a:ext cx="5286375" cy="1077912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__________________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__________________.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785813"/>
            <a:ext cx="1676400" cy="135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Box 14"/>
          <p:cNvSpPr/>
          <p:nvPr/>
        </p:nvSpPr>
        <p:spPr>
          <a:xfrm>
            <a:off x="3143250" y="642938"/>
            <a:ext cx="5143500" cy="954087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______________ </a:t>
            </a: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from </a:t>
            </a:r>
            <a:endParaRPr lang="zh-CN" altLang="en-US" sz="2800" b="1" dirty="0">
              <a:solidFill>
                <a:srgbClr val="0070C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___________________.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51204" name="TextBox 14"/>
          <p:cNvSpPr/>
          <p:nvPr/>
        </p:nvSpPr>
        <p:spPr>
          <a:xfrm>
            <a:off x="3143250" y="2643188"/>
            <a:ext cx="5286375" cy="1077912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_____________ </a:t>
            </a: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from </a:t>
            </a:r>
            <a:endParaRPr lang="zh-CN" altLang="en-US" sz="3200" b="1" dirty="0">
              <a:solidFill>
                <a:srgbClr val="0070C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____________</a:t>
            </a: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at school.</a:t>
            </a:r>
            <a:endParaRPr lang="zh-CN" altLang="en-US" sz="3200" b="1" dirty="0">
              <a:solidFill>
                <a:srgbClr val="0070C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51205" name="TextBox 14"/>
          <p:cNvSpPr/>
          <p:nvPr/>
        </p:nvSpPr>
        <p:spPr>
          <a:xfrm>
            <a:off x="3000375" y="4714875"/>
            <a:ext cx="5357813" cy="1077913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__________________</a:t>
            </a:r>
            <a:endParaRPr lang="zh-CN" altLang="en-US" sz="3200" b="1" dirty="0">
              <a:solidFill>
                <a:srgbClr val="0070C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_________  </a:t>
            </a:r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like you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642938"/>
            <a:ext cx="1857375" cy="138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2571750"/>
            <a:ext cx="1785938" cy="148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88" y="4643438"/>
            <a:ext cx="1820862" cy="1214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42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grpSp>
        <p:nvGrpSpPr>
          <p:cNvPr id="52227" name="Group 2"/>
          <p:cNvGrpSpPr/>
          <p:nvPr/>
        </p:nvGrpSpPr>
        <p:grpSpPr>
          <a:xfrm>
            <a:off x="857250" y="214313"/>
            <a:ext cx="5357813" cy="1428750"/>
            <a:chOff x="0" y="0"/>
            <a:chExt cx="8165" cy="1700"/>
          </a:xfrm>
        </p:grpSpPr>
        <p:sp>
          <p:nvSpPr>
            <p:cNvPr id="52231" name="圆角矩形 3"/>
            <p:cNvSpPr/>
            <p:nvPr/>
          </p:nvSpPr>
          <p:spPr>
            <a:xfrm>
              <a:off x="0" y="0"/>
              <a:ext cx="7947" cy="1700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81175"/>
              </a:srgbClr>
            </a:solidFill>
            <a:ln w="120650" cap="rnd" cmpd="sng">
              <a:solidFill>
                <a:schemeClr val="bg1"/>
              </a:solidFill>
              <a:prstDash val="sysDot"/>
              <a:bevel/>
              <a:headEnd type="none" w="med" len="med"/>
              <a:tailEnd type="none" w="med" len="med"/>
            </a:ln>
          </p:spPr>
          <p:txBody>
            <a:bodyPr lIns="90170" tIns="46990" rIns="90170" bIns="4699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32" name="矩形 5"/>
            <p:cNvSpPr/>
            <p:nvPr/>
          </p:nvSpPr>
          <p:spPr>
            <a:xfrm>
              <a:off x="567" y="340"/>
              <a:ext cx="7598" cy="7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600" b="1" dirty="0">
                  <a:solidFill>
                    <a:srgbClr val="FFFFFF"/>
                  </a:solidFill>
                  <a:latin typeface="Comic Sans MS" panose="030F0702030302020204" pitchFamily="66" charset="0"/>
                  <a:ea typeface="宋体" panose="02010600030101010101" pitchFamily="2" charset="-122"/>
                  <a:sym typeface="Simplified Arabic" panose="02020603050405020304" pitchFamily="18" charset="-78"/>
                </a:rPr>
                <a:t>Continue the story </a:t>
              </a:r>
            </a:p>
          </p:txBody>
        </p:sp>
      </p:grpSp>
      <p:pic>
        <p:nvPicPr>
          <p:cNvPr id="52228" name="Picture 5" descr="show_20111027221352010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97325" y="1844675"/>
            <a:ext cx="4032250" cy="3181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Text Box 6"/>
          <p:cNvSpPr txBox="1"/>
          <p:nvPr/>
        </p:nvSpPr>
        <p:spPr>
          <a:xfrm>
            <a:off x="1403350" y="2349500"/>
            <a:ext cx="1822450" cy="1858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800" b="1" dirty="0">
                <a:solidFill>
                  <a:srgbClr val="1D1DE3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Simplified Arabic" panose="02020603050405020304" pitchFamily="18" charset="-78"/>
              </a:rPr>
              <a:t>swim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5800" b="1" dirty="0">
              <a:solidFill>
                <a:srgbClr val="1D1DE3"/>
              </a:solidFill>
              <a:latin typeface="Comic Sans MS" panose="030F0702030302020204" pitchFamily="66" charset="0"/>
              <a:ea typeface="宋体" panose="02010600030101010101" pitchFamily="2" charset="-122"/>
              <a:sym typeface="Simplified Arabic" panose="02020603050405020304" pitchFamily="18" charset="-78"/>
            </a:endParaRPr>
          </a:p>
        </p:txBody>
      </p:sp>
      <p:sp>
        <p:nvSpPr>
          <p:cNvPr id="52230" name="Text Box 7"/>
          <p:cNvSpPr txBox="1"/>
          <p:nvPr/>
        </p:nvSpPr>
        <p:spPr>
          <a:xfrm>
            <a:off x="468313" y="5157788"/>
            <a:ext cx="8424862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4D4D4D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____ from my friend the_</a:t>
            </a:r>
            <a:r>
              <a:rPr lang="zh-CN" altLang="en-US" sz="3000" b="1" dirty="0">
                <a:solidFill>
                  <a:srgbClr val="4D4D4D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</a:t>
            </a:r>
            <a:r>
              <a:rPr lang="en-US" altLang="zh-CN" sz="3000" b="1" dirty="0">
                <a:solidFill>
                  <a:srgbClr val="4D4D4D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_.</a:t>
            </a:r>
            <a:endParaRPr lang="zh-CN" altLang="en-US" sz="3000" b="1" dirty="0">
              <a:solidFill>
                <a:srgbClr val="4D4D4D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43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53251" name="Picture 2" descr="7332912_155615023380_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854450" y="261938"/>
            <a:ext cx="4652963" cy="450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Text Box 6"/>
          <p:cNvSpPr txBox="1"/>
          <p:nvPr/>
        </p:nvSpPr>
        <p:spPr>
          <a:xfrm>
            <a:off x="1119188" y="2565400"/>
            <a:ext cx="2200275" cy="1858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800" b="1" dirty="0">
                <a:solidFill>
                  <a:srgbClr val="1D1DE3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Simplified Arabic" panose="02020603050405020304" pitchFamily="18" charset="-78"/>
              </a:rPr>
              <a:t>dance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5800" b="1" dirty="0">
              <a:solidFill>
                <a:srgbClr val="1D1DE3"/>
              </a:solidFill>
              <a:latin typeface="Comic Sans MS" panose="030F0702030302020204" pitchFamily="66" charset="0"/>
              <a:ea typeface="宋体" panose="02010600030101010101" pitchFamily="2" charset="-122"/>
              <a:sym typeface="Simplified Arabic" panose="02020603050405020304" pitchFamily="18" charset="-78"/>
            </a:endParaRPr>
          </a:p>
        </p:txBody>
      </p:sp>
      <p:sp>
        <p:nvSpPr>
          <p:cNvPr id="53253" name="Text Box 7"/>
          <p:cNvSpPr txBox="1"/>
          <p:nvPr/>
        </p:nvSpPr>
        <p:spPr>
          <a:xfrm>
            <a:off x="323850" y="5157788"/>
            <a:ext cx="8424863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4D4D4D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____ from my friend the_</a:t>
            </a:r>
            <a:r>
              <a:rPr lang="zh-CN" altLang="en-US" sz="3000" b="1" dirty="0">
                <a:solidFill>
                  <a:srgbClr val="4D4D4D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</a:t>
            </a:r>
            <a:r>
              <a:rPr lang="en-US" altLang="zh-CN" sz="3000" b="1" dirty="0">
                <a:solidFill>
                  <a:srgbClr val="4D4D4D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_.</a:t>
            </a:r>
            <a:endParaRPr lang="zh-CN" altLang="en-US" sz="3000" b="1" dirty="0">
              <a:solidFill>
                <a:srgbClr val="4D4D4D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53254" name="圆角矩形 3"/>
          <p:cNvSpPr/>
          <p:nvPr/>
        </p:nvSpPr>
        <p:spPr>
          <a:xfrm>
            <a:off x="857250" y="214313"/>
            <a:ext cx="5214938" cy="1428750"/>
          </a:xfrm>
          <a:prstGeom prst="roundRect">
            <a:avLst>
              <a:gd name="adj" fmla="val 16667"/>
            </a:avLst>
          </a:prstGeom>
          <a:solidFill>
            <a:srgbClr val="FF6600">
              <a:alpha val="81175"/>
            </a:srgbClr>
          </a:solidFill>
          <a:ln w="120650" cap="rnd" cmpd="sng">
            <a:solidFill>
              <a:schemeClr val="bg1"/>
            </a:solidFill>
            <a:prstDash val="sysDot"/>
            <a:bevel/>
            <a:headEnd type="none" w="med" len="med"/>
            <a:tailEnd type="none" w="med" len="med"/>
          </a:ln>
        </p:spPr>
        <p:txBody>
          <a:bodyPr lIns="90170" tIns="46990" rIns="90170" bIns="469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5" name="矩形 5"/>
          <p:cNvSpPr/>
          <p:nvPr/>
        </p:nvSpPr>
        <p:spPr>
          <a:xfrm>
            <a:off x="1228725" y="500063"/>
            <a:ext cx="4986338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Simplified Arabic" panose="02020603050405020304" pitchFamily="18" charset="-78"/>
              </a:rPr>
              <a:t>Continue the story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44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sp>
        <p:nvSpPr>
          <p:cNvPr id="53250" name="Text Box 7"/>
          <p:cNvSpPr/>
          <p:nvPr/>
        </p:nvSpPr>
        <p:spPr>
          <a:xfrm>
            <a:off x="1357313" y="2286000"/>
            <a:ext cx="4786312" cy="1046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1.Read the story</a:t>
            </a:r>
            <a:r>
              <a:rPr lang="en-US" altLang="zh-CN" sz="3200" b="1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 </a:t>
            </a:r>
            <a:endParaRPr lang="zh-CN" altLang="en-US" sz="3200" b="1" dirty="0">
              <a:solidFill>
                <a:srgbClr val="C00000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000" b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54277" name="WordArt 11"/>
          <p:cNvSpPr>
            <a:spLocks noTextEdit="1"/>
          </p:cNvSpPr>
          <p:nvPr/>
        </p:nvSpPr>
        <p:spPr>
          <a:xfrm>
            <a:off x="2500313" y="1071563"/>
            <a:ext cx="3571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03"/>
              </a:avLst>
            </a:prstTxWarp>
            <a:normAutofit lnSpcReduction="100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ln w="12700" cap="flat" cmpd="sng">
                  <a:solidFill>
                    <a:srgbClr val="EAEAEA"/>
                  </a:solidFill>
                  <a:prstDash val="solid"/>
                  <a:bevel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</a:rPr>
              <a:t>Homework</a:t>
            </a:r>
          </a:p>
        </p:txBody>
      </p:sp>
      <p:sp>
        <p:nvSpPr>
          <p:cNvPr id="53253" name="Text Box 7"/>
          <p:cNvSpPr/>
          <p:nvPr/>
        </p:nvSpPr>
        <p:spPr>
          <a:xfrm>
            <a:off x="1285875" y="3143250"/>
            <a:ext cx="69437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2. Continue the story as you can.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0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ldLvl="0"/>
      <p:bldP spid="53253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000250"/>
            <a:ext cx="2357438" cy="196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Rectangle 6"/>
          <p:cNvSpPr/>
          <p:nvPr/>
        </p:nvSpPr>
        <p:spPr>
          <a:xfrm>
            <a:off x="5643563" y="1071563"/>
            <a:ext cx="3059112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b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b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29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63" y="2162175"/>
            <a:ext cx="2428875" cy="1795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3625" y="2071688"/>
            <a:ext cx="2428875" cy="196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Text Box 14"/>
          <p:cNvSpPr/>
          <p:nvPr/>
        </p:nvSpPr>
        <p:spPr>
          <a:xfrm>
            <a:off x="1143000" y="4071938"/>
            <a:ext cx="1239838" cy="70802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walk</a:t>
            </a:r>
          </a:p>
        </p:txBody>
      </p:sp>
      <p:sp>
        <p:nvSpPr>
          <p:cNvPr id="12298" name="Text Box 14"/>
          <p:cNvSpPr/>
          <p:nvPr/>
        </p:nvSpPr>
        <p:spPr>
          <a:xfrm>
            <a:off x="4098925" y="4143375"/>
            <a:ext cx="1330325" cy="70802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jump</a:t>
            </a:r>
          </a:p>
        </p:txBody>
      </p:sp>
      <p:sp>
        <p:nvSpPr>
          <p:cNvPr id="12299" name="Text Box 14"/>
          <p:cNvSpPr/>
          <p:nvPr/>
        </p:nvSpPr>
        <p:spPr>
          <a:xfrm>
            <a:off x="6715125" y="4143375"/>
            <a:ext cx="966788" cy="70802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run</a:t>
            </a:r>
          </a:p>
        </p:txBody>
      </p:sp>
      <p:sp>
        <p:nvSpPr>
          <p:cNvPr id="11276" name="标题 1"/>
          <p:cNvSpPr/>
          <p:nvPr/>
        </p:nvSpPr>
        <p:spPr>
          <a:xfrm>
            <a:off x="-498475" y="428625"/>
            <a:ext cx="10213975" cy="12874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What is this ? It’s a ____ .</a:t>
            </a:r>
            <a:endParaRPr lang="zh-CN" altLang="en-US" sz="3600" b="1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  <a:sym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   What can it do ? It can ____ . </a:t>
            </a:r>
            <a:r>
              <a:rPr lang="en-US" altLang="zh-CN" sz="3600" b="1" u="sng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  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</a:t>
            </a:r>
            <a:r>
              <a:rPr lang="en-US" altLang="zh-CN" sz="3600" b="1" u="sng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    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</a:t>
            </a:r>
            <a:r>
              <a:rPr lang="en-US" altLang="zh-CN" sz="3600" b="1" u="sng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     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</a:t>
            </a:r>
            <a:r>
              <a:rPr lang="en-US" altLang="zh-CN" sz="3600" b="1" u="sng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   </a:t>
            </a: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 </a:t>
            </a:r>
            <a:r>
              <a:rPr lang="en-US" altLang="zh-CN" sz="3600" b="1" u="sng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sym typeface="Comic Sans MS" panose="030F0702030302020204" pitchFamily="66" charset="0"/>
              </a:rPr>
              <a:t> </a:t>
            </a:r>
            <a:endParaRPr lang="en-US" altLang="zh-CN" sz="3600" b="1" dirty="0">
              <a:solidFill>
                <a:srgbClr val="0000FF"/>
              </a:solidFill>
              <a:latin typeface="Comic Sans MS" panose="030F0702030302020204" pitchFamily="66" charset="0"/>
              <a:ea typeface="微软雅黑" panose="020B0503020204020204" pitchFamily="34" charset="-122"/>
              <a:sym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b="1" dirty="0">
              <a:solidFill>
                <a:srgbClr val="FF3300"/>
              </a:solidFill>
              <a:latin typeface="Comic Sans MS" panose="030F0702030302020204" pitchFamily="66" charset="0"/>
              <a:ea typeface="微软雅黑" panose="020B0503020204020204" pitchFamily="34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5"/>
          <p:cNvSpPr/>
          <p:nvPr/>
        </p:nvSpPr>
        <p:spPr>
          <a:xfrm>
            <a:off x="5351463" y="2081213"/>
            <a:ext cx="38385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Simplified Arabic" panose="02020603050405020304" pitchFamily="18" charset="-78"/>
              </a:rPr>
              <a:t>1.Who are my</a:t>
            </a:r>
            <a:endParaRPr lang="zh-CN" altLang="en-US" sz="36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sym typeface="Simplified Arabic" panose="02020603050405020304" pitchFamily="18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Simplified Arabic" panose="02020603050405020304" pitchFamily="18" charset="-78"/>
              </a:rPr>
              <a:t>  friends ?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500" y="1143000"/>
            <a:ext cx="3286125" cy="4752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"/>
          <p:cNvSpPr/>
          <p:nvPr/>
        </p:nvSpPr>
        <p:spPr>
          <a:xfrm>
            <a:off x="9324975" y="260350"/>
            <a:ext cx="3240088" cy="8636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714375"/>
            <a:ext cx="8501063" cy="541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Box 4"/>
          <p:cNvSpPr/>
          <p:nvPr/>
        </p:nvSpPr>
        <p:spPr>
          <a:xfrm>
            <a:off x="5143500" y="1098550"/>
            <a:ext cx="38576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walk from 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my friend the cat 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6389" name="TextBox 1"/>
          <p:cNvSpPr/>
          <p:nvPr/>
        </p:nvSpPr>
        <p:spPr>
          <a:xfrm>
            <a:off x="2051050" y="1339850"/>
            <a:ext cx="18732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8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785813"/>
            <a:ext cx="82296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TextBox 2"/>
          <p:cNvSpPr/>
          <p:nvPr/>
        </p:nvSpPr>
        <p:spPr>
          <a:xfrm>
            <a:off x="5000625" y="1071563"/>
            <a:ext cx="385762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jump from     my friend the dog 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9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785813"/>
            <a:ext cx="8305800" cy="535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Box 3"/>
          <p:cNvSpPr/>
          <p:nvPr/>
        </p:nvSpPr>
        <p:spPr>
          <a:xfrm>
            <a:off x="5715000" y="928688"/>
            <a:ext cx="30718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 learned to climb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from my friend 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 the monkey.</a:t>
            </a:r>
            <a:endParaRPr lang="zh-CN" altLang="en-US" sz="2400" b="1" dirty="0">
              <a:solidFill>
                <a:srgbClr val="595959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A000120150601A13PWBG 1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869D59"/>
      </a:accent1>
      <a:accent2>
        <a:srgbClr val="B4B75C"/>
      </a:accent2>
      <a:accent3>
        <a:srgbClr val="FFFFFF"/>
      </a:accent3>
      <a:accent4>
        <a:srgbClr val="404040"/>
      </a:accent4>
      <a:accent5>
        <a:srgbClr val="C3CCB5"/>
      </a:accent5>
      <a:accent6>
        <a:srgbClr val="A3A653"/>
      </a:accent6>
      <a:hlink>
        <a:srgbClr val="0070C0"/>
      </a:hlink>
      <a:folHlink>
        <a:srgbClr val="7F7F7F"/>
      </a:folHlink>
    </a:clrScheme>
    <a:fontScheme name="A000120150601A13PWBG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601A13PWBG 1">
        <a:dk1>
          <a:srgbClr val="4D4D4D"/>
        </a:dk1>
        <a:lt1>
          <a:srgbClr val="FFFFFF"/>
        </a:lt1>
        <a:dk2>
          <a:srgbClr val="4D4D4D"/>
        </a:dk2>
        <a:lt2>
          <a:srgbClr val="FFFFFF"/>
        </a:lt2>
        <a:accent1>
          <a:srgbClr val="869D59"/>
        </a:accent1>
        <a:accent2>
          <a:srgbClr val="B4B75C"/>
        </a:accent2>
        <a:accent3>
          <a:srgbClr val="FFFFFF"/>
        </a:accent3>
        <a:accent4>
          <a:srgbClr val="404040"/>
        </a:accent4>
        <a:accent5>
          <a:srgbClr val="C3CCB5"/>
        </a:accent5>
        <a:accent6>
          <a:srgbClr val="A3A653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全屏显示(4:3)</PresentationFormat>
  <Paragraphs>159</Paragraphs>
  <Slides>44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6" baseType="lpstr">
      <vt:lpstr>Kozuka Gothic Pro B</vt:lpstr>
      <vt:lpstr>Simplified Arabic</vt:lpstr>
      <vt:lpstr>方正正大黑简体</vt:lpstr>
      <vt:lpstr>宋体</vt:lpstr>
      <vt:lpstr>微软雅黑</vt:lpstr>
      <vt:lpstr>幼圆</vt:lpstr>
      <vt:lpstr>Arial</vt:lpstr>
      <vt:lpstr>Calibri</vt:lpstr>
      <vt:lpstr>Comic Sans MS</vt:lpstr>
      <vt:lpstr>Jokerman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2018-07-30T01:53:00Z</dcterms:created>
  <dcterms:modified xsi:type="dcterms:W3CDTF">2023-01-16T23:20:02Z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EE5C9B6902B145ACAF346421B164AD3F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