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4" r:id="rId2"/>
    <p:sldId id="489" r:id="rId3"/>
    <p:sldId id="504" r:id="rId4"/>
    <p:sldId id="505" r:id="rId5"/>
    <p:sldId id="507" r:id="rId6"/>
    <p:sldId id="508" r:id="rId7"/>
    <p:sldId id="509" r:id="rId8"/>
    <p:sldId id="510" r:id="rId9"/>
    <p:sldId id="512" r:id="rId10"/>
    <p:sldId id="511" r:id="rId11"/>
    <p:sldId id="513" r:id="rId12"/>
    <p:sldId id="406" r:id="rId13"/>
    <p:sldId id="502" r:id="rId14"/>
    <p:sldId id="405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EFEF"/>
    <a:srgbClr val="CEEDFD"/>
    <a:srgbClr val="0033CC"/>
    <a:srgbClr val="FFF5D9"/>
    <a:srgbClr val="0894DB"/>
    <a:srgbClr val="1A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 autoAdjust="0"/>
    <p:restoredTop sz="95015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2B65CA-2E55-4BB8-8521-A89B6479E32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6CDE5B3-B315-4C51-81C2-52473B00C29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90D294A-F568-43A2-B40D-DD64FE4D65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088F650-4CE9-4814-9E7B-98068AB9EE2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74083E-AF7D-40F1-B9AE-623E1EBF5F85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5C2A368-286A-43F5-B486-CB5AE7D72B57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BBE483C-C18F-4A3B-AA38-83F96EF633CA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3776AE7-7779-4BF8-B83B-83473FF66FE7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07DDCA-B5A4-495F-8F5E-86F9F7199BF8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690013F-F0B8-4CEA-BB9D-0EE91AB675DC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1050B52-A20D-462D-9757-DB9523241045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B030BBB-AA72-4D6B-A328-D98601FA1C9F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EC86B9-5C84-4846-83DE-90784D7CE677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图片 13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19525"/>
              <a:ext cx="914400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 userDrawn="1"/>
          </p:nvSpPr>
          <p:spPr>
            <a:xfrm>
              <a:off x="0" y="0"/>
              <a:ext cx="9144000" cy="5444089"/>
            </a:xfrm>
            <a:prstGeom prst="rect">
              <a:avLst/>
            </a:prstGeom>
            <a:gradFill flip="none" rotWithShape="1">
              <a:gsLst>
                <a:gs pos="70000">
                  <a:srgbClr val="EDE6C9"/>
                </a:gs>
                <a:gs pos="22000">
                  <a:srgbClr val="EDE6C9"/>
                </a:gs>
                <a:gs pos="100000">
                  <a:srgbClr val="ECDCAE"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037" y="1281112"/>
            <a:ext cx="7089688" cy="113402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0" i="0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037" y="2496101"/>
            <a:ext cx="7089688" cy="47879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806C-510D-4BD6-A17B-4B97CBAB963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EA11-817F-4FC6-A6AB-ADC62E89DF1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0C17-D92C-4002-8C4D-E8027704113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413807 h 3518262"/>
                <a:gd name="T4" fmla="*/ 9463633 w 3718560"/>
                <a:gd name="T5" fmla="*/ 414833 h 3518262"/>
                <a:gd name="T6" fmla="*/ 9463633 w 3718560"/>
                <a:gd name="T7" fmla="*/ 414833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545328 w 5320937"/>
                <a:gd name="T1" fmla="*/ 407383 h 4188823"/>
                <a:gd name="T2" fmla="*/ 9545328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54913 h 4188823"/>
                <a:gd name="T8" fmla="*/ 4874211 w 5320937"/>
                <a:gd name="T9" fmla="*/ 754913 h 4188823"/>
                <a:gd name="T10" fmla="*/ 6280234 w 5320937"/>
                <a:gd name="T11" fmla="*/ 928678 h 4188823"/>
                <a:gd name="T12" fmla="*/ 6311475 w 5320937"/>
                <a:gd name="T13" fmla="*/ 928678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</p:spPr>
          <p:txBody>
            <a:bodyPr lIns="612000" tIns="180000" rIns="324000" bIns="0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DBDD-DE5F-47F8-962B-9EF3248BAE3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67A0-307E-4677-8718-7C9CCEA605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DD58-0FF0-4A74-A614-C6D1F985798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5976-D550-418D-88B8-BA334A9B060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4D11-4331-4248-ADD6-BFCDBA492A1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8242-1190-4B96-84BD-53CA2112272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D4BE-DF63-45E3-A6BB-ACAD7CC478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1091-D2D7-439D-B982-EEE65393BC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E7AF-355F-4F19-9ADE-FF62841029A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49D697-8FBB-4427-8053-082CCAF18AE4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1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A_图片 1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8909;&#36523;&#27468;&#26354;&#65306;Happy__birthday.sw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birthday-party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birthday-party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gifts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gifts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flowers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flowers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candles.mp3" TargetMode="External"/><Relationship Id="rId7" Type="http://schemas.openxmlformats.org/officeDocument/2006/relationships/image" Target="../media/image2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balloon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balloon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candles.mp3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card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6%20Today%20Is%20Her%20Birthday\Unit6%20Today%20Is%20Her%20Birthday%20&#31532;1&#35838;&#26102;&#25945;&#23398;&#35838;&#20214;\card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/>
          <p:nvPr/>
        </p:nvSpPr>
        <p:spPr bwMode="auto">
          <a:xfrm>
            <a:off x="755576" y="1076325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sp>
        <p:nvSpPr>
          <p:cNvPr id="6" name="标题 6"/>
          <p:cNvSpPr txBox="1"/>
          <p:nvPr/>
        </p:nvSpPr>
        <p:spPr bwMode="auto">
          <a:xfrm>
            <a:off x="0" y="3212976"/>
            <a:ext cx="9144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Unit6 Today Is Her Birthday</a:t>
            </a:r>
            <a:endParaRPr lang="zh-CN" altLang="en-US" sz="40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3129" y="908720"/>
            <a:ext cx="3671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566124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395288" y="333375"/>
            <a:ext cx="28908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b="1" i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0550" y="1931988"/>
            <a:ext cx="1657350" cy="144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41713" y="1949450"/>
            <a:ext cx="1917700" cy="144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1350" y="4114800"/>
            <a:ext cx="17018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654425" y="4108450"/>
            <a:ext cx="1824038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57963" y="4114800"/>
            <a:ext cx="1870075" cy="153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655061" y="1948995"/>
            <a:ext cx="1675996" cy="144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2916238" y="1020763"/>
            <a:ext cx="438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Magic fingers</a:t>
            </a:r>
            <a:endParaRPr lang="zh-CN" altLang="en-US" sz="4000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13" name="Picture 12" descr="pointing_finger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85488" y="3440473"/>
            <a:ext cx="61514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ointing_finger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98035" y="5725424"/>
            <a:ext cx="728053" cy="8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pointing_finger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64320" y="3435313"/>
            <a:ext cx="568426" cy="6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ointing_finger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3714" y="5763075"/>
            <a:ext cx="61517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pointing_finger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00457" y="5806816"/>
            <a:ext cx="627026" cy="73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3714" y="3426743"/>
            <a:ext cx="554546" cy="6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77113" y="5610225"/>
            <a:ext cx="8905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71763" y="1409700"/>
            <a:ext cx="36576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标题 2"/>
          <p:cNvSpPr txBox="1"/>
          <p:nvPr/>
        </p:nvSpPr>
        <p:spPr bwMode="auto">
          <a:xfrm>
            <a:off x="395288" y="333375"/>
            <a:ext cx="28908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b="1" i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800" b="1" dirty="0">
              <a:solidFill>
                <a:srgbClr val="FF00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957263"/>
            <a:ext cx="2879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088" y="1476375"/>
            <a:ext cx="2592387" cy="15875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368300" y="3959225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What does Miss White have for her birthday?</a:t>
            </a:r>
            <a:endParaRPr lang="zh-CN" altLang="en-US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2" name="文本框 20"/>
          <p:cNvSpPr txBox="1">
            <a:spLocks noChangeArrowheads="1"/>
          </p:cNvSpPr>
          <p:nvPr/>
        </p:nvSpPr>
        <p:spPr bwMode="auto">
          <a:xfrm>
            <a:off x="395288" y="4532313"/>
            <a:ext cx="8569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rPr>
              <a:t>She has a big _______ cake, six _______, twenty-seven _______, three ______, and some ______. </a:t>
            </a:r>
            <a:endParaRPr lang="zh-CN" altLang="en-US" dirty="0" smtClean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3059113" y="4502150"/>
            <a:ext cx="172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birthday</a:t>
            </a:r>
            <a:endParaRPr lang="zh-CN" altLang="en-US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6384925" y="4537075"/>
            <a:ext cx="17287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balloons</a:t>
            </a:r>
            <a:endParaRPr lang="zh-CN" altLang="en-US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998788" y="5024438"/>
            <a:ext cx="1728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candles</a:t>
            </a:r>
            <a:endParaRPr lang="zh-CN" altLang="en-US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5976938" y="5003800"/>
            <a:ext cx="93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gifts</a:t>
            </a:r>
            <a:endParaRPr lang="zh-CN" altLang="en-US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1498600" y="5516563"/>
            <a:ext cx="15605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flowers</a:t>
            </a:r>
            <a:endParaRPr lang="zh-CN" altLang="en-US" dirty="0" smtClean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7431088" y="5745163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041722" y="2617564"/>
            <a:ext cx="7346950" cy="31877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4" y="1628551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43372" y="2893789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1103634" y="2974751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49697" y="3533551"/>
            <a:ext cx="7470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gifts            flowers        birthday party</a:t>
            </a:r>
          </a:p>
        </p:txBody>
      </p:sp>
      <p:pic>
        <p:nvPicPr>
          <p:cNvPr id="26632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6147" y="4173314"/>
            <a:ext cx="16589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9659" y="4420964"/>
            <a:ext cx="19700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547" y="4097114"/>
            <a:ext cx="148431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007938" y="2402681"/>
            <a:ext cx="7273925" cy="33305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00" y="1413668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09588" y="2678906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1069850" y="2759868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95300" y="3288506"/>
            <a:ext cx="746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cards          candles           balloons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10051" y="3858838"/>
            <a:ext cx="136911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41941" y="4038912"/>
            <a:ext cx="1490815" cy="13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19556" y="3747440"/>
            <a:ext cx="2021582" cy="166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1113" y="5099050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472856" y="6201011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8679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625475" y="1487488"/>
            <a:ext cx="7751763" cy="446179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79375" y="7508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403648" y="1803588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同伴之间互相提问本节课所学的新单词，并默写一遍。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Unit6 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065213" y="19859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60413" y="3467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123950" y="491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100138" y="3467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784225" y="491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944563" y="52038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/>
          <p:nvPr/>
        </p:nvSpPr>
        <p:spPr bwMode="auto">
          <a:xfrm>
            <a:off x="468313" y="276225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</a:p>
        </p:txBody>
      </p:sp>
      <p:pic>
        <p:nvPicPr>
          <p:cNvPr id="819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650" y="1303338"/>
            <a:ext cx="2470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08700" y="1362075"/>
            <a:ext cx="2201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8463" y="3743325"/>
            <a:ext cx="18684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14700" y="1697038"/>
            <a:ext cx="21415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125" y="3246438"/>
            <a:ext cx="22288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59000" y="3957638"/>
            <a:ext cx="2425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743699" y="4015143"/>
            <a:ext cx="1845133" cy="178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2751138" y="893763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42077" y="2730094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5183" y="5035725"/>
            <a:ext cx="754428" cy="88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84072" y="2618210"/>
            <a:ext cx="818750" cy="9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73883" y="4987847"/>
            <a:ext cx="730360" cy="8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46914" y="5689588"/>
            <a:ext cx="761108" cy="88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3168" y="3130353"/>
            <a:ext cx="760304" cy="8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21405" y="5689588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 txBox="1"/>
          <p:nvPr/>
        </p:nvSpPr>
        <p:spPr bwMode="auto">
          <a:xfrm>
            <a:off x="478632" y="626269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772816"/>
            <a:ext cx="7416824" cy="46026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44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5121275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 txBox="1"/>
          <p:nvPr/>
        </p:nvSpPr>
        <p:spPr bwMode="auto">
          <a:xfrm>
            <a:off x="468313" y="404664"/>
            <a:ext cx="2159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55650" y="973138"/>
            <a:ext cx="18716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3600" y="1492250"/>
            <a:ext cx="1547813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24075" y="1449388"/>
            <a:ext cx="439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When is your birthday?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24075" y="1965325"/>
            <a:ext cx="5327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about your birthday?</a:t>
            </a:r>
          </a:p>
        </p:txBody>
      </p:sp>
      <p:pic>
        <p:nvPicPr>
          <p:cNvPr id="11271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7713" y="2780928"/>
            <a:ext cx="8040687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07988" y="276225"/>
            <a:ext cx="3743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75565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63600" y="1492250"/>
            <a:ext cx="183673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2189163"/>
            <a:ext cx="28575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57450" y="4508500"/>
            <a:ext cx="45354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0000FF"/>
                </a:solidFill>
                <a:cs typeface="Arial" panose="020B0604020202020204" pitchFamily="34" charset="0"/>
              </a:rPr>
              <a:t>bir</a:t>
            </a:r>
            <a:r>
              <a:rPr kumimoji="1" lang="en-US" altLang="zh-CN" sz="5400" dirty="0">
                <a:solidFill>
                  <a:srgbClr val="FF0000"/>
                </a:solidFill>
                <a:cs typeface="Arial" panose="020B0604020202020204" pitchFamily="34" charset="0"/>
              </a:rPr>
              <a:t>th</a:t>
            </a:r>
            <a:r>
              <a:rPr kumimoji="1" lang="en-US" altLang="zh-CN" sz="5400" dirty="0">
                <a:solidFill>
                  <a:srgbClr val="0000FF"/>
                </a:solidFill>
                <a:cs typeface="Arial" panose="020B0604020202020204" pitchFamily="34" charset="0"/>
              </a:rPr>
              <a:t>day party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5175" y="1377950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Jack is going to have a </a:t>
            </a:r>
            <a:r>
              <a:rPr kumimoji="1"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birthday party</a:t>
            </a: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birthday-part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32463"/>
            <a:ext cx="484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07988" y="276225"/>
            <a:ext cx="3743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5565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3600" y="1492250"/>
            <a:ext cx="183673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2543175"/>
            <a:ext cx="46672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84463" y="1223963"/>
            <a:ext cx="4679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-What are these?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55900" y="1825625"/>
            <a:ext cx="417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-They are </a:t>
            </a:r>
            <a:r>
              <a:rPr kumimoji="1"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gifts</a:t>
            </a: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35375" y="4476750"/>
            <a:ext cx="2119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6000" dirty="0">
                <a:solidFill>
                  <a:srgbClr val="0000FF"/>
                </a:solidFill>
                <a:cs typeface="Arial" panose="020B0604020202020204" pitchFamily="34" charset="0"/>
              </a:rPr>
              <a:t>gifts</a:t>
            </a:r>
          </a:p>
        </p:txBody>
      </p:sp>
      <p:pic>
        <p:nvPicPr>
          <p:cNvPr id="9" name="gift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768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 txBox="1"/>
          <p:nvPr/>
        </p:nvSpPr>
        <p:spPr bwMode="auto">
          <a:xfrm>
            <a:off x="407988" y="276225"/>
            <a:ext cx="3743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5565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3600" y="1492250"/>
            <a:ext cx="183673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6575" y="2852738"/>
            <a:ext cx="26654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59113" y="4652963"/>
            <a:ext cx="3384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6000" dirty="0">
                <a:solidFill>
                  <a:srgbClr val="0000FF"/>
                </a:solidFill>
                <a:cs typeface="Arial" panose="020B0604020202020204" pitchFamily="34" charset="0"/>
              </a:rPr>
              <a:t>flowers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11413" y="1344613"/>
            <a:ext cx="4681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-What are these?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84438" y="1931988"/>
            <a:ext cx="41735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-They are </a:t>
            </a:r>
            <a:r>
              <a:rPr kumimoji="1"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flowers</a:t>
            </a:r>
            <a:r>
              <a:rPr kumimoji="1"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flower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826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07988" y="276225"/>
            <a:ext cx="3743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55650" y="973138"/>
            <a:ext cx="2736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3600" y="1492250"/>
            <a:ext cx="183673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6136" y="2054285"/>
            <a:ext cx="2383666" cy="1960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553" y="2011042"/>
            <a:ext cx="2454298" cy="2003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93763" y="4221163"/>
            <a:ext cx="33845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6000">
                <a:solidFill>
                  <a:srgbClr val="0000FF"/>
                </a:solidFill>
                <a:cs typeface="Arial" panose="020B0604020202020204" pitchFamily="34" charset="0"/>
              </a:rPr>
              <a:t>balloons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08625" y="4189413"/>
            <a:ext cx="33845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6000">
                <a:solidFill>
                  <a:srgbClr val="0000FF"/>
                </a:solidFill>
                <a:cs typeface="Arial" panose="020B0604020202020204" pitchFamily="34" charset="0"/>
              </a:rPr>
              <a:t>candles</a:t>
            </a:r>
          </a:p>
        </p:txBody>
      </p:sp>
      <p:pic>
        <p:nvPicPr>
          <p:cNvPr id="9" name="ballo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5527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andle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5527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07988" y="276225"/>
            <a:ext cx="3743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39775" y="973138"/>
            <a:ext cx="27352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63600" y="1492250"/>
            <a:ext cx="183673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2369379"/>
            <a:ext cx="2962275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475038" y="4683125"/>
            <a:ext cx="3384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6000">
                <a:solidFill>
                  <a:srgbClr val="FF0000"/>
                </a:solidFill>
                <a:cs typeface="Arial" panose="020B0604020202020204" pitchFamily="34" charset="0"/>
              </a:rPr>
              <a:t>card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051050" y="1198563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It’s a birthday </a:t>
            </a:r>
            <a:r>
              <a:rPr kumimoji="1" lang="en-US" altLang="zh-CN" sz="4800">
                <a:solidFill>
                  <a:srgbClr val="FF0000"/>
                </a:solidFill>
                <a:cs typeface="Arial" panose="020B0604020202020204" pitchFamily="34" charset="0"/>
              </a:rPr>
              <a:t>card</a:t>
            </a:r>
            <a:r>
              <a:rPr kumimoji="1"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car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5805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486" grpId="0"/>
      <p:bldP spid="204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193</Words>
  <Application>Microsoft Office PowerPoint</Application>
  <PresentationFormat>全屏显示(4:3)</PresentationFormat>
  <Paragraphs>64</Paragraphs>
  <Slides>14</Slides>
  <Notes>9</Notes>
  <HiddenSlides>0</HiddenSlides>
  <MMClips>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黑体</vt:lpstr>
      <vt:lpstr>宋体</vt:lpstr>
      <vt:lpstr>微软雅黑</vt:lpstr>
      <vt:lpstr>优教通专用字体logo</vt:lpstr>
      <vt:lpstr>幼圆</vt:lpstr>
      <vt:lpstr>Arial</vt:lpstr>
      <vt:lpstr>Arial Black</vt:lpstr>
      <vt:lpstr>Baskerville Old Face</vt:lpstr>
      <vt:lpstr>Calibri</vt:lpstr>
      <vt:lpstr>Comic Sans MS</vt:lpstr>
      <vt:lpstr>Constantia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2023-01-16T23:20:13Z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8E69E3893C1B46B2A1B2ADA1D583C7E9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