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9927A-B6C1-464F-A148-8047DEDB62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4AF71-D2E4-429D-AF0C-9A1D4131E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4AF71-D2E4-429D-AF0C-9A1D4131E1A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125787" y="821729"/>
            <a:ext cx="2892425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Lesson 30 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0" y="2117551"/>
            <a:ext cx="9144000" cy="131144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A Famous Friend?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4" y="503228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3"/>
          <p:cNvSpPr>
            <a:spLocks noChangeArrowheads="1"/>
          </p:cNvSpPr>
          <p:nvPr/>
        </p:nvSpPr>
        <p:spPr bwMode="auto">
          <a:xfrm>
            <a:off x="838200" y="914400"/>
            <a:ext cx="73914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zh-CN" altLang="zh-CN" sz="24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467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37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zh-CN" sz="3600" b="1" dirty="0"/>
              <a:t>7.John is my daughter’s </a:t>
            </a:r>
            <a:r>
              <a:rPr lang="en-US" altLang="zh-CN" sz="3600" b="1" dirty="0" err="1"/>
              <a:t>favourite</a:t>
            </a:r>
            <a:endParaRPr lang="en-US" altLang="zh-CN" sz="3600" b="1" dirty="0"/>
          </a:p>
          <a:p>
            <a:pPr marL="342900" indent="-342900"/>
            <a:r>
              <a:rPr lang="en-US" altLang="zh-CN" sz="3600" b="1" dirty="0"/>
              <a:t>______( act ).He is handsome.</a:t>
            </a:r>
          </a:p>
          <a:p>
            <a:pPr marL="342900" indent="-342900"/>
            <a:r>
              <a:rPr lang="en-US" altLang="zh-CN" sz="3600" b="1" dirty="0"/>
              <a:t>8.He may be the best student in our class.(</a:t>
            </a:r>
            <a:r>
              <a:rPr lang="zh-CN" altLang="en-US" sz="3600" b="1" dirty="0"/>
              <a:t>同义句</a:t>
            </a:r>
            <a:r>
              <a:rPr lang="en-US" altLang="zh-CN" sz="3600" b="1" dirty="0"/>
              <a:t>)</a:t>
            </a:r>
          </a:p>
          <a:p>
            <a:pPr marL="342900" indent="-342900"/>
            <a:r>
              <a:rPr lang="en-US" altLang="zh-CN" sz="3600" b="1" dirty="0"/>
              <a:t>____</a:t>
            </a:r>
            <a:r>
              <a:rPr lang="en-US" altLang="zh-CN" sz="3600" b="1" dirty="0" err="1"/>
              <a:t>he____the</a:t>
            </a:r>
            <a:r>
              <a:rPr lang="en-US" altLang="zh-CN" sz="3600" b="1" dirty="0"/>
              <a:t> best student in our class.</a:t>
            </a:r>
          </a:p>
          <a:p>
            <a:pPr marL="342900" indent="-342900"/>
            <a:r>
              <a:rPr lang="en-US" altLang="zh-CN" sz="3600" b="1" dirty="0"/>
              <a:t>9.Li Ming gave me some advice.( </a:t>
            </a:r>
            <a:r>
              <a:rPr lang="zh-CN" altLang="en-US" sz="3600" b="1" dirty="0"/>
              <a:t>同义句</a:t>
            </a:r>
            <a:r>
              <a:rPr lang="en-US" altLang="zh-CN" sz="3600" b="1" dirty="0"/>
              <a:t>)</a:t>
            </a:r>
          </a:p>
          <a:p>
            <a:pPr marL="342900" indent="-342900"/>
            <a:r>
              <a:rPr lang="en-US" altLang="zh-CN" sz="3600" b="1" dirty="0"/>
              <a:t> Li Ming gave ___      ___    _____    _____.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0" y="2060575"/>
            <a:ext cx="51117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Maybe    is  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908175" y="333375"/>
            <a:ext cx="28797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987675" y="3141663"/>
            <a:ext cx="568801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some advice   to         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me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23850" y="404813"/>
            <a:ext cx="176053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actor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  <p:bldP spid="109575" grpId="0"/>
      <p:bldP spid="109578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8"/>
          <p:cNvSpPr txBox="1">
            <a:spLocks noChangeArrowheads="1"/>
          </p:cNvSpPr>
          <p:nvPr/>
        </p:nvSpPr>
        <p:spPr bwMode="auto">
          <a:xfrm>
            <a:off x="608806" y="548680"/>
            <a:ext cx="7924800" cy="969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一、认知学习目标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250825" y="1978703"/>
            <a:ext cx="8640763" cy="3311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识记课后单词和短语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zh-C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wise,actor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掌</a:t>
            </a:r>
            <a:r>
              <a:rPr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握短语：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for </a:t>
            </a:r>
            <a:r>
              <a:rPr lang="en-US" altLang="zh-C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advice,work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for,give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advice to </a:t>
            </a:r>
            <a:r>
              <a:rPr lang="en-US" altLang="zh-C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sb,no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matter what=whatever;</a:t>
            </a:r>
            <a:r>
              <a:rPr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</a:p>
          <a:p>
            <a:pPr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通过学习，能流利的和同伴谈论将来。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/>
      <p:bldP spid="2754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4032250" cy="850901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2" charset="-122"/>
              </a:rPr>
              <a:t>二、预习成果展示</a:t>
            </a:r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0" y="708367"/>
            <a:ext cx="9144000" cy="58169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342900" indent="-342900">
              <a:spcBef>
                <a:spcPts val="6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按要求完成下列各题。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1.wise(</a:t>
            </a:r>
            <a:r>
              <a:rPr lang="zh-CN" altLang="en-US" sz="2400" b="1" dirty="0">
                <a:latin typeface="Times New Roman" panose="02020603050405020304" pitchFamily="18" charset="0"/>
              </a:rPr>
              <a:t>副词</a:t>
            </a:r>
            <a:r>
              <a:rPr lang="en-US" altLang="zh-CN" sz="2400" b="1" dirty="0">
                <a:latin typeface="Times New Roman" panose="02020603050405020304" pitchFamily="18" charset="0"/>
              </a:rPr>
              <a:t>)________________    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</a:rPr>
              <a:t>演员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男</a:t>
            </a:r>
            <a:r>
              <a:rPr lang="en-US" altLang="zh-CN" sz="2400" b="1" dirty="0">
                <a:latin typeface="Times New Roman" panose="02020603050405020304" pitchFamily="18" charset="0"/>
              </a:rPr>
              <a:t>)___________ (</a:t>
            </a:r>
            <a:r>
              <a:rPr lang="zh-CN" altLang="en-US" sz="2400" b="1" dirty="0">
                <a:latin typeface="Times New Roman" panose="02020603050405020304" pitchFamily="18" charset="0"/>
              </a:rPr>
              <a:t>女</a:t>
            </a:r>
            <a:r>
              <a:rPr lang="en-US" altLang="zh-CN" sz="2400" b="1" dirty="0">
                <a:latin typeface="Times New Roman" panose="02020603050405020304" pitchFamily="18" charset="0"/>
              </a:rPr>
              <a:t>)__________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3.write(</a:t>
            </a:r>
            <a:r>
              <a:rPr lang="zh-CN" altLang="en-US" sz="2400" b="1" dirty="0">
                <a:latin typeface="Times New Roman" panose="02020603050405020304" pitchFamily="18" charset="0"/>
              </a:rPr>
              <a:t>过</a:t>
            </a:r>
            <a:r>
              <a:rPr lang="en-US" altLang="zh-CN" sz="2400" b="1" dirty="0">
                <a:latin typeface="Times New Roman" panose="02020603050405020304" pitchFamily="18" charset="0"/>
              </a:rPr>
              <a:t>)________________ 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4.tall(</a:t>
            </a:r>
            <a:r>
              <a:rPr lang="zh-CN" altLang="en-US" sz="2400" b="1" dirty="0">
                <a:latin typeface="Times New Roman" panose="02020603050405020304" pitchFamily="18" charset="0"/>
              </a:rPr>
              <a:t>比较级</a:t>
            </a:r>
            <a:r>
              <a:rPr lang="en-US" altLang="zh-CN" sz="2400" b="1" dirty="0">
                <a:latin typeface="Times New Roman" panose="02020603050405020304" pitchFamily="18" charset="0"/>
              </a:rPr>
              <a:t>)_______________  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5.famous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同义词</a:t>
            </a:r>
            <a:r>
              <a:rPr lang="en-US" altLang="zh-CN" sz="2400" b="1" dirty="0">
                <a:latin typeface="Times New Roman" panose="02020603050405020304" pitchFamily="18" charset="0"/>
              </a:rPr>
              <a:t>)_______________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6.play(</a:t>
            </a:r>
            <a:r>
              <a:rPr lang="zh-CN" altLang="en-US" sz="2400" b="1" dirty="0">
                <a:latin typeface="Times New Roman" panose="02020603050405020304" pitchFamily="18" charset="0"/>
              </a:rPr>
              <a:t>名</a:t>
            </a:r>
            <a:r>
              <a:rPr lang="en-US" altLang="zh-CN" sz="2400" b="1" dirty="0">
                <a:latin typeface="Times New Roman" panose="02020603050405020304" pitchFamily="18" charset="0"/>
              </a:rPr>
              <a:t>)________________     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7.ask for _________________     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8.</a:t>
            </a:r>
            <a:r>
              <a:rPr lang="zh-CN" altLang="en-US" sz="2400" b="1" dirty="0">
                <a:latin typeface="Times New Roman" panose="02020603050405020304" pitchFamily="18" charset="0"/>
              </a:rPr>
              <a:t>为</a:t>
            </a:r>
            <a:r>
              <a:rPr lang="en-US" altLang="zh-CN" sz="2400" b="1" dirty="0">
                <a:latin typeface="Times New Roman" panose="02020603050405020304" pitchFamily="18" charset="0"/>
              </a:rPr>
              <a:t>…</a:t>
            </a:r>
            <a:r>
              <a:rPr lang="zh-CN" altLang="en-US" sz="2400" b="1" dirty="0">
                <a:latin typeface="Times New Roman" panose="02020603050405020304" pitchFamily="18" charset="0"/>
              </a:rPr>
              <a:t>工作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9.</a:t>
            </a:r>
            <a:r>
              <a:rPr lang="zh-CN" altLang="en-US" sz="2400" b="1" dirty="0">
                <a:latin typeface="Times New Roman" panose="02020603050405020304" pitchFamily="18" charset="0"/>
              </a:rPr>
              <a:t>给某人提建议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10.</a:t>
            </a:r>
            <a:r>
              <a:rPr lang="zh-CN" altLang="en-US" sz="2400" b="1" dirty="0">
                <a:latin typeface="Times New Roman" panose="02020603050405020304" pitchFamily="18" charset="0"/>
              </a:rPr>
              <a:t>无论什么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11.much taller_______________________</a:t>
            </a:r>
            <a:r>
              <a:rPr lang="en-US" altLang="zh-CN" sz="2400" b="1" u="sng" dirty="0">
                <a:latin typeface="Times New Roman" panose="02020603050405020304" pitchFamily="18" charset="0"/>
              </a:rPr>
              <a:t>_            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12.</a:t>
            </a:r>
            <a:r>
              <a:rPr lang="zh-CN" altLang="en-US" sz="2400" b="1" dirty="0">
                <a:latin typeface="Times New Roman" panose="02020603050405020304" pitchFamily="18" charset="0"/>
              </a:rPr>
              <a:t>给</a:t>
            </a:r>
            <a:r>
              <a:rPr lang="en-US" altLang="zh-CN" sz="2400" b="1" dirty="0">
                <a:latin typeface="Times New Roman" panose="02020603050405020304" pitchFamily="18" charset="0"/>
              </a:rPr>
              <a:t>…</a:t>
            </a:r>
            <a:r>
              <a:rPr lang="zh-CN" altLang="en-US" sz="2400" b="1" dirty="0">
                <a:latin typeface="Times New Roman" panose="02020603050405020304" pitchFamily="18" charset="0"/>
              </a:rPr>
              <a:t>写一封电子邮件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2124075" y="1067861"/>
            <a:ext cx="410527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Black" panose="020B0A04020102020204" pitchFamily="34" charset="0"/>
              </a:rPr>
              <a:t>wisely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1908175" y="1644124"/>
            <a:ext cx="590391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Black" panose="020B0A04020102020204" pitchFamily="34" charset="0"/>
              </a:rPr>
              <a:t>actor                actress</a:t>
            </a:r>
          </a:p>
        </p:txBody>
      </p:sp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2411413" y="2075924"/>
            <a:ext cx="19431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Black" panose="020B0A04020102020204" pitchFamily="34" charset="0"/>
              </a:rPr>
              <a:t>wrote</a:t>
            </a:r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2555875" y="2508567"/>
            <a:ext cx="194468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taller</a:t>
            </a:r>
          </a:p>
        </p:txBody>
      </p:sp>
      <p:sp>
        <p:nvSpPr>
          <p:cNvPr id="276489" name="Text Box 9"/>
          <p:cNvSpPr txBox="1">
            <a:spLocks noChangeArrowheads="1"/>
          </p:cNvSpPr>
          <p:nvPr/>
        </p:nvSpPr>
        <p:spPr bwMode="auto">
          <a:xfrm>
            <a:off x="2771800" y="2904901"/>
            <a:ext cx="39624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well-known</a:t>
            </a:r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1835150" y="3372663"/>
            <a:ext cx="424973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player</a:t>
            </a:r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1657351" y="3804711"/>
            <a:ext cx="44275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索要，请求</a:t>
            </a:r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1972401" y="4164751"/>
            <a:ext cx="28829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恐高症</a:t>
            </a:r>
          </a:p>
        </p:txBody>
      </p:sp>
      <p:sp>
        <p:nvSpPr>
          <p:cNvPr id="276494" name="Text Box 14"/>
          <p:cNvSpPr txBox="1">
            <a:spLocks noChangeArrowheads="1"/>
          </p:cNvSpPr>
          <p:nvPr/>
        </p:nvSpPr>
        <p:spPr bwMode="auto">
          <a:xfrm>
            <a:off x="2232769" y="4740815"/>
            <a:ext cx="824388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rial Black" panose="020B0A04020102020204" pitchFamily="34" charset="0"/>
              </a:rPr>
              <a:t>give some advice to </a:t>
            </a:r>
            <a:r>
              <a:rPr lang="en-US" altLang="zh-CN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sb</a:t>
            </a:r>
            <a:r>
              <a:rPr lang="en-US" altLang="zh-CN" b="1" dirty="0">
                <a:solidFill>
                  <a:srgbClr val="FF0000"/>
                </a:solidFill>
                <a:latin typeface="Arial Black" panose="020B0A04020102020204" pitchFamily="34" charset="0"/>
              </a:rPr>
              <a:t>=give </a:t>
            </a:r>
            <a:r>
              <a:rPr lang="en-US" altLang="zh-CN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sb</a:t>
            </a:r>
            <a:r>
              <a:rPr lang="en-US" altLang="zh-CN" b="1" dirty="0">
                <a:solidFill>
                  <a:srgbClr val="FF0000"/>
                </a:solidFill>
                <a:latin typeface="Arial Black" panose="020B0A04020102020204" pitchFamily="34" charset="0"/>
              </a:rPr>
              <a:t> some advice</a:t>
            </a:r>
          </a:p>
        </p:txBody>
      </p:sp>
      <p:sp>
        <p:nvSpPr>
          <p:cNvPr id="276495" name="Text Box 15"/>
          <p:cNvSpPr txBox="1">
            <a:spLocks noChangeArrowheads="1"/>
          </p:cNvSpPr>
          <p:nvPr/>
        </p:nvSpPr>
        <p:spPr bwMode="auto">
          <a:xfrm>
            <a:off x="1728812" y="5110147"/>
            <a:ext cx="604837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no matter what=whatever</a:t>
            </a:r>
          </a:p>
        </p:txBody>
      </p:sp>
      <p:sp>
        <p:nvSpPr>
          <p:cNvPr id="276496" name="Text Box 16"/>
          <p:cNvSpPr txBox="1">
            <a:spLocks noChangeArrowheads="1"/>
          </p:cNvSpPr>
          <p:nvPr/>
        </p:nvSpPr>
        <p:spPr bwMode="auto">
          <a:xfrm>
            <a:off x="2583184" y="5575071"/>
            <a:ext cx="20161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高许多</a:t>
            </a:r>
          </a:p>
        </p:txBody>
      </p:sp>
      <p:sp>
        <p:nvSpPr>
          <p:cNvPr id="276497" name="Text Box 17"/>
          <p:cNvSpPr txBox="1">
            <a:spLocks noChangeArrowheads="1"/>
          </p:cNvSpPr>
          <p:nvPr/>
        </p:nvSpPr>
        <p:spPr bwMode="auto">
          <a:xfrm>
            <a:off x="3413851" y="6006871"/>
            <a:ext cx="50768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write an e-mail to </a:t>
            </a:r>
            <a:r>
              <a:rPr lang="en-US" altLang="zh-CN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sb</a:t>
            </a:r>
            <a:endParaRPr lang="en-US" altLang="zh-CN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7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27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7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6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/>
      <p:bldP spid="276486" grpId="0"/>
      <p:bldP spid="276487" grpId="0"/>
      <p:bldP spid="276488" grpId="0"/>
      <p:bldP spid="276489" grpId="0"/>
      <p:bldP spid="276491" grpId="0"/>
      <p:bldP spid="276492" grpId="0"/>
      <p:bldP spid="276493" grpId="0"/>
      <p:bldP spid="276494" grpId="0"/>
      <p:bldP spid="276495" grpId="0"/>
      <p:bldP spid="276496" grpId="0"/>
      <p:bldP spid="2764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9" name="Picture 55" descr="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5988"/>
            <a:ext cx="84105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Rectangle 33"/>
          <p:cNvSpPr>
            <a:spLocks noChangeArrowheads="1"/>
          </p:cNvSpPr>
          <p:nvPr/>
        </p:nvSpPr>
        <p:spPr bwMode="auto">
          <a:xfrm>
            <a:off x="1763713" y="0"/>
            <a:ext cx="5868987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三、课堂研讨助学</a:t>
            </a:r>
            <a:endParaRPr lang="zh-CN" altLang="en-US" sz="2400" b="1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277512" name="Rectangle 8"/>
          <p:cNvSpPr>
            <a:spLocks noChangeArrowheads="1"/>
          </p:cNvSpPr>
          <p:nvPr/>
        </p:nvSpPr>
        <p:spPr bwMode="auto">
          <a:xfrm>
            <a:off x="0" y="764704"/>
            <a:ext cx="9144000" cy="591315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kumimoji="1" lang="zh-CN" altLang="en-US" sz="3200" b="1" dirty="0">
                <a:solidFill>
                  <a:srgbClr val="FF0000"/>
                </a:solidFill>
              </a:rPr>
              <a:t>活动一：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1400" dirty="0"/>
              <a:t> </a:t>
            </a:r>
            <a:r>
              <a:rPr lang="zh-CN" altLang="en-US" sz="2800" b="1" dirty="0">
                <a:solidFill>
                  <a:srgbClr val="008000"/>
                </a:solidFill>
              </a:rPr>
              <a:t> </a:t>
            </a:r>
            <a:r>
              <a:rPr lang="en-US" altLang="zh-CN" sz="3200" b="1" dirty="0"/>
              <a:t>Listen and write true (T) or false (F).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Danny is going to be a basketball player when he grows up. (   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Helen gives advice to people on the phone. (   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Danny would like to be a famous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movie star someday. (   )</a:t>
            </a:r>
          </a:p>
          <a:p>
            <a:pPr marL="342900" indent="-342900">
              <a:lnSpc>
                <a:spcPct val="150000"/>
              </a:lnSpc>
            </a:pPr>
            <a:endParaRPr lang="en-US" altLang="zh-CN" sz="32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514" name="Text Box 10"/>
          <p:cNvSpPr txBox="1">
            <a:spLocks noChangeArrowheads="1"/>
          </p:cNvSpPr>
          <p:nvPr/>
        </p:nvSpPr>
        <p:spPr bwMode="auto">
          <a:xfrm>
            <a:off x="2355850" y="3062288"/>
            <a:ext cx="463550" cy="6413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77515" name="Text Box 11"/>
          <p:cNvSpPr txBox="1">
            <a:spLocks noChangeArrowheads="1"/>
          </p:cNvSpPr>
          <p:nvPr/>
        </p:nvSpPr>
        <p:spPr bwMode="auto">
          <a:xfrm>
            <a:off x="7956376" y="3721282"/>
            <a:ext cx="463550" cy="6413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77516" name="Text Box 12"/>
          <p:cNvSpPr txBox="1">
            <a:spLocks noChangeArrowheads="1"/>
          </p:cNvSpPr>
          <p:nvPr/>
        </p:nvSpPr>
        <p:spPr bwMode="auto">
          <a:xfrm>
            <a:off x="3779912" y="5301208"/>
            <a:ext cx="488950" cy="6413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4" grpId="0"/>
      <p:bldP spid="277515" grpId="0"/>
      <p:bldP spid="2775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008000"/>
                </a:solidFill>
              </a:rPr>
              <a:t>活动二： </a:t>
            </a:r>
            <a:r>
              <a:rPr lang="en-US" altLang="zh-CN" sz="4000" b="1" dirty="0">
                <a:solidFill>
                  <a:srgbClr val="008000"/>
                </a:solidFill>
              </a:rPr>
              <a:t>Read the lesson and answer the questions.</a:t>
            </a:r>
          </a:p>
        </p:txBody>
      </p:sp>
      <p:sp>
        <p:nvSpPr>
          <p:cNvPr id="287747" name="Rectangle 3"/>
          <p:cNvSpPr>
            <a:spLocks noChangeArrowheads="1"/>
          </p:cNvSpPr>
          <p:nvPr/>
        </p:nvSpPr>
        <p:spPr bwMode="auto">
          <a:xfrm>
            <a:off x="0" y="1268413"/>
            <a:ext cx="9144000" cy="44831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What questions did Danny ask Helen?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 What’s Helen’s advice for Danny?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3. Will Danny and Li Ming be friends when they become rich?</a:t>
            </a:r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468313" y="1890713"/>
            <a:ext cx="4105275" cy="7016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About his future</a:t>
            </a: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323850" y="3524250"/>
            <a:ext cx="8566150" cy="6413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She said Danny would be a good actor</a:t>
            </a:r>
          </a:p>
        </p:txBody>
      </p:sp>
      <p:sp>
        <p:nvSpPr>
          <p:cNvPr id="287750" name="Text Box 6"/>
          <p:cNvSpPr txBox="1">
            <a:spLocks noChangeArrowheads="1"/>
          </p:cNvSpPr>
          <p:nvPr/>
        </p:nvSpPr>
        <p:spPr bwMode="auto">
          <a:xfrm>
            <a:off x="468313" y="5589588"/>
            <a:ext cx="3375025" cy="7016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Yes, they will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8" grpId="0"/>
      <p:bldP spid="287749" grpId="0"/>
      <p:bldP spid="2877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79388" y="1289050"/>
            <a:ext cx="8713787" cy="44012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/>
              <a:t>I’m </a:t>
            </a:r>
            <a:r>
              <a:rPr lang="en-US" altLang="zh-CN" sz="2800" b="1" dirty="0">
                <a:solidFill>
                  <a:srgbClr val="FF0000"/>
                </a:solidFill>
              </a:rPr>
              <a:t>much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taller</a:t>
            </a:r>
            <a:r>
              <a:rPr lang="en-US" altLang="zh-CN" sz="2800" b="1" dirty="0"/>
              <a:t> this year. </a:t>
            </a:r>
          </a:p>
          <a:p>
            <a:r>
              <a:rPr lang="zh-CN" altLang="en-US" sz="2800" b="1" dirty="0">
                <a:solidFill>
                  <a:srgbClr val="008000"/>
                </a:solidFill>
              </a:rPr>
              <a:t>我今年高了许多。</a:t>
            </a:r>
          </a:p>
          <a:p>
            <a:r>
              <a:rPr lang="en-US" altLang="zh-CN" sz="2800" b="1" dirty="0">
                <a:solidFill>
                  <a:srgbClr val="FF0000"/>
                </a:solidFill>
              </a:rPr>
              <a:t>much taller</a:t>
            </a:r>
            <a:r>
              <a:rPr lang="zh-CN" altLang="en-US" sz="2800" b="1" dirty="0"/>
              <a:t>意思是“高很多”。一般情况下</a:t>
            </a:r>
          </a:p>
          <a:p>
            <a:r>
              <a:rPr lang="zh-CN" altLang="en-US" sz="2800" b="1" dirty="0"/>
              <a:t>形容词比较级前可用</a:t>
            </a:r>
            <a:r>
              <a:rPr lang="en-US" altLang="zh-CN" sz="2800" b="1" dirty="0">
                <a:solidFill>
                  <a:srgbClr val="FF0000"/>
                </a:solidFill>
              </a:rPr>
              <a:t>much, a lot, a little</a:t>
            </a:r>
            <a:r>
              <a:rPr lang="en-US" altLang="zh-CN" sz="2800" b="1" dirty="0"/>
              <a:t> </a:t>
            </a:r>
          </a:p>
          <a:p>
            <a:r>
              <a:rPr lang="zh-CN" altLang="en-US" sz="2800" b="1" dirty="0"/>
              <a:t>等词来修饰。而</a:t>
            </a:r>
            <a:r>
              <a:rPr lang="en-US" altLang="zh-CN" sz="2800" b="1" dirty="0">
                <a:solidFill>
                  <a:srgbClr val="FF0000"/>
                </a:solidFill>
              </a:rPr>
              <a:t>very, quite, too</a:t>
            </a:r>
            <a:r>
              <a:rPr lang="zh-CN" altLang="en-US" sz="2800" b="1" dirty="0"/>
              <a:t>只能修</a:t>
            </a:r>
          </a:p>
          <a:p>
            <a:r>
              <a:rPr lang="zh-CN" altLang="en-US" sz="2800" b="1" dirty="0"/>
              <a:t>饰原级不修饰比较级。</a:t>
            </a:r>
          </a:p>
          <a:p>
            <a:r>
              <a:rPr lang="zh-CN" altLang="en-US" sz="2800" b="1" dirty="0"/>
              <a:t>如</a:t>
            </a:r>
            <a:r>
              <a:rPr lang="en-US" altLang="zh-CN" sz="2800" b="1" dirty="0"/>
              <a:t>: </a:t>
            </a:r>
            <a:r>
              <a:rPr lang="en-US" altLang="zh-CN" sz="2800" b="1" dirty="0">
                <a:solidFill>
                  <a:srgbClr val="0033CC"/>
                </a:solidFill>
              </a:rPr>
              <a:t>The sun is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much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0033CC"/>
                </a:solidFill>
              </a:rPr>
              <a:t>bigger than the moon</a:t>
            </a:r>
            <a:r>
              <a:rPr lang="en-US" altLang="zh-CN" sz="2800" b="1" dirty="0"/>
              <a:t>. </a:t>
            </a:r>
          </a:p>
          <a:p>
            <a:r>
              <a:rPr lang="en-US" altLang="zh-CN" sz="2800" b="1" dirty="0"/>
              <a:t>      </a:t>
            </a:r>
            <a:r>
              <a:rPr lang="zh-CN" altLang="en-US" sz="2800" b="1" dirty="0">
                <a:solidFill>
                  <a:srgbClr val="008000"/>
                </a:solidFill>
              </a:rPr>
              <a:t>太阳比月亮大的多。</a:t>
            </a:r>
            <a:r>
              <a:rPr lang="zh-CN" altLang="en-US" sz="2800" b="1" dirty="0"/>
              <a:t> </a:t>
            </a:r>
          </a:p>
          <a:p>
            <a:r>
              <a:rPr lang="zh-CN" altLang="en-US" sz="2800" b="1" dirty="0">
                <a:solidFill>
                  <a:srgbClr val="0033CC"/>
                </a:solidFill>
              </a:rPr>
              <a:t>      </a:t>
            </a:r>
            <a:r>
              <a:rPr lang="en-US" altLang="zh-CN" sz="2800" b="1" dirty="0">
                <a:solidFill>
                  <a:srgbClr val="0033CC"/>
                </a:solidFill>
              </a:rPr>
              <a:t>He is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a little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0033CC"/>
                </a:solidFill>
              </a:rPr>
              <a:t>thinner than me</a:t>
            </a:r>
            <a:r>
              <a:rPr lang="en-US" altLang="zh-CN" sz="2800" b="1" dirty="0"/>
              <a:t>. </a:t>
            </a:r>
          </a:p>
          <a:p>
            <a:r>
              <a:rPr lang="en-US" altLang="zh-CN" sz="2800" b="1" dirty="0"/>
              <a:t>      </a:t>
            </a:r>
            <a:r>
              <a:rPr lang="zh-CN" altLang="en-US" sz="2800" b="1" dirty="0">
                <a:solidFill>
                  <a:srgbClr val="008000"/>
                </a:solidFill>
              </a:rPr>
              <a:t>他比我瘦点儿。</a:t>
            </a:r>
          </a:p>
        </p:txBody>
      </p:sp>
      <p:pic>
        <p:nvPicPr>
          <p:cNvPr id="280579" name="Picture 3" descr="200472711210611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3650" y="6097588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611188" y="406405"/>
            <a:ext cx="820896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66"/>
                </a:solidFill>
              </a:rPr>
              <a:t>活动三：</a:t>
            </a:r>
            <a:r>
              <a:rPr lang="en-US" altLang="zh-CN" sz="3600" b="1" dirty="0">
                <a:solidFill>
                  <a:srgbClr val="CC0066"/>
                </a:solidFill>
              </a:rPr>
              <a:t>Language Points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603" name="Picture 3" descr="200472711210611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3650" y="6097588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323850" y="51346"/>
            <a:ext cx="82089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66"/>
                </a:solidFill>
              </a:rPr>
              <a:t>活动二：</a:t>
            </a:r>
            <a:r>
              <a:rPr lang="en-US" altLang="zh-CN" sz="3600" b="1" dirty="0">
                <a:solidFill>
                  <a:srgbClr val="CC0066"/>
                </a:solidFill>
              </a:rPr>
              <a:t>Language Points</a:t>
            </a:r>
          </a:p>
        </p:txBody>
      </p:sp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0" y="836712"/>
            <a:ext cx="9144000" cy="4678204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1.But no matter what, I will always be your friend!</a:t>
            </a:r>
            <a:r>
              <a:rPr lang="en-US" altLang="zh-CN" sz="2400" dirty="0"/>
              <a:t> </a:t>
            </a:r>
            <a:r>
              <a:rPr lang="zh-CN" altLang="en-US" sz="2400" dirty="0"/>
              <a:t>无论如何，我都是你的朋友</a:t>
            </a:r>
            <a:endParaRPr lang="zh-CN" altLang="en-US" sz="2400" b="1" dirty="0"/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no matter what=whatever </a:t>
            </a:r>
            <a:r>
              <a:rPr lang="zh-CN" altLang="en-US" sz="2400" b="1" dirty="0"/>
              <a:t>无论如何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no matter when </a:t>
            </a:r>
            <a:r>
              <a:rPr lang="zh-CN" altLang="en-US" sz="2400" b="1" dirty="0"/>
              <a:t>无论什么时间</a:t>
            </a:r>
          </a:p>
          <a:p>
            <a:r>
              <a:rPr lang="en-US" altLang="zh-CN" sz="2400" b="1" dirty="0"/>
              <a:t>no matter where </a:t>
            </a:r>
            <a:r>
              <a:rPr lang="zh-CN" altLang="en-US" sz="2400" b="1" dirty="0"/>
              <a:t>无论在哪里</a:t>
            </a:r>
          </a:p>
          <a:p>
            <a:r>
              <a:rPr lang="en-US" altLang="zh-CN" sz="2400" b="1" dirty="0"/>
              <a:t>no matter how  </a:t>
            </a:r>
            <a:r>
              <a:rPr lang="zh-CN" altLang="en-US" sz="2400" b="1" dirty="0"/>
              <a:t>无论怎样</a:t>
            </a:r>
          </a:p>
          <a:p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matter what</a:t>
            </a:r>
            <a:r>
              <a:rPr lang="en-US" altLang="zh-C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the world will be, we are always friends.</a:t>
            </a:r>
            <a:r>
              <a:rPr lang="zh-CN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无论世界怎样变化，我们都是朋友</a:t>
            </a:r>
            <a:r>
              <a:rPr lang="zh-CN" altLang="en-US" sz="2000" b="1" dirty="0">
                <a:latin typeface="Times New Roman" panose="02020603050405020304" pitchFamily="18" charset="0"/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matter how</a:t>
            </a:r>
            <a:r>
              <a:rPr lang="en-US" altLang="zh-C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you deal with it, I will agree with you.</a:t>
            </a:r>
            <a:r>
              <a:rPr lang="zh-CN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无论你怎样处理这件事，我都同意。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No matter where</a:t>
            </a:r>
            <a:r>
              <a:rPr lang="en-US" altLang="zh-CN" sz="2000" b="1" dirty="0">
                <a:solidFill>
                  <a:srgbClr val="0033CC"/>
                </a:solidFill>
              </a:rPr>
              <a:t> you are, I will find you in time.</a:t>
            </a:r>
          </a:p>
          <a:p>
            <a:r>
              <a:rPr lang="zh-CN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无论你在哪，我都会及时找到你</a:t>
            </a:r>
            <a:r>
              <a:rPr lang="zh-CN" altLang="en-US" sz="2000" b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0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1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1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1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1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1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1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1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1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1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-978" y="692696"/>
            <a:ext cx="91440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800" b="1" dirty="0">
                <a:latin typeface="Times New Roman" panose="02020603050405020304" pitchFamily="18" charset="0"/>
              </a:rPr>
              <a:t>2.I’m </a:t>
            </a:r>
            <a:r>
              <a:rPr lang="en-US" altLang="zh-CN" sz="3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much</a:t>
            </a:r>
            <a:r>
              <a:rPr lang="en-US" altLang="zh-CN" sz="3800" b="1" dirty="0">
                <a:latin typeface="Times New Roman" panose="02020603050405020304" pitchFamily="18" charset="0"/>
              </a:rPr>
              <a:t> </a:t>
            </a:r>
            <a:r>
              <a:rPr lang="en-US" altLang="zh-CN" sz="3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taller</a:t>
            </a:r>
            <a:r>
              <a:rPr lang="en-US" altLang="zh-CN" sz="3800" b="1" dirty="0">
                <a:latin typeface="Times New Roman" panose="02020603050405020304" pitchFamily="18" charset="0"/>
              </a:rPr>
              <a:t> this year. </a:t>
            </a:r>
            <a:r>
              <a:rPr lang="zh-CN" altLang="en-US" sz="3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我今年高了许多。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much taller</a:t>
            </a:r>
            <a:r>
              <a:rPr lang="zh-CN" altLang="en-US" sz="3600" b="1" dirty="0">
                <a:latin typeface="Times New Roman" panose="02020603050405020304" pitchFamily="18" charset="0"/>
              </a:rPr>
              <a:t>意思是“高很多”。一般情况下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形容词比较级前可用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much, a lot, a little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</a:p>
          <a:p>
            <a:pPr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等词来修饰。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 err="1">
                <a:latin typeface="Times New Roman" panose="02020603050405020304" pitchFamily="18" charset="0"/>
              </a:rPr>
              <a:t>Eg</a:t>
            </a:r>
            <a:r>
              <a:rPr lang="en-US" altLang="zh-CN" sz="3600" b="1" dirty="0">
                <a:latin typeface="Times New Roman" panose="02020603050405020304" pitchFamily="18" charset="0"/>
              </a:rPr>
              <a:t>: </a:t>
            </a: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The sun is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much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bigger than the moon</a:t>
            </a:r>
            <a:r>
              <a:rPr lang="en-US" altLang="zh-CN" sz="36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太阳比月亮大的多。</a:t>
            </a: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He is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little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thinner than me</a:t>
            </a:r>
            <a:r>
              <a:rPr lang="en-US" altLang="zh-CN" sz="36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他比我瘦点儿。</a:t>
            </a:r>
          </a:p>
          <a:p>
            <a:pPr marL="0" indent="0">
              <a:buNone/>
            </a:pPr>
            <a:r>
              <a:rPr lang="en-US" altLang="zh-CN" sz="3300" b="1" dirty="0">
                <a:solidFill>
                  <a:srgbClr val="0033CC"/>
                </a:solidFill>
              </a:rPr>
              <a:t>Tom is </a:t>
            </a:r>
            <a:r>
              <a:rPr lang="en-US" altLang="zh-CN" sz="3300" b="1" dirty="0">
                <a:solidFill>
                  <a:srgbClr val="FF0000"/>
                </a:solidFill>
              </a:rPr>
              <a:t>much better</a:t>
            </a:r>
            <a:r>
              <a:rPr lang="en-US" altLang="zh-CN" sz="3300" b="1" dirty="0">
                <a:solidFill>
                  <a:srgbClr val="0033CC"/>
                </a:solidFill>
              </a:rPr>
              <a:t> than Jim in </a:t>
            </a:r>
            <a:r>
              <a:rPr lang="en-US" altLang="zh-CN" sz="3300" b="1" dirty="0" err="1">
                <a:solidFill>
                  <a:srgbClr val="0033CC"/>
                </a:solidFill>
              </a:rPr>
              <a:t>maths</a:t>
            </a:r>
            <a:r>
              <a:rPr lang="en-US" altLang="zh-CN" sz="3300" b="1" dirty="0">
                <a:solidFill>
                  <a:srgbClr val="0033CC"/>
                </a:solidFill>
              </a:rPr>
              <a:t>.</a:t>
            </a:r>
          </a:p>
          <a:p>
            <a:pPr>
              <a:buFontTx/>
              <a:buNone/>
            </a:pPr>
            <a:r>
              <a:rPr lang="zh-CN" altLang="en-US" b="1" dirty="0"/>
              <a:t>汤姆比吉姆更擅长数学。</a:t>
            </a: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6948264" y="1557338"/>
            <a:ext cx="1871662" cy="5191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FF0000"/>
                </a:solidFill>
              </a:rPr>
              <a:t>er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Text Box 11"/>
          <p:cNvSpPr txBox="1">
            <a:spLocks noGrp="1" noChangeArrowheads="1"/>
          </p:cNvSpPr>
          <p:nvPr>
            <p:ph idx="1"/>
          </p:nvPr>
        </p:nvSpPr>
        <p:spPr>
          <a:xfrm>
            <a:off x="0" y="-27384"/>
            <a:ext cx="9144000" cy="6858000"/>
          </a:xfrm>
          <a:noFill/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CN" altLang="en-US" sz="2800" b="1" dirty="0"/>
              <a:t>四、当堂训练检测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/>
              <a:t>1.The boy wants to be a </a:t>
            </a:r>
            <a:r>
              <a:rPr lang="en-US" altLang="zh-CN" b="1" dirty="0" err="1"/>
              <a:t>good________in</a:t>
            </a:r>
            <a:r>
              <a:rPr lang="en-US" altLang="zh-CN" b="1" dirty="0"/>
              <a:t> the future.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 err="1"/>
              <a:t>A.act</a:t>
            </a:r>
            <a:r>
              <a:rPr lang="en-US" altLang="zh-CN" b="1" dirty="0"/>
              <a:t>   </a:t>
            </a:r>
            <a:r>
              <a:rPr lang="en-US" altLang="zh-CN" b="1" dirty="0" err="1"/>
              <a:t>B.actor</a:t>
            </a:r>
            <a:r>
              <a:rPr lang="en-US" altLang="zh-CN" b="1" dirty="0"/>
              <a:t>   </a:t>
            </a:r>
            <a:r>
              <a:rPr lang="en-US" altLang="zh-CN" b="1" dirty="0" err="1"/>
              <a:t>C.acting</a:t>
            </a:r>
            <a:r>
              <a:rPr lang="en-US" altLang="zh-CN" b="1" dirty="0"/>
              <a:t>   </a:t>
            </a:r>
            <a:r>
              <a:rPr lang="en-US" altLang="zh-CN" b="1" dirty="0" err="1"/>
              <a:t>D.actress</a:t>
            </a:r>
            <a:r>
              <a:rPr lang="en-US" altLang="zh-CN" b="1" dirty="0"/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/>
              <a:t>2.They will always </a:t>
            </a:r>
            <a:r>
              <a:rPr lang="en-US" altLang="zh-CN" b="1" u="sng" dirty="0"/>
              <a:t>     ___</a:t>
            </a:r>
            <a:r>
              <a:rPr lang="en-US" altLang="zh-CN" b="1" dirty="0"/>
              <a:t>your friend.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/>
              <a:t>A.am   B. is    C. are    D. be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/>
              <a:t>3.She gave me some ___</a:t>
            </a:r>
            <a:r>
              <a:rPr lang="en-US" altLang="zh-CN" b="1" u="sng" dirty="0"/>
              <a:t>  __  </a:t>
            </a:r>
            <a:r>
              <a:rPr lang="en-US" altLang="zh-CN" b="1" dirty="0"/>
              <a:t>(advise).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/>
              <a:t>4.The woman might</a:t>
            </a:r>
            <a:r>
              <a:rPr lang="en-US" altLang="zh-CN" b="1" u="sng" dirty="0"/>
              <a:t>    ___  (</a:t>
            </a:r>
            <a:r>
              <a:rPr lang="en-US" altLang="zh-CN" b="1" dirty="0"/>
              <a:t>buy) the blue skirt.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/>
              <a:t>5.Ba Jin is famous__________(for/as) a writer.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/>
              <a:t>6.Do you love___________( play )</a:t>
            </a:r>
            <a:r>
              <a:rPr lang="en-US" altLang="zh-CN" b="1" dirty="0" err="1"/>
              <a:t>chess?Yao</a:t>
            </a:r>
            <a:r>
              <a:rPr lang="en-US" altLang="zh-CN" b="1" dirty="0"/>
              <a:t> Ming is a good basketball________( play ).</a:t>
            </a: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1979613" y="260350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2195513" y="476250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4294663" y="476250"/>
            <a:ext cx="461962" cy="7016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Arial Narrow" panose="020B0606020202030204" pitchFamily="34" charset="0"/>
              </a:rPr>
              <a:t>B</a:t>
            </a: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2555776" y="1772816"/>
            <a:ext cx="484187" cy="7016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Arial Narrow" panose="020B0606020202030204" pitchFamily="34" charset="0"/>
              </a:rPr>
              <a:t>D</a:t>
            </a:r>
          </a:p>
        </p:txBody>
      </p:sp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2794489" y="3266614"/>
            <a:ext cx="1035861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advice</a:t>
            </a:r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2650026" y="3841289"/>
            <a:ext cx="659155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buy</a:t>
            </a:r>
          </a:p>
        </p:txBody>
      </p:sp>
      <p:sp>
        <p:nvSpPr>
          <p:cNvPr id="285707" name="Text Box 11"/>
          <p:cNvSpPr txBox="1">
            <a:spLocks noChangeArrowheads="1"/>
          </p:cNvSpPr>
          <p:nvPr/>
        </p:nvSpPr>
        <p:spPr bwMode="auto">
          <a:xfrm>
            <a:off x="1713401" y="4993814"/>
            <a:ext cx="1117614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playing</a:t>
            </a:r>
          </a:p>
        </p:txBody>
      </p:sp>
      <p:sp>
        <p:nvSpPr>
          <p:cNvPr id="285708" name="Text Box 12"/>
          <p:cNvSpPr txBox="1">
            <a:spLocks noChangeArrowheads="1"/>
          </p:cNvSpPr>
          <p:nvPr/>
        </p:nvSpPr>
        <p:spPr bwMode="auto">
          <a:xfrm>
            <a:off x="1979613" y="5506413"/>
            <a:ext cx="986167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player</a:t>
            </a:r>
          </a:p>
        </p:txBody>
      </p:sp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2721464" y="4490576"/>
            <a:ext cx="495649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as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725</Words>
  <Application>Microsoft Office PowerPoint</Application>
  <PresentationFormat>全屏显示(4:3)</PresentationFormat>
  <Paragraphs>110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MS PGothic</vt:lpstr>
      <vt:lpstr>黑体</vt:lpstr>
      <vt:lpstr>宋体</vt:lpstr>
      <vt:lpstr>微软雅黑</vt:lpstr>
      <vt:lpstr>Arial</vt:lpstr>
      <vt:lpstr>Arial Black</vt:lpstr>
      <vt:lpstr>Arial Narrow</vt:lpstr>
      <vt:lpstr>Calibri</vt:lpstr>
      <vt:lpstr>Times New Roman</vt:lpstr>
      <vt:lpstr>WWW.2PPT.COM
</vt:lpstr>
      <vt:lpstr>PowerPoint 演示文稿</vt:lpstr>
      <vt:lpstr>PowerPoint 演示文稿</vt:lpstr>
      <vt:lpstr>二、预习成果展示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2018-11-30T03:49:00Z</dcterms:created>
  <dcterms:modified xsi:type="dcterms:W3CDTF">2023-01-16T23:20:28Z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CD6281503444412B92FD4909B41C82B9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