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9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圆柱和圆锥  圆柱表面积的计算方法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90503841\QQ\WinTemp\RichOle\SDUB1%7bBNA%601Z_(BSPHAVPT6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3" y="2297971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53068" y="1131590"/>
            <a:ext cx="7547739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冰淇淋盒有多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圆柱和圆锥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54205" y="1111869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二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142453" y="435390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C:\Documents and Settings\Administrator\Application Data\Tencent\Users\190503841\QQ\WinTemp\RichOle\SDUB1{BNA`1Z_(BSPHAVPT6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154953" y="1473942"/>
            <a:ext cx="1429565" cy="196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3269" y="753291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080269" y="483518"/>
            <a:ext cx="7596187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如右图，要做这样一个底面周长是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25.12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厘米的笔筒，大约需要多少平方厘米的材料？（得数保留整数。）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44621" y="2639585"/>
            <a:ext cx="4591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25.12×15 =376.8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343430" y="2143095"/>
            <a:ext cx="4429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3.14×4</a:t>
            </a:r>
            <a:r>
              <a:rPr lang="en-US" altLang="zh-CN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=50.24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344621" y="1701372"/>
            <a:ext cx="4536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底面半径：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25.12÷3.14÷2 =4(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344621" y="3111072"/>
            <a:ext cx="5238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表面积：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50.24 + 376.8 =427.04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                                        </a:t>
            </a: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346233" y="3927558"/>
            <a:ext cx="4752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大约需要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平方厘米的材料。</a:t>
            </a: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301758" y="3534935"/>
            <a:ext cx="5238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≈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428(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3666" y="2517141"/>
            <a:ext cx="26008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7288" y="93970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126032" y="771550"/>
            <a:ext cx="7838456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一台压路机的前轮是圆柱形，轮宽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米，直径为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1.2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）前轮滚动一周，压过的路面是多少平方米？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）如果每分钟转动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周，那么压路机行驶一分钟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前轮压过的路面是多少平方米？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328367" y="3224012"/>
            <a:ext cx="5280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3.14×1.2×1.5=5.652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75656" y="3840072"/>
            <a:ext cx="541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压过的路面是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5.652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7938" y="2373125"/>
            <a:ext cx="26008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795686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160304" y="627534"/>
            <a:ext cx="7838456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一台压路机的前轮是圆柱形，轮宽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米，直径为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1.2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）前轮滚动一周，压过的路面是多少平方米？</a:t>
            </a: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）如果每分钟转动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周，那么压路机行驶一分钟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4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前轮压过的路面是多少平方米？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909194" y="3193047"/>
            <a:ext cx="5347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5.652×15=84.78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              </a:t>
            </a:r>
            <a:endParaRPr lang="en-US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256180" y="3834224"/>
            <a:ext cx="541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压过的路面是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84.78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72967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581936" y="2360515"/>
            <a:ext cx="5463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3.14×0.1×1.5 = 0.471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81936" y="2945791"/>
            <a:ext cx="5754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0.471×50×0.4 = 9.42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（千克）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581936" y="3531067"/>
            <a:ext cx="4590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共需石灰水 </a:t>
            </a:r>
            <a:r>
              <a:rPr lang="en-US" altLang="zh-CN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9.42 </a:t>
            </a:r>
            <a:r>
              <a:rPr lang="zh-CN" altLang="en-US" sz="24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千克。</a:t>
            </a:r>
          </a:p>
        </p:txBody>
      </p:sp>
      <p:pic>
        <p:nvPicPr>
          <p:cNvPr id="12" name="Picture 11" descr=")7T0PYGRNVU55Y9J@9@F2(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6512" y="1587188"/>
            <a:ext cx="1446610" cy="268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143438" y="699542"/>
            <a:ext cx="893544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ts val="2400"/>
              </a:lnSpc>
              <a:spcBef>
                <a:spcPct val="50000"/>
              </a:spcBef>
              <a:buFontTx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/>
              <a:t>5.</a:t>
            </a:r>
            <a:r>
              <a:rPr lang="zh-CN" altLang="en-US" dirty="0"/>
              <a:t>为防治病虫害，护绿小组给</a:t>
            </a:r>
            <a:r>
              <a:rPr lang="en-US" altLang="zh-CN" dirty="0"/>
              <a:t>50</a:t>
            </a:r>
            <a:r>
              <a:rPr lang="zh-CN" altLang="en-US" dirty="0"/>
              <a:t>棵小树刷石灰水。如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果平均每棵树的直径是</a:t>
            </a:r>
            <a:r>
              <a:rPr lang="en-US" altLang="zh-CN" dirty="0"/>
              <a:t>0.1</a:t>
            </a:r>
            <a:r>
              <a:rPr lang="zh-CN" altLang="en-US" dirty="0"/>
              <a:t>米，共需石灰水多少千克？</a:t>
            </a:r>
            <a:endParaRPr lang="en-US" altLang="zh-CN" dirty="0"/>
          </a:p>
          <a:p>
            <a:r>
              <a:rPr lang="zh-CN" altLang="en-US" dirty="0"/>
              <a:t>（每平方米需石灰水</a:t>
            </a:r>
            <a:r>
              <a:rPr lang="en-US" altLang="zh-CN" dirty="0"/>
              <a:t>0.4</a:t>
            </a:r>
            <a:r>
              <a:rPr lang="zh-CN" altLang="en-US" dirty="0"/>
              <a:t>千克）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629320" y="3313642"/>
            <a:ext cx="4490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用字母</a:t>
            </a:r>
            <a:r>
              <a:rPr lang="zh-CN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zh-CN" sz="24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=S</a:t>
            </a:r>
            <a:r>
              <a:rPr lang="zh-CN" altLang="zh-CN" sz="24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侧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+2S</a:t>
            </a:r>
            <a:r>
              <a:rPr lang="zh-CN" altLang="zh-CN" sz="2400" b="1" baseline="-25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底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538751" y="2024618"/>
            <a:ext cx="3972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圆柱表面积的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计算方法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629320" y="2581606"/>
            <a:ext cx="5967016" cy="69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圆柱的表面积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圆柱的侧面积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底面积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×2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59" name="图片 5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6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5" grpId="0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386764" y="1673245"/>
            <a:ext cx="448949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21-22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8EBD4"/>
              </a:clrFrom>
              <a:clrTo>
                <a:srgbClr val="D8EBD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5646" y1="11748" x2="14966" y2="89685"/>
                        <a14:foregroundMark x1="22789" y1="8596" x2="98299" y2="10888"/>
                        <a14:foregroundMark x1="27551" y1="9169" x2="95578" y2="7450"/>
                        <a14:foregroundMark x1="34014" y1="6877" x2="98980" y2="4585"/>
                        <a14:foregroundMark x1="31293" y1="6877" x2="92857" y2="7450"/>
                        <a14:foregroundMark x1="34014" y1="10888" x2="98299" y2="10315"/>
                        <a14:foregroundMark x1="22789" y1="26648" x2="17007" y2="98854"/>
                        <a14:foregroundMark x1="7143" y1="29513" x2="5102" y2="98854"/>
                        <a14:foregroundMark x1="21769" y1="37249" x2="14966" y2="99427"/>
                        <a14:foregroundMark x1="8503" y1="41547" x2="3401" y2="98854"/>
                        <a14:foregroundMark x1="13605" y1="34957" x2="6463" y2="9742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39625" y="972078"/>
            <a:ext cx="1721189" cy="2043180"/>
          </a:xfrm>
          <a:prstGeom prst="rect">
            <a:avLst/>
          </a:prstGeom>
        </p:spPr>
      </p:pic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572000" y="2964668"/>
            <a:ext cx="3960440" cy="50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底面直径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2dm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，高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3dm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8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94096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根据这些信息，你能提出哪些问题？</a:t>
              </a:r>
            </a:p>
          </p:txBody>
        </p:sp>
      </p:grp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905588" y="3628817"/>
            <a:ext cx="6606696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做一个这样的圆柱形纸筒，至少需要多少纸板？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6" name="图片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7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87624" y="3867894"/>
            <a:ext cx="766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求需要多少纸板，也就是求圆柱形纸筒的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表面积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21908" y="1114737"/>
            <a:ext cx="7057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做一个这样的圆柱形纸筒，至少需要多少纸板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?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8EBD4"/>
              </a:clrFrom>
              <a:clrTo>
                <a:srgbClr val="D8EBD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5646" y1="11748" x2="14966" y2="89685"/>
                        <a14:foregroundMark x1="22789" y1="8596" x2="98299" y2="10888"/>
                        <a14:foregroundMark x1="27551" y1="9169" x2="95578" y2="7450"/>
                        <a14:foregroundMark x1="34014" y1="6877" x2="98980" y2="4585"/>
                        <a14:foregroundMark x1="31293" y1="6877" x2="92857" y2="7450"/>
                        <a14:foregroundMark x1="34014" y1="10888" x2="98299" y2="10315"/>
                        <a14:foregroundMark x1="22789" y1="26648" x2="17007" y2="98854"/>
                        <a14:foregroundMark x1="7143" y1="29513" x2="5102" y2="98854"/>
                        <a14:foregroundMark x1="21769" y1="37249" x2="14966" y2="99427"/>
                        <a14:foregroundMark x1="8503" y1="41547" x2="3401" y2="98854"/>
                        <a14:foregroundMark x1="13605" y1="34957" x2="6463" y2="9742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1405" y="1761536"/>
            <a:ext cx="1721189" cy="2043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3" y="531235"/>
            <a:ext cx="366860" cy="456339"/>
          </a:xfrm>
          <a:prstGeom prst="rect">
            <a:avLst/>
          </a:prstGeom>
        </p:spPr>
      </p:pic>
      <p:sp>
        <p:nvSpPr>
          <p:cNvPr id="1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8EBD4"/>
              </a:clrFrom>
              <a:clrTo>
                <a:srgbClr val="D8EBD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5646" y1="11748" x2="14966" y2="89685"/>
                        <a14:foregroundMark x1="22789" y1="8596" x2="98299" y2="10888"/>
                        <a14:foregroundMark x1="27551" y1="9169" x2="95578" y2="7450"/>
                        <a14:foregroundMark x1="34014" y1="6877" x2="98980" y2="4585"/>
                        <a14:foregroundMark x1="31293" y1="6877" x2="92857" y2="7450"/>
                        <a14:foregroundMark x1="34014" y1="10888" x2="98299" y2="10315"/>
                        <a14:foregroundMark x1="22789" y1="26648" x2="17007" y2="98854"/>
                        <a14:foregroundMark x1="7143" y1="29513" x2="5102" y2="98854"/>
                        <a14:foregroundMark x1="21769" y1="37249" x2="14966" y2="99427"/>
                        <a14:foregroundMark x1="8503" y1="41547" x2="3401" y2="98854"/>
                        <a14:foregroundMark x1="13605" y1="34957" x2="6463" y2="9742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3413" y="1560154"/>
            <a:ext cx="1721189" cy="204318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5212990" y="558794"/>
            <a:ext cx="3463466" cy="1799353"/>
            <a:chOff x="3492719" y="1516809"/>
            <a:chExt cx="3240225" cy="1799665"/>
          </a:xfrm>
        </p:grpSpPr>
        <p:sp>
          <p:nvSpPr>
            <p:cNvPr id="11" name="云形 10"/>
            <p:cNvSpPr/>
            <p:nvPr/>
          </p:nvSpPr>
          <p:spPr bwMode="auto">
            <a:xfrm>
              <a:off x="3492719" y="1516809"/>
              <a:ext cx="3240225" cy="1799665"/>
            </a:xfrm>
            <a:prstGeom prst="cloud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24" tIns="45712" rIns="91424" bIns="45712" numCol="1" rtlCol="0" anchor="t" anchorCtr="0" compatLnSpc="1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 b="1">
                <a:latin typeface="Arial" panose="020B0604020202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885882" y="1816372"/>
              <a:ext cx="2640679" cy="120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圆柱的表面积是指圆柱的</a:t>
              </a:r>
              <a:r>
                <a:rPr lang="zh-CN" altLang="zh-CN" sz="2400" b="1" dirty="0">
                  <a:solidFill>
                    <a:srgbClr val="0066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侧面和两个底面的面积和</a:t>
              </a:r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8205" y="2413115"/>
            <a:ext cx="1217649" cy="1425518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8089" y="2813876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组合 17"/>
          <p:cNvGrpSpPr/>
          <p:nvPr/>
        </p:nvGrpSpPr>
        <p:grpSpPr>
          <a:xfrm>
            <a:off x="482448" y="1141193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9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>
              <a:off x="1136855" y="1583717"/>
              <a:ext cx="2753591" cy="95923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buNone/>
              </a:pPr>
              <a:r>
                <a:rPr lang="zh-CN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圆柱的表面积</a:t>
              </a:r>
              <a:endPara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lang="zh-CN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指的是什么</a:t>
              </a:r>
              <a:r>
                <a:rPr lang="en-US" altLang="zh-CN" sz="24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?</a:t>
              </a:r>
              <a:endParaRPr lang="zh-CN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42864" y="699542"/>
            <a:ext cx="4386336" cy="461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99390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圆柱侧面积的计算公式的推导</a:t>
            </a:r>
            <a:endParaRPr lang="zh-CN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445699" y="3095850"/>
            <a:ext cx="5988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长方形的面积   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=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长          </a:t>
            </a:r>
            <a:r>
              <a:rPr lang="zh-CN" altLang="en-US" sz="18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╳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         宽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63661" y="3947841"/>
            <a:ext cx="2449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圆柱的侧面积</a:t>
            </a: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2401876" y="3543796"/>
            <a:ext cx="239324" cy="267887"/>
          </a:xfrm>
          <a:prstGeom prst="downArrow">
            <a:avLst>
              <a:gd name="adj1" fmla="val 50000"/>
              <a:gd name="adj2" fmla="val 75555"/>
            </a:avLst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4764766" y="3643092"/>
            <a:ext cx="239318" cy="267887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37068" y="3982293"/>
            <a:ext cx="177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底面周长</a:t>
            </a: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693993" y="3613674"/>
            <a:ext cx="239318" cy="267887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6654926" y="3954478"/>
            <a:ext cx="5868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高    </a:t>
            </a:r>
          </a:p>
        </p:txBody>
      </p:sp>
      <p:grpSp>
        <p:nvGrpSpPr>
          <p:cNvPr id="26" name="Group 14"/>
          <p:cNvGrpSpPr/>
          <p:nvPr/>
        </p:nvGrpSpPr>
        <p:grpSpPr bwMode="auto">
          <a:xfrm>
            <a:off x="3596841" y="3954294"/>
            <a:ext cx="2593924" cy="461852"/>
            <a:chOff x="2981" y="3513"/>
            <a:chExt cx="2179" cy="416"/>
          </a:xfrm>
        </p:grpSpPr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4863" y="3531"/>
              <a:ext cx="297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╳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2981" y="3513"/>
              <a:ext cx="302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algn="ctr">
                <a:spcBef>
                  <a:spcPct val="50000"/>
                </a:spcBef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CCFF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=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359513" y="1304420"/>
            <a:ext cx="1269962" cy="1166991"/>
            <a:chOff x="3375607" y="1254196"/>
            <a:chExt cx="2109329" cy="1938302"/>
          </a:xfrm>
        </p:grpSpPr>
        <p:grpSp>
          <p:nvGrpSpPr>
            <p:cNvPr id="30" name="Group 2"/>
            <p:cNvGrpSpPr/>
            <p:nvPr/>
          </p:nvGrpSpPr>
          <p:grpSpPr bwMode="auto">
            <a:xfrm>
              <a:off x="3774669" y="1254196"/>
              <a:ext cx="1254196" cy="1938302"/>
              <a:chOff x="960" y="384"/>
              <a:chExt cx="1056" cy="1584"/>
            </a:xfrm>
          </p:grpSpPr>
          <p:grpSp>
            <p:nvGrpSpPr>
              <p:cNvPr id="35" name="Group 3"/>
              <p:cNvGrpSpPr/>
              <p:nvPr/>
            </p:nvGrpSpPr>
            <p:grpSpPr bwMode="auto">
              <a:xfrm>
                <a:off x="960" y="384"/>
                <a:ext cx="1056" cy="1584"/>
                <a:chOff x="960" y="384"/>
                <a:chExt cx="1056" cy="1584"/>
              </a:xfrm>
            </p:grpSpPr>
            <p:sp>
              <p:nvSpPr>
                <p:cNvPr id="49" name="Oval 4"/>
                <p:cNvSpPr>
                  <a:spLocks noChangeArrowheads="1"/>
                </p:cNvSpPr>
                <p:nvPr/>
              </p:nvSpPr>
              <p:spPr bwMode="auto">
                <a:xfrm>
                  <a:off x="960" y="384"/>
                  <a:ext cx="1056" cy="384"/>
                </a:xfrm>
                <a:prstGeom prst="ellipse">
                  <a:avLst/>
                </a:prstGeom>
                <a:solidFill>
                  <a:srgbClr val="FFCC99"/>
                </a:solidFill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b="1"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50" name="Group 5"/>
                <p:cNvGrpSpPr/>
                <p:nvPr/>
              </p:nvGrpSpPr>
              <p:grpSpPr bwMode="auto">
                <a:xfrm>
                  <a:off x="960" y="1584"/>
                  <a:ext cx="1056" cy="384"/>
                  <a:chOff x="1152" y="3216"/>
                  <a:chExt cx="1056" cy="336"/>
                </a:xfrm>
              </p:grpSpPr>
              <p:sp>
                <p:nvSpPr>
                  <p:cNvPr id="5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216"/>
                    <a:ext cx="1056" cy="336"/>
                  </a:xfrm>
                  <a:prstGeom prst="ellipse">
                    <a:avLst/>
                  </a:prstGeom>
                  <a:solidFill>
                    <a:srgbClr val="FFCC99"/>
                  </a:solidFill>
                  <a:ln w="38100">
                    <a:solidFill>
                      <a:schemeClr val="tx1"/>
                    </a:solidFill>
                    <a:prstDash val="sysDot"/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 b="1"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54" name="Freeform 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360"/>
                    <a:ext cx="1056" cy="192"/>
                  </a:xfrm>
                  <a:custGeom>
                    <a:avLst/>
                    <a:gdLst>
                      <a:gd name="T0" fmla="*/ 0 w 1056"/>
                      <a:gd name="T1" fmla="*/ 0 h 192"/>
                      <a:gd name="T2" fmla="*/ 0 w 1056"/>
                      <a:gd name="T3" fmla="*/ 36 h 192"/>
                      <a:gd name="T4" fmla="*/ 12 w 1056"/>
                      <a:gd name="T5" fmla="*/ 60 h 192"/>
                      <a:gd name="T6" fmla="*/ 36 w 1056"/>
                      <a:gd name="T7" fmla="*/ 90 h 192"/>
                      <a:gd name="T8" fmla="*/ 51 w 1056"/>
                      <a:gd name="T9" fmla="*/ 96 h 192"/>
                      <a:gd name="T10" fmla="*/ 99 w 1056"/>
                      <a:gd name="T11" fmla="*/ 123 h 192"/>
                      <a:gd name="T12" fmla="*/ 174 w 1056"/>
                      <a:gd name="T13" fmla="*/ 150 h 192"/>
                      <a:gd name="T14" fmla="*/ 312 w 1056"/>
                      <a:gd name="T15" fmla="*/ 177 h 192"/>
                      <a:gd name="T16" fmla="*/ 408 w 1056"/>
                      <a:gd name="T17" fmla="*/ 186 h 192"/>
                      <a:gd name="T18" fmla="*/ 513 w 1056"/>
                      <a:gd name="T19" fmla="*/ 192 h 192"/>
                      <a:gd name="T20" fmla="*/ 615 w 1056"/>
                      <a:gd name="T21" fmla="*/ 189 h 192"/>
                      <a:gd name="T22" fmla="*/ 714 w 1056"/>
                      <a:gd name="T23" fmla="*/ 183 h 192"/>
                      <a:gd name="T24" fmla="*/ 768 w 1056"/>
                      <a:gd name="T25" fmla="*/ 174 h 192"/>
                      <a:gd name="T26" fmla="*/ 888 w 1056"/>
                      <a:gd name="T27" fmla="*/ 147 h 192"/>
                      <a:gd name="T28" fmla="*/ 975 w 1056"/>
                      <a:gd name="T29" fmla="*/ 114 h 192"/>
                      <a:gd name="T30" fmla="*/ 1002 w 1056"/>
                      <a:gd name="T31" fmla="*/ 96 h 192"/>
                      <a:gd name="T32" fmla="*/ 1044 w 1056"/>
                      <a:gd name="T33" fmla="*/ 60 h 192"/>
                      <a:gd name="T34" fmla="*/ 1056 w 1056"/>
                      <a:gd name="T35" fmla="*/ 36 h 192"/>
                      <a:gd name="T36" fmla="*/ 1056 w 1056"/>
                      <a:gd name="T37" fmla="*/ 1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056" h="192">
                        <a:moveTo>
                          <a:pt x="0" y="0"/>
                        </a:moveTo>
                        <a:lnTo>
                          <a:pt x="0" y="36"/>
                        </a:lnTo>
                        <a:lnTo>
                          <a:pt x="12" y="60"/>
                        </a:lnTo>
                        <a:lnTo>
                          <a:pt x="36" y="90"/>
                        </a:lnTo>
                        <a:lnTo>
                          <a:pt x="51" y="96"/>
                        </a:lnTo>
                        <a:lnTo>
                          <a:pt x="99" y="123"/>
                        </a:lnTo>
                        <a:lnTo>
                          <a:pt x="174" y="150"/>
                        </a:lnTo>
                        <a:lnTo>
                          <a:pt x="312" y="177"/>
                        </a:lnTo>
                        <a:lnTo>
                          <a:pt x="408" y="186"/>
                        </a:lnTo>
                        <a:lnTo>
                          <a:pt x="513" y="192"/>
                        </a:lnTo>
                        <a:lnTo>
                          <a:pt x="615" y="189"/>
                        </a:lnTo>
                        <a:lnTo>
                          <a:pt x="714" y="183"/>
                        </a:lnTo>
                        <a:lnTo>
                          <a:pt x="768" y="174"/>
                        </a:lnTo>
                        <a:lnTo>
                          <a:pt x="888" y="147"/>
                        </a:lnTo>
                        <a:lnTo>
                          <a:pt x="975" y="114"/>
                        </a:lnTo>
                        <a:lnTo>
                          <a:pt x="1002" y="96"/>
                        </a:lnTo>
                        <a:lnTo>
                          <a:pt x="1044" y="60"/>
                        </a:lnTo>
                        <a:lnTo>
                          <a:pt x="1056" y="36"/>
                        </a:lnTo>
                        <a:lnTo>
                          <a:pt x="1056" y="1"/>
                        </a:lnTo>
                      </a:path>
                    </a:pathLst>
                  </a:custGeom>
                  <a:solidFill>
                    <a:srgbClr val="FFCC99"/>
                  </a:solidFill>
                  <a:ln w="38100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b="1"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51" name="Line 8"/>
                <p:cNvSpPr>
                  <a:spLocks noChangeShapeType="1"/>
                </p:cNvSpPr>
                <p:nvPr/>
              </p:nvSpPr>
              <p:spPr bwMode="auto">
                <a:xfrm>
                  <a:off x="2016" y="576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Line 9"/>
                <p:cNvSpPr>
                  <a:spLocks noChangeShapeType="1"/>
                </p:cNvSpPr>
                <p:nvPr/>
              </p:nvSpPr>
              <p:spPr bwMode="auto">
                <a:xfrm>
                  <a:off x="960" y="576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6" name="Freeform 10"/>
              <p:cNvSpPr>
                <a:spLocks noChangeArrowheads="1"/>
              </p:cNvSpPr>
              <p:nvPr/>
            </p:nvSpPr>
            <p:spPr bwMode="auto">
              <a:xfrm>
                <a:off x="960" y="576"/>
                <a:ext cx="1056" cy="1390"/>
              </a:xfrm>
              <a:custGeom>
                <a:avLst/>
                <a:gdLst>
                  <a:gd name="T0" fmla="*/ 0 w 1056"/>
                  <a:gd name="T1" fmla="*/ 0 h 1390"/>
                  <a:gd name="T2" fmla="*/ 0 w 1056"/>
                  <a:gd name="T3" fmla="*/ 1200 h 1390"/>
                  <a:gd name="T4" fmla="*/ 20 w 1056"/>
                  <a:gd name="T5" fmla="*/ 1248 h 1390"/>
                  <a:gd name="T6" fmla="*/ 58 w 1056"/>
                  <a:gd name="T7" fmla="*/ 1292 h 1390"/>
                  <a:gd name="T8" fmla="*/ 112 w 1056"/>
                  <a:gd name="T9" fmla="*/ 1322 h 1390"/>
                  <a:gd name="T10" fmla="*/ 182 w 1056"/>
                  <a:gd name="T11" fmla="*/ 1348 h 1390"/>
                  <a:gd name="T12" fmla="*/ 256 w 1056"/>
                  <a:gd name="T13" fmla="*/ 1366 h 1390"/>
                  <a:gd name="T14" fmla="*/ 340 w 1056"/>
                  <a:gd name="T15" fmla="*/ 1380 h 1390"/>
                  <a:gd name="T16" fmla="*/ 418 w 1056"/>
                  <a:gd name="T17" fmla="*/ 1388 h 1390"/>
                  <a:gd name="T18" fmla="*/ 502 w 1056"/>
                  <a:gd name="T19" fmla="*/ 1388 h 1390"/>
                  <a:gd name="T20" fmla="*/ 574 w 1056"/>
                  <a:gd name="T21" fmla="*/ 1390 h 1390"/>
                  <a:gd name="T22" fmla="*/ 654 w 1056"/>
                  <a:gd name="T23" fmla="*/ 1384 h 1390"/>
                  <a:gd name="T24" fmla="*/ 742 w 1056"/>
                  <a:gd name="T25" fmla="*/ 1376 h 1390"/>
                  <a:gd name="T26" fmla="*/ 828 w 1056"/>
                  <a:gd name="T27" fmla="*/ 1358 h 1390"/>
                  <a:gd name="T28" fmla="*/ 900 w 1056"/>
                  <a:gd name="T29" fmla="*/ 1338 h 1390"/>
                  <a:gd name="T30" fmla="*/ 966 w 1056"/>
                  <a:gd name="T31" fmla="*/ 1310 h 1390"/>
                  <a:gd name="T32" fmla="*/ 998 w 1056"/>
                  <a:gd name="T33" fmla="*/ 1286 h 1390"/>
                  <a:gd name="T34" fmla="*/ 1022 w 1056"/>
                  <a:gd name="T35" fmla="*/ 1264 h 1390"/>
                  <a:gd name="T36" fmla="*/ 1048 w 1056"/>
                  <a:gd name="T37" fmla="*/ 1234 h 1390"/>
                  <a:gd name="T38" fmla="*/ 1056 w 1056"/>
                  <a:gd name="T39" fmla="*/ 1200 h 1390"/>
                  <a:gd name="T40" fmla="*/ 1056 w 1056"/>
                  <a:gd name="T41" fmla="*/ 0 h 1390"/>
                  <a:gd name="T42" fmla="*/ 1044 w 1056"/>
                  <a:gd name="T43" fmla="*/ 42 h 1390"/>
                  <a:gd name="T44" fmla="*/ 1026 w 1056"/>
                  <a:gd name="T45" fmla="*/ 62 h 1390"/>
                  <a:gd name="T46" fmla="*/ 1010 w 1056"/>
                  <a:gd name="T47" fmla="*/ 84 h 1390"/>
                  <a:gd name="T48" fmla="*/ 972 w 1056"/>
                  <a:gd name="T49" fmla="*/ 110 h 1390"/>
                  <a:gd name="T50" fmla="*/ 900 w 1056"/>
                  <a:gd name="T51" fmla="*/ 140 h 1390"/>
                  <a:gd name="T52" fmla="*/ 824 w 1056"/>
                  <a:gd name="T53" fmla="*/ 160 h 1390"/>
                  <a:gd name="T54" fmla="*/ 746 w 1056"/>
                  <a:gd name="T55" fmla="*/ 180 h 1390"/>
                  <a:gd name="T56" fmla="*/ 662 w 1056"/>
                  <a:gd name="T57" fmla="*/ 188 h 1390"/>
                  <a:gd name="T58" fmla="*/ 582 w 1056"/>
                  <a:gd name="T59" fmla="*/ 192 h 1390"/>
                  <a:gd name="T60" fmla="*/ 508 w 1056"/>
                  <a:gd name="T61" fmla="*/ 192 h 1390"/>
                  <a:gd name="T62" fmla="*/ 508 w 1056"/>
                  <a:gd name="T63" fmla="*/ 188 h 1390"/>
                  <a:gd name="T64" fmla="*/ 430 w 1056"/>
                  <a:gd name="T65" fmla="*/ 192 h 1390"/>
                  <a:gd name="T66" fmla="*/ 342 w 1056"/>
                  <a:gd name="T67" fmla="*/ 184 h 1390"/>
                  <a:gd name="T68" fmla="*/ 202 w 1056"/>
                  <a:gd name="T69" fmla="*/ 158 h 1390"/>
                  <a:gd name="T70" fmla="*/ 120 w 1056"/>
                  <a:gd name="T71" fmla="*/ 130 h 1390"/>
                  <a:gd name="T72" fmla="*/ 62 w 1056"/>
                  <a:gd name="T73" fmla="*/ 98 h 1390"/>
                  <a:gd name="T74" fmla="*/ 36 w 1056"/>
                  <a:gd name="T75" fmla="*/ 80 h 1390"/>
                  <a:gd name="T76" fmla="*/ 18 w 1056"/>
                  <a:gd name="T77" fmla="*/ 50 h 1390"/>
                  <a:gd name="T78" fmla="*/ 0 w 1056"/>
                  <a:gd name="T79" fmla="*/ 0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56" h="1390">
                    <a:moveTo>
                      <a:pt x="0" y="0"/>
                    </a:moveTo>
                    <a:lnTo>
                      <a:pt x="0" y="1200"/>
                    </a:lnTo>
                    <a:lnTo>
                      <a:pt x="20" y="1248"/>
                    </a:lnTo>
                    <a:lnTo>
                      <a:pt x="58" y="1292"/>
                    </a:lnTo>
                    <a:lnTo>
                      <a:pt x="112" y="1322"/>
                    </a:lnTo>
                    <a:lnTo>
                      <a:pt x="182" y="1348"/>
                    </a:lnTo>
                    <a:lnTo>
                      <a:pt x="256" y="1366"/>
                    </a:lnTo>
                    <a:lnTo>
                      <a:pt x="340" y="1380"/>
                    </a:lnTo>
                    <a:lnTo>
                      <a:pt x="418" y="1388"/>
                    </a:lnTo>
                    <a:lnTo>
                      <a:pt x="502" y="1388"/>
                    </a:lnTo>
                    <a:lnTo>
                      <a:pt x="574" y="1390"/>
                    </a:lnTo>
                    <a:lnTo>
                      <a:pt x="654" y="1384"/>
                    </a:lnTo>
                    <a:lnTo>
                      <a:pt x="742" y="1376"/>
                    </a:lnTo>
                    <a:lnTo>
                      <a:pt x="828" y="1358"/>
                    </a:lnTo>
                    <a:lnTo>
                      <a:pt x="900" y="1338"/>
                    </a:lnTo>
                    <a:lnTo>
                      <a:pt x="966" y="1310"/>
                    </a:lnTo>
                    <a:lnTo>
                      <a:pt x="998" y="1286"/>
                    </a:lnTo>
                    <a:lnTo>
                      <a:pt x="1022" y="1264"/>
                    </a:lnTo>
                    <a:lnTo>
                      <a:pt x="1048" y="1234"/>
                    </a:lnTo>
                    <a:lnTo>
                      <a:pt x="1056" y="1200"/>
                    </a:lnTo>
                    <a:lnTo>
                      <a:pt x="1056" y="0"/>
                    </a:lnTo>
                    <a:lnTo>
                      <a:pt x="1044" y="42"/>
                    </a:lnTo>
                    <a:lnTo>
                      <a:pt x="1026" y="62"/>
                    </a:lnTo>
                    <a:lnTo>
                      <a:pt x="1010" y="84"/>
                    </a:lnTo>
                    <a:lnTo>
                      <a:pt x="972" y="110"/>
                    </a:lnTo>
                    <a:lnTo>
                      <a:pt x="900" y="140"/>
                    </a:lnTo>
                    <a:lnTo>
                      <a:pt x="824" y="160"/>
                    </a:lnTo>
                    <a:lnTo>
                      <a:pt x="746" y="180"/>
                    </a:lnTo>
                    <a:lnTo>
                      <a:pt x="662" y="188"/>
                    </a:lnTo>
                    <a:lnTo>
                      <a:pt x="582" y="192"/>
                    </a:lnTo>
                    <a:lnTo>
                      <a:pt x="508" y="192"/>
                    </a:lnTo>
                    <a:lnTo>
                      <a:pt x="508" y="188"/>
                    </a:lnTo>
                    <a:lnTo>
                      <a:pt x="430" y="192"/>
                    </a:lnTo>
                    <a:lnTo>
                      <a:pt x="342" y="184"/>
                    </a:lnTo>
                    <a:lnTo>
                      <a:pt x="202" y="158"/>
                    </a:lnTo>
                    <a:lnTo>
                      <a:pt x="120" y="130"/>
                    </a:lnTo>
                    <a:lnTo>
                      <a:pt x="62" y="98"/>
                    </a:lnTo>
                    <a:lnTo>
                      <a:pt x="36" y="80"/>
                    </a:lnTo>
                    <a:lnTo>
                      <a:pt x="18" y="5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666699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37" name="Oval 11"/>
              <p:cNvSpPr>
                <a:spLocks noChangeArrowheads="1"/>
              </p:cNvSpPr>
              <p:nvPr/>
            </p:nvSpPr>
            <p:spPr bwMode="auto">
              <a:xfrm>
                <a:off x="1056" y="432"/>
                <a:ext cx="864" cy="288"/>
              </a:xfrm>
              <a:prstGeom prst="ellipse">
                <a:avLst/>
              </a:prstGeom>
              <a:solidFill>
                <a:srgbClr val="FFCC99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38" name="Oval 12"/>
              <p:cNvSpPr>
                <a:spLocks noChangeArrowheads="1"/>
              </p:cNvSpPr>
              <p:nvPr/>
            </p:nvSpPr>
            <p:spPr bwMode="auto">
              <a:xfrm>
                <a:off x="1344" y="528"/>
                <a:ext cx="288" cy="96"/>
              </a:xfrm>
              <a:prstGeom prst="ellipse">
                <a:avLst/>
              </a:prstGeom>
              <a:solidFill>
                <a:srgbClr val="FFCC99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39" name="Freeform 13"/>
              <p:cNvSpPr>
                <a:spLocks noChangeArrowheads="1"/>
              </p:cNvSpPr>
              <p:nvPr/>
            </p:nvSpPr>
            <p:spPr bwMode="auto">
              <a:xfrm>
                <a:off x="960" y="672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0" name="Freeform 14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1" name="Freeform 15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2" name="Freeform 1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3" name="Freeform 17"/>
              <p:cNvSpPr>
                <a:spLocks noChangeArrowheads="1"/>
              </p:cNvSpPr>
              <p:nvPr/>
            </p:nvSpPr>
            <p:spPr bwMode="auto">
              <a:xfrm>
                <a:off x="1128" y="1216"/>
                <a:ext cx="632" cy="264"/>
              </a:xfrm>
              <a:custGeom>
                <a:avLst/>
                <a:gdLst>
                  <a:gd name="T0" fmla="*/ 40 w 632"/>
                  <a:gd name="T1" fmla="*/ 80 h 264"/>
                  <a:gd name="T2" fmla="*/ 136 w 632"/>
                  <a:gd name="T3" fmla="*/ 40 h 264"/>
                  <a:gd name="T4" fmla="*/ 416 w 632"/>
                  <a:gd name="T5" fmla="*/ 80 h 264"/>
                  <a:gd name="T6" fmla="*/ 512 w 632"/>
                  <a:gd name="T7" fmla="*/ 64 h 264"/>
                  <a:gd name="T8" fmla="*/ 584 w 632"/>
                  <a:gd name="T9" fmla="*/ 24 h 264"/>
                  <a:gd name="T10" fmla="*/ 608 w 632"/>
                  <a:gd name="T11" fmla="*/ 0 h 264"/>
                  <a:gd name="T12" fmla="*/ 600 w 632"/>
                  <a:gd name="T13" fmla="*/ 72 h 264"/>
                  <a:gd name="T14" fmla="*/ 592 w 632"/>
                  <a:gd name="T15" fmla="*/ 136 h 264"/>
                  <a:gd name="T16" fmla="*/ 584 w 632"/>
                  <a:gd name="T17" fmla="*/ 248 h 264"/>
                  <a:gd name="T18" fmla="*/ 536 w 632"/>
                  <a:gd name="T19" fmla="*/ 216 h 264"/>
                  <a:gd name="T20" fmla="*/ 448 w 632"/>
                  <a:gd name="T21" fmla="*/ 176 h 264"/>
                  <a:gd name="T22" fmla="*/ 280 w 632"/>
                  <a:gd name="T23" fmla="*/ 232 h 264"/>
                  <a:gd name="T24" fmla="*/ 24 w 632"/>
                  <a:gd name="T25" fmla="*/ 192 h 264"/>
                  <a:gd name="T26" fmla="*/ 40 w 632"/>
                  <a:gd name="T27" fmla="*/ 8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2" h="264">
                    <a:moveTo>
                      <a:pt x="40" y="80"/>
                    </a:moveTo>
                    <a:cubicBezTo>
                      <a:pt x="101" y="39"/>
                      <a:pt x="69" y="51"/>
                      <a:pt x="136" y="40"/>
                    </a:cubicBezTo>
                    <a:cubicBezTo>
                      <a:pt x="233" y="45"/>
                      <a:pt x="324" y="49"/>
                      <a:pt x="416" y="80"/>
                    </a:cubicBezTo>
                    <a:cubicBezTo>
                      <a:pt x="429" y="79"/>
                      <a:pt x="489" y="77"/>
                      <a:pt x="512" y="64"/>
                    </a:cubicBezTo>
                    <a:cubicBezTo>
                      <a:pt x="595" y="18"/>
                      <a:pt x="530" y="42"/>
                      <a:pt x="584" y="24"/>
                    </a:cubicBezTo>
                    <a:cubicBezTo>
                      <a:pt x="592" y="16"/>
                      <a:pt x="597" y="0"/>
                      <a:pt x="608" y="0"/>
                    </a:cubicBezTo>
                    <a:cubicBezTo>
                      <a:pt x="632" y="0"/>
                      <a:pt x="600" y="72"/>
                      <a:pt x="600" y="72"/>
                    </a:cubicBezTo>
                    <a:cubicBezTo>
                      <a:pt x="597" y="93"/>
                      <a:pt x="594" y="115"/>
                      <a:pt x="592" y="136"/>
                    </a:cubicBezTo>
                    <a:cubicBezTo>
                      <a:pt x="589" y="173"/>
                      <a:pt x="605" y="217"/>
                      <a:pt x="584" y="248"/>
                    </a:cubicBezTo>
                    <a:cubicBezTo>
                      <a:pt x="573" y="264"/>
                      <a:pt x="552" y="227"/>
                      <a:pt x="536" y="216"/>
                    </a:cubicBezTo>
                    <a:cubicBezTo>
                      <a:pt x="511" y="200"/>
                      <a:pt x="477" y="186"/>
                      <a:pt x="448" y="176"/>
                    </a:cubicBezTo>
                    <a:cubicBezTo>
                      <a:pt x="390" y="195"/>
                      <a:pt x="342" y="222"/>
                      <a:pt x="280" y="232"/>
                    </a:cubicBezTo>
                    <a:cubicBezTo>
                      <a:pt x="156" y="226"/>
                      <a:pt x="122" y="225"/>
                      <a:pt x="24" y="192"/>
                    </a:cubicBezTo>
                    <a:cubicBezTo>
                      <a:pt x="8" y="144"/>
                      <a:pt x="0" y="120"/>
                      <a:pt x="40" y="8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ECFF"/>
                  </a:gs>
                  <a:gs pos="100000">
                    <a:schemeClr val="folHlink"/>
                  </a:gs>
                </a:gsLst>
                <a:lin ang="0" scaled="1"/>
              </a:gra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4" name="Freeform 18"/>
              <p:cNvSpPr>
                <a:spLocks noChangeArrowheads="1"/>
              </p:cNvSpPr>
              <p:nvPr/>
            </p:nvSpPr>
            <p:spPr bwMode="auto">
              <a:xfrm>
                <a:off x="1179" y="1312"/>
                <a:ext cx="61" cy="52"/>
              </a:xfrm>
              <a:custGeom>
                <a:avLst/>
                <a:gdLst>
                  <a:gd name="T0" fmla="*/ 29 w 61"/>
                  <a:gd name="T1" fmla="*/ 0 h 52"/>
                  <a:gd name="T2" fmla="*/ 61 w 61"/>
                  <a:gd name="T3" fmla="*/ 40 h 52"/>
                  <a:gd name="T4" fmla="*/ 53 w 61"/>
                  <a:gd name="T5" fmla="*/ 8 h 52"/>
                  <a:gd name="T6" fmla="*/ 29 w 61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29" y="0"/>
                    </a:moveTo>
                    <a:cubicBezTo>
                      <a:pt x="0" y="44"/>
                      <a:pt x="15" y="52"/>
                      <a:pt x="61" y="40"/>
                    </a:cubicBezTo>
                    <a:cubicBezTo>
                      <a:pt x="58" y="29"/>
                      <a:pt x="60" y="17"/>
                      <a:pt x="53" y="8"/>
                    </a:cubicBezTo>
                    <a:cubicBezTo>
                      <a:pt x="48" y="1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5" name="Freeform 19"/>
              <p:cNvSpPr>
                <a:spLocks noChangeArrowheads="1"/>
              </p:cNvSpPr>
              <p:nvPr/>
            </p:nvSpPr>
            <p:spPr bwMode="auto">
              <a:xfrm>
                <a:off x="1256" y="1280"/>
                <a:ext cx="41" cy="154"/>
              </a:xfrm>
              <a:custGeom>
                <a:avLst/>
                <a:gdLst>
                  <a:gd name="T0" fmla="*/ 24 w 41"/>
                  <a:gd name="T1" fmla="*/ 0 h 154"/>
                  <a:gd name="T2" fmla="*/ 24 w 41"/>
                  <a:gd name="T3" fmla="*/ 128 h 154"/>
                  <a:gd name="T4" fmla="*/ 0 w 41"/>
                  <a:gd name="T5" fmla="*/ 15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154">
                    <a:moveTo>
                      <a:pt x="24" y="0"/>
                    </a:moveTo>
                    <a:cubicBezTo>
                      <a:pt x="41" y="51"/>
                      <a:pt x="41" y="39"/>
                      <a:pt x="24" y="128"/>
                    </a:cubicBezTo>
                    <a:cubicBezTo>
                      <a:pt x="19" y="154"/>
                      <a:pt x="14" y="152"/>
                      <a:pt x="0" y="15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6" name="Freeform 20"/>
              <p:cNvSpPr>
                <a:spLocks noChangeArrowheads="1"/>
              </p:cNvSpPr>
              <p:nvPr/>
            </p:nvSpPr>
            <p:spPr bwMode="auto">
              <a:xfrm>
                <a:off x="1320" y="1224"/>
                <a:ext cx="208" cy="56"/>
              </a:xfrm>
              <a:custGeom>
                <a:avLst/>
                <a:gdLst>
                  <a:gd name="T0" fmla="*/ 0 w 208"/>
                  <a:gd name="T1" fmla="*/ 24 h 56"/>
                  <a:gd name="T2" fmla="*/ 128 w 208"/>
                  <a:gd name="T3" fmla="*/ 24 h 56"/>
                  <a:gd name="T4" fmla="*/ 208 w 208"/>
                  <a:gd name="T5" fmla="*/ 40 h 56"/>
                  <a:gd name="T6" fmla="*/ 160 w 20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6">
                    <a:moveTo>
                      <a:pt x="0" y="24"/>
                    </a:moveTo>
                    <a:cubicBezTo>
                      <a:pt x="36" y="0"/>
                      <a:pt x="84" y="17"/>
                      <a:pt x="128" y="24"/>
                    </a:cubicBezTo>
                    <a:cubicBezTo>
                      <a:pt x="155" y="28"/>
                      <a:pt x="208" y="40"/>
                      <a:pt x="208" y="40"/>
                    </a:cubicBezTo>
                    <a:cubicBezTo>
                      <a:pt x="170" y="49"/>
                      <a:pt x="186" y="43"/>
                      <a:pt x="160" y="56"/>
                    </a:cubicBezTo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7" name="Freeform 21"/>
              <p:cNvSpPr>
                <a:spLocks noChangeArrowheads="1"/>
              </p:cNvSpPr>
              <p:nvPr/>
            </p:nvSpPr>
            <p:spPr bwMode="auto">
              <a:xfrm>
                <a:off x="1295" y="1432"/>
                <a:ext cx="126" cy="69"/>
              </a:xfrm>
              <a:custGeom>
                <a:avLst/>
                <a:gdLst>
                  <a:gd name="T0" fmla="*/ 33 w 126"/>
                  <a:gd name="T1" fmla="*/ 8 h 69"/>
                  <a:gd name="T2" fmla="*/ 25 w 126"/>
                  <a:gd name="T3" fmla="*/ 64 h 69"/>
                  <a:gd name="T4" fmla="*/ 49 w 126"/>
                  <a:gd name="T5" fmla="*/ 56 h 69"/>
                  <a:gd name="T6" fmla="*/ 105 w 126"/>
                  <a:gd name="T7" fmla="*/ 56 h 69"/>
                  <a:gd name="T8" fmla="*/ 89 w 126"/>
                  <a:gd name="T9" fmla="*/ 0 h 69"/>
                  <a:gd name="T10" fmla="*/ 33 w 126"/>
                  <a:gd name="T11" fmla="*/ 8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69">
                    <a:moveTo>
                      <a:pt x="33" y="8"/>
                    </a:moveTo>
                    <a:cubicBezTo>
                      <a:pt x="24" y="22"/>
                      <a:pt x="0" y="45"/>
                      <a:pt x="25" y="64"/>
                    </a:cubicBezTo>
                    <a:cubicBezTo>
                      <a:pt x="32" y="69"/>
                      <a:pt x="41" y="59"/>
                      <a:pt x="49" y="56"/>
                    </a:cubicBezTo>
                    <a:cubicBezTo>
                      <a:pt x="64" y="11"/>
                      <a:pt x="67" y="43"/>
                      <a:pt x="105" y="56"/>
                    </a:cubicBezTo>
                    <a:cubicBezTo>
                      <a:pt x="126" y="25"/>
                      <a:pt x="126" y="12"/>
                      <a:pt x="89" y="0"/>
                    </a:cubicBezTo>
                    <a:cubicBezTo>
                      <a:pt x="55" y="11"/>
                      <a:pt x="73" y="8"/>
                      <a:pt x="33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48" name="Freeform 22"/>
              <p:cNvSpPr>
                <a:spLocks noChangeArrowheads="1"/>
              </p:cNvSpPr>
              <p:nvPr/>
            </p:nvSpPr>
            <p:spPr bwMode="auto">
              <a:xfrm>
                <a:off x="1648" y="1304"/>
                <a:ext cx="101" cy="113"/>
              </a:xfrm>
              <a:custGeom>
                <a:avLst/>
                <a:gdLst>
                  <a:gd name="T0" fmla="*/ 72 w 101"/>
                  <a:gd name="T1" fmla="*/ 0 h 113"/>
                  <a:gd name="T2" fmla="*/ 0 w 101"/>
                  <a:gd name="T3" fmla="*/ 40 h 113"/>
                  <a:gd name="T4" fmla="*/ 24 w 101"/>
                  <a:gd name="T5" fmla="*/ 72 h 113"/>
                  <a:gd name="T6" fmla="*/ 32 w 101"/>
                  <a:gd name="T7" fmla="*/ 96 h 113"/>
                  <a:gd name="T8" fmla="*/ 72 w 101"/>
                  <a:gd name="T9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113">
                    <a:moveTo>
                      <a:pt x="72" y="0"/>
                    </a:moveTo>
                    <a:cubicBezTo>
                      <a:pt x="48" y="16"/>
                      <a:pt x="24" y="24"/>
                      <a:pt x="0" y="40"/>
                    </a:cubicBezTo>
                    <a:cubicBezTo>
                      <a:pt x="57" y="59"/>
                      <a:pt x="62" y="47"/>
                      <a:pt x="24" y="72"/>
                    </a:cubicBezTo>
                    <a:cubicBezTo>
                      <a:pt x="27" y="80"/>
                      <a:pt x="25" y="91"/>
                      <a:pt x="32" y="96"/>
                    </a:cubicBezTo>
                    <a:cubicBezTo>
                      <a:pt x="56" y="113"/>
                      <a:pt x="101" y="112"/>
                      <a:pt x="72" y="11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344758" y="1710267"/>
              <a:ext cx="0" cy="14822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24"/>
            <p:cNvSpPr>
              <a:spLocks noChangeArrowheads="1"/>
            </p:cNvSpPr>
            <p:nvPr/>
          </p:nvSpPr>
          <p:spPr bwMode="auto">
            <a:xfrm>
              <a:off x="4906534" y="1653258"/>
              <a:ext cx="578402" cy="1517862"/>
            </a:xfrm>
            <a:custGeom>
              <a:avLst/>
              <a:gdLst>
                <a:gd name="T0" fmla="*/ 7 w 487"/>
                <a:gd name="T1" fmla="*/ 0 h 1278"/>
                <a:gd name="T2" fmla="*/ 54 w 487"/>
                <a:gd name="T3" fmla="*/ 100 h 1278"/>
                <a:gd name="T4" fmla="*/ 228 w 487"/>
                <a:gd name="T5" fmla="*/ 146 h 1278"/>
                <a:gd name="T6" fmla="*/ 358 w 487"/>
                <a:gd name="T7" fmla="*/ 143 h 1278"/>
                <a:gd name="T8" fmla="*/ 426 w 487"/>
                <a:gd name="T9" fmla="*/ 128 h 1278"/>
                <a:gd name="T10" fmla="*/ 454 w 487"/>
                <a:gd name="T11" fmla="*/ 152 h 1278"/>
                <a:gd name="T12" fmla="*/ 467 w 487"/>
                <a:gd name="T13" fmla="*/ 401 h 1278"/>
                <a:gd name="T14" fmla="*/ 475 w 487"/>
                <a:gd name="T15" fmla="*/ 551 h 1278"/>
                <a:gd name="T16" fmla="*/ 478 w 487"/>
                <a:gd name="T17" fmla="*/ 590 h 1278"/>
                <a:gd name="T18" fmla="*/ 478 w 487"/>
                <a:gd name="T19" fmla="*/ 638 h 1278"/>
                <a:gd name="T20" fmla="*/ 483 w 487"/>
                <a:gd name="T21" fmla="*/ 1139 h 1278"/>
                <a:gd name="T22" fmla="*/ 480 w 487"/>
                <a:gd name="T23" fmla="*/ 1160 h 1278"/>
                <a:gd name="T24" fmla="*/ 483 w 487"/>
                <a:gd name="T25" fmla="*/ 1190 h 1278"/>
                <a:gd name="T26" fmla="*/ 483 w 487"/>
                <a:gd name="T27" fmla="*/ 1220 h 1278"/>
                <a:gd name="T28" fmla="*/ 485 w 487"/>
                <a:gd name="T29" fmla="*/ 1241 h 1278"/>
                <a:gd name="T30" fmla="*/ 483 w 487"/>
                <a:gd name="T31" fmla="*/ 1256 h 1278"/>
                <a:gd name="T32" fmla="*/ 459 w 487"/>
                <a:gd name="T33" fmla="*/ 1265 h 1278"/>
                <a:gd name="T34" fmla="*/ 366 w 487"/>
                <a:gd name="T35" fmla="*/ 1274 h 1278"/>
                <a:gd name="T36" fmla="*/ 320 w 487"/>
                <a:gd name="T37" fmla="*/ 1277 h 1278"/>
                <a:gd name="T38" fmla="*/ 252 w 487"/>
                <a:gd name="T39" fmla="*/ 1270 h 1278"/>
                <a:gd name="T40" fmla="*/ 198 w 487"/>
                <a:gd name="T41" fmla="*/ 1259 h 1278"/>
                <a:gd name="T42" fmla="*/ 146 w 487"/>
                <a:gd name="T43" fmla="*/ 1241 h 1278"/>
                <a:gd name="T44" fmla="*/ 102 w 487"/>
                <a:gd name="T45" fmla="*/ 1226 h 1278"/>
                <a:gd name="T46" fmla="*/ 86 w 487"/>
                <a:gd name="T47" fmla="*/ 1214 h 1278"/>
                <a:gd name="T48" fmla="*/ 13 w 487"/>
                <a:gd name="T49" fmla="*/ 1188 h 1278"/>
                <a:gd name="T50" fmla="*/ 7 w 487"/>
                <a:gd name="T51" fmla="*/ 1050 h 1278"/>
                <a:gd name="T52" fmla="*/ 7 w 487"/>
                <a:gd name="T53" fmla="*/ 0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7" h="1278">
                  <a:moveTo>
                    <a:pt x="7" y="0"/>
                  </a:moveTo>
                  <a:cubicBezTo>
                    <a:pt x="16" y="27"/>
                    <a:pt x="32" y="84"/>
                    <a:pt x="54" y="100"/>
                  </a:cubicBezTo>
                  <a:cubicBezTo>
                    <a:pt x="99" y="132"/>
                    <a:pt x="180" y="140"/>
                    <a:pt x="228" y="146"/>
                  </a:cubicBezTo>
                  <a:cubicBezTo>
                    <a:pt x="278" y="151"/>
                    <a:pt x="326" y="146"/>
                    <a:pt x="358" y="143"/>
                  </a:cubicBezTo>
                  <a:cubicBezTo>
                    <a:pt x="391" y="140"/>
                    <a:pt x="410" y="127"/>
                    <a:pt x="426" y="128"/>
                  </a:cubicBezTo>
                  <a:cubicBezTo>
                    <a:pt x="460" y="128"/>
                    <a:pt x="446" y="67"/>
                    <a:pt x="454" y="152"/>
                  </a:cubicBezTo>
                  <a:cubicBezTo>
                    <a:pt x="461" y="197"/>
                    <a:pt x="464" y="335"/>
                    <a:pt x="467" y="401"/>
                  </a:cubicBezTo>
                  <a:cubicBezTo>
                    <a:pt x="471" y="467"/>
                    <a:pt x="473" y="520"/>
                    <a:pt x="475" y="551"/>
                  </a:cubicBezTo>
                  <a:cubicBezTo>
                    <a:pt x="477" y="582"/>
                    <a:pt x="478" y="576"/>
                    <a:pt x="478" y="590"/>
                  </a:cubicBezTo>
                  <a:cubicBezTo>
                    <a:pt x="478" y="604"/>
                    <a:pt x="477" y="547"/>
                    <a:pt x="478" y="638"/>
                  </a:cubicBezTo>
                  <a:cubicBezTo>
                    <a:pt x="478" y="729"/>
                    <a:pt x="483" y="1052"/>
                    <a:pt x="483" y="1139"/>
                  </a:cubicBezTo>
                  <a:cubicBezTo>
                    <a:pt x="483" y="1226"/>
                    <a:pt x="480" y="1152"/>
                    <a:pt x="480" y="1160"/>
                  </a:cubicBezTo>
                  <a:cubicBezTo>
                    <a:pt x="480" y="1168"/>
                    <a:pt x="483" y="1180"/>
                    <a:pt x="483" y="1190"/>
                  </a:cubicBezTo>
                  <a:cubicBezTo>
                    <a:pt x="483" y="1200"/>
                    <a:pt x="483" y="1212"/>
                    <a:pt x="483" y="1220"/>
                  </a:cubicBezTo>
                  <a:cubicBezTo>
                    <a:pt x="483" y="1228"/>
                    <a:pt x="485" y="1235"/>
                    <a:pt x="485" y="1241"/>
                  </a:cubicBezTo>
                  <a:cubicBezTo>
                    <a:pt x="485" y="1247"/>
                    <a:pt x="487" y="1252"/>
                    <a:pt x="483" y="1256"/>
                  </a:cubicBezTo>
                  <a:cubicBezTo>
                    <a:pt x="478" y="1260"/>
                    <a:pt x="478" y="1262"/>
                    <a:pt x="459" y="1265"/>
                  </a:cubicBezTo>
                  <a:cubicBezTo>
                    <a:pt x="440" y="1268"/>
                    <a:pt x="389" y="1272"/>
                    <a:pt x="366" y="1274"/>
                  </a:cubicBezTo>
                  <a:cubicBezTo>
                    <a:pt x="343" y="1276"/>
                    <a:pt x="339" y="1278"/>
                    <a:pt x="320" y="1277"/>
                  </a:cubicBezTo>
                  <a:cubicBezTo>
                    <a:pt x="301" y="1276"/>
                    <a:pt x="272" y="1273"/>
                    <a:pt x="252" y="1270"/>
                  </a:cubicBezTo>
                  <a:cubicBezTo>
                    <a:pt x="231" y="1266"/>
                    <a:pt x="215" y="1264"/>
                    <a:pt x="198" y="1259"/>
                  </a:cubicBezTo>
                  <a:cubicBezTo>
                    <a:pt x="181" y="1254"/>
                    <a:pt x="162" y="1246"/>
                    <a:pt x="146" y="1241"/>
                  </a:cubicBezTo>
                  <a:cubicBezTo>
                    <a:pt x="130" y="1235"/>
                    <a:pt x="102" y="1226"/>
                    <a:pt x="102" y="1226"/>
                  </a:cubicBezTo>
                  <a:cubicBezTo>
                    <a:pt x="97" y="1220"/>
                    <a:pt x="89" y="1220"/>
                    <a:pt x="86" y="1214"/>
                  </a:cubicBezTo>
                  <a:cubicBezTo>
                    <a:pt x="73" y="1217"/>
                    <a:pt x="21" y="1213"/>
                    <a:pt x="13" y="1188"/>
                  </a:cubicBezTo>
                  <a:cubicBezTo>
                    <a:pt x="0" y="1161"/>
                    <a:pt x="8" y="1248"/>
                    <a:pt x="7" y="105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33" name="Freeform 25"/>
            <p:cNvSpPr>
              <a:spLocks noChangeArrowheads="1"/>
            </p:cNvSpPr>
            <p:nvPr/>
          </p:nvSpPr>
          <p:spPr bwMode="auto">
            <a:xfrm>
              <a:off x="3375607" y="1593874"/>
              <a:ext cx="570089" cy="1598624"/>
            </a:xfrm>
            <a:custGeom>
              <a:avLst/>
              <a:gdLst>
                <a:gd name="T0" fmla="*/ 480 w 480"/>
                <a:gd name="T1" fmla="*/ 50 h 1346"/>
                <a:gd name="T2" fmla="*/ 456 w 480"/>
                <a:gd name="T3" fmla="*/ 116 h 1346"/>
                <a:gd name="T4" fmla="*/ 433 w 480"/>
                <a:gd name="T5" fmla="*/ 151 h 1346"/>
                <a:gd name="T6" fmla="*/ 259 w 480"/>
                <a:gd name="T7" fmla="*/ 198 h 1346"/>
                <a:gd name="T8" fmla="*/ 128 w 480"/>
                <a:gd name="T9" fmla="*/ 195 h 1346"/>
                <a:gd name="T10" fmla="*/ 61 w 480"/>
                <a:gd name="T11" fmla="*/ 180 h 1346"/>
                <a:gd name="T12" fmla="*/ 33 w 480"/>
                <a:gd name="T13" fmla="*/ 204 h 1346"/>
                <a:gd name="T14" fmla="*/ 20 w 480"/>
                <a:gd name="T15" fmla="*/ 457 h 1346"/>
                <a:gd name="T16" fmla="*/ 12 w 480"/>
                <a:gd name="T17" fmla="*/ 609 h 1346"/>
                <a:gd name="T18" fmla="*/ 9 w 480"/>
                <a:gd name="T19" fmla="*/ 648 h 1346"/>
                <a:gd name="T20" fmla="*/ 9 w 480"/>
                <a:gd name="T21" fmla="*/ 697 h 1346"/>
                <a:gd name="T22" fmla="*/ 5 w 480"/>
                <a:gd name="T23" fmla="*/ 1205 h 1346"/>
                <a:gd name="T24" fmla="*/ 7 w 480"/>
                <a:gd name="T25" fmla="*/ 1226 h 1346"/>
                <a:gd name="T26" fmla="*/ 5 w 480"/>
                <a:gd name="T27" fmla="*/ 1257 h 1346"/>
                <a:gd name="T28" fmla="*/ 5 w 480"/>
                <a:gd name="T29" fmla="*/ 1287 h 1346"/>
                <a:gd name="T30" fmla="*/ 2 w 480"/>
                <a:gd name="T31" fmla="*/ 1308 h 1346"/>
                <a:gd name="T32" fmla="*/ 5 w 480"/>
                <a:gd name="T33" fmla="*/ 1324 h 1346"/>
                <a:gd name="T34" fmla="*/ 27 w 480"/>
                <a:gd name="T35" fmla="*/ 1333 h 1346"/>
                <a:gd name="T36" fmla="*/ 121 w 480"/>
                <a:gd name="T37" fmla="*/ 1342 h 1346"/>
                <a:gd name="T38" fmla="*/ 167 w 480"/>
                <a:gd name="T39" fmla="*/ 1345 h 1346"/>
                <a:gd name="T40" fmla="*/ 235 w 480"/>
                <a:gd name="T41" fmla="*/ 1338 h 1346"/>
                <a:gd name="T42" fmla="*/ 289 w 480"/>
                <a:gd name="T43" fmla="*/ 1327 h 1346"/>
                <a:gd name="T44" fmla="*/ 341 w 480"/>
                <a:gd name="T45" fmla="*/ 1308 h 1346"/>
                <a:gd name="T46" fmla="*/ 409 w 480"/>
                <a:gd name="T47" fmla="*/ 1279 h 1346"/>
                <a:gd name="T48" fmla="*/ 401 w 480"/>
                <a:gd name="T49" fmla="*/ 1281 h 1346"/>
                <a:gd name="T50" fmla="*/ 464 w 480"/>
                <a:gd name="T51" fmla="*/ 1255 h 1346"/>
                <a:gd name="T52" fmla="*/ 475 w 480"/>
                <a:gd name="T53" fmla="*/ 1121 h 1346"/>
                <a:gd name="T54" fmla="*/ 474 w 480"/>
                <a:gd name="T55" fmla="*/ 416 h 1346"/>
                <a:gd name="T56" fmla="*/ 480 w 480"/>
                <a:gd name="T57" fmla="*/ 50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0" h="1346">
                  <a:moveTo>
                    <a:pt x="480" y="50"/>
                  </a:moveTo>
                  <a:cubicBezTo>
                    <a:pt x="477" y="0"/>
                    <a:pt x="464" y="99"/>
                    <a:pt x="456" y="116"/>
                  </a:cubicBezTo>
                  <a:cubicBezTo>
                    <a:pt x="448" y="133"/>
                    <a:pt x="466" y="137"/>
                    <a:pt x="433" y="151"/>
                  </a:cubicBezTo>
                  <a:cubicBezTo>
                    <a:pt x="387" y="184"/>
                    <a:pt x="307" y="192"/>
                    <a:pt x="259" y="198"/>
                  </a:cubicBezTo>
                  <a:cubicBezTo>
                    <a:pt x="209" y="203"/>
                    <a:pt x="162" y="198"/>
                    <a:pt x="128" y="195"/>
                  </a:cubicBezTo>
                  <a:cubicBezTo>
                    <a:pt x="95" y="192"/>
                    <a:pt x="77" y="179"/>
                    <a:pt x="61" y="180"/>
                  </a:cubicBezTo>
                  <a:cubicBezTo>
                    <a:pt x="26" y="180"/>
                    <a:pt x="42" y="118"/>
                    <a:pt x="33" y="204"/>
                  </a:cubicBezTo>
                  <a:cubicBezTo>
                    <a:pt x="25" y="250"/>
                    <a:pt x="24" y="390"/>
                    <a:pt x="20" y="457"/>
                  </a:cubicBezTo>
                  <a:cubicBezTo>
                    <a:pt x="16" y="524"/>
                    <a:pt x="14" y="577"/>
                    <a:pt x="12" y="609"/>
                  </a:cubicBezTo>
                  <a:cubicBezTo>
                    <a:pt x="10" y="640"/>
                    <a:pt x="9" y="634"/>
                    <a:pt x="9" y="648"/>
                  </a:cubicBezTo>
                  <a:cubicBezTo>
                    <a:pt x="9" y="663"/>
                    <a:pt x="10" y="605"/>
                    <a:pt x="9" y="697"/>
                  </a:cubicBezTo>
                  <a:cubicBezTo>
                    <a:pt x="8" y="789"/>
                    <a:pt x="5" y="1117"/>
                    <a:pt x="5" y="1205"/>
                  </a:cubicBezTo>
                  <a:cubicBezTo>
                    <a:pt x="5" y="1293"/>
                    <a:pt x="7" y="1218"/>
                    <a:pt x="7" y="1226"/>
                  </a:cubicBezTo>
                  <a:cubicBezTo>
                    <a:pt x="7" y="1234"/>
                    <a:pt x="5" y="1247"/>
                    <a:pt x="5" y="1257"/>
                  </a:cubicBezTo>
                  <a:cubicBezTo>
                    <a:pt x="5" y="1267"/>
                    <a:pt x="5" y="1279"/>
                    <a:pt x="5" y="1287"/>
                  </a:cubicBezTo>
                  <a:cubicBezTo>
                    <a:pt x="5" y="1295"/>
                    <a:pt x="2" y="1302"/>
                    <a:pt x="2" y="1308"/>
                  </a:cubicBezTo>
                  <a:cubicBezTo>
                    <a:pt x="2" y="1315"/>
                    <a:pt x="0" y="1320"/>
                    <a:pt x="5" y="1324"/>
                  </a:cubicBezTo>
                  <a:cubicBezTo>
                    <a:pt x="8" y="1328"/>
                    <a:pt x="8" y="1330"/>
                    <a:pt x="27" y="1333"/>
                  </a:cubicBezTo>
                  <a:cubicBezTo>
                    <a:pt x="46" y="1336"/>
                    <a:pt x="97" y="1340"/>
                    <a:pt x="121" y="1342"/>
                  </a:cubicBezTo>
                  <a:cubicBezTo>
                    <a:pt x="145" y="1344"/>
                    <a:pt x="148" y="1346"/>
                    <a:pt x="167" y="1345"/>
                  </a:cubicBezTo>
                  <a:cubicBezTo>
                    <a:pt x="186" y="1344"/>
                    <a:pt x="215" y="1341"/>
                    <a:pt x="235" y="1338"/>
                  </a:cubicBezTo>
                  <a:cubicBezTo>
                    <a:pt x="255" y="1334"/>
                    <a:pt x="272" y="1332"/>
                    <a:pt x="289" y="1327"/>
                  </a:cubicBezTo>
                  <a:cubicBezTo>
                    <a:pt x="306" y="1322"/>
                    <a:pt x="321" y="1317"/>
                    <a:pt x="341" y="1308"/>
                  </a:cubicBezTo>
                  <a:cubicBezTo>
                    <a:pt x="356" y="1302"/>
                    <a:pt x="409" y="1279"/>
                    <a:pt x="409" y="1279"/>
                  </a:cubicBezTo>
                  <a:cubicBezTo>
                    <a:pt x="414" y="1273"/>
                    <a:pt x="398" y="1287"/>
                    <a:pt x="401" y="1281"/>
                  </a:cubicBezTo>
                  <a:cubicBezTo>
                    <a:pt x="414" y="1284"/>
                    <a:pt x="455" y="1280"/>
                    <a:pt x="464" y="1255"/>
                  </a:cubicBezTo>
                  <a:cubicBezTo>
                    <a:pt x="475" y="1228"/>
                    <a:pt x="473" y="1261"/>
                    <a:pt x="475" y="1121"/>
                  </a:cubicBezTo>
                  <a:lnTo>
                    <a:pt x="474" y="416"/>
                  </a:lnTo>
                  <a:lnTo>
                    <a:pt x="480" y="5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34" name="Freeform 26"/>
            <p:cNvSpPr>
              <a:spLocks noChangeArrowheads="1"/>
            </p:cNvSpPr>
            <p:nvPr/>
          </p:nvSpPr>
          <p:spPr bwMode="auto">
            <a:xfrm>
              <a:off x="3917192" y="1630692"/>
              <a:ext cx="1000031" cy="1561806"/>
            </a:xfrm>
            <a:custGeom>
              <a:avLst/>
              <a:gdLst>
                <a:gd name="T0" fmla="*/ 0 w 842"/>
                <a:gd name="T1" fmla="*/ 7 h 1315"/>
                <a:gd name="T2" fmla="*/ 354 w 842"/>
                <a:gd name="T3" fmla="*/ 91 h 1315"/>
                <a:gd name="T4" fmla="*/ 654 w 842"/>
                <a:gd name="T5" fmla="*/ 61 h 1315"/>
                <a:gd name="T6" fmla="*/ 780 w 842"/>
                <a:gd name="T7" fmla="*/ 25 h 1315"/>
                <a:gd name="T8" fmla="*/ 834 w 842"/>
                <a:gd name="T9" fmla="*/ 1 h 1315"/>
                <a:gd name="T10" fmla="*/ 834 w 842"/>
                <a:gd name="T11" fmla="*/ 31 h 1315"/>
                <a:gd name="T12" fmla="*/ 840 w 842"/>
                <a:gd name="T13" fmla="*/ 1219 h 1315"/>
                <a:gd name="T14" fmla="*/ 774 w 842"/>
                <a:gd name="T15" fmla="*/ 1267 h 1315"/>
                <a:gd name="T16" fmla="*/ 540 w 842"/>
                <a:gd name="T17" fmla="*/ 1315 h 1315"/>
                <a:gd name="T18" fmla="*/ 96 w 842"/>
                <a:gd name="T19" fmla="*/ 1285 h 1315"/>
                <a:gd name="T20" fmla="*/ 42 w 842"/>
                <a:gd name="T21" fmla="*/ 1267 h 1315"/>
                <a:gd name="T22" fmla="*/ 24 w 842"/>
                <a:gd name="T23" fmla="*/ 1261 h 1315"/>
                <a:gd name="T24" fmla="*/ 18 w 842"/>
                <a:gd name="T25" fmla="*/ 1201 h 1315"/>
                <a:gd name="T26" fmla="*/ 30 w 842"/>
                <a:gd name="T27" fmla="*/ 391 h 1315"/>
                <a:gd name="T28" fmla="*/ 0 w 842"/>
                <a:gd name="T29" fmla="*/ 7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2" h="1315">
                  <a:moveTo>
                    <a:pt x="0" y="7"/>
                  </a:moveTo>
                  <a:cubicBezTo>
                    <a:pt x="100" y="73"/>
                    <a:pt x="238" y="74"/>
                    <a:pt x="354" y="91"/>
                  </a:cubicBezTo>
                  <a:cubicBezTo>
                    <a:pt x="454" y="83"/>
                    <a:pt x="553" y="68"/>
                    <a:pt x="654" y="61"/>
                  </a:cubicBezTo>
                  <a:cubicBezTo>
                    <a:pt x="697" y="52"/>
                    <a:pt x="738" y="39"/>
                    <a:pt x="780" y="25"/>
                  </a:cubicBezTo>
                  <a:cubicBezTo>
                    <a:pt x="789" y="22"/>
                    <a:pt x="834" y="0"/>
                    <a:pt x="834" y="1"/>
                  </a:cubicBezTo>
                  <a:cubicBezTo>
                    <a:pt x="840" y="9"/>
                    <a:pt x="834" y="21"/>
                    <a:pt x="834" y="31"/>
                  </a:cubicBezTo>
                  <a:cubicBezTo>
                    <a:pt x="836" y="427"/>
                    <a:pt x="842" y="823"/>
                    <a:pt x="840" y="1219"/>
                  </a:cubicBezTo>
                  <a:cubicBezTo>
                    <a:pt x="840" y="1236"/>
                    <a:pt x="780" y="1263"/>
                    <a:pt x="774" y="1267"/>
                  </a:cubicBezTo>
                  <a:cubicBezTo>
                    <a:pt x="714" y="1307"/>
                    <a:pt x="608" y="1307"/>
                    <a:pt x="540" y="1315"/>
                  </a:cubicBezTo>
                  <a:cubicBezTo>
                    <a:pt x="262" y="1310"/>
                    <a:pt x="278" y="1311"/>
                    <a:pt x="96" y="1285"/>
                  </a:cubicBezTo>
                  <a:cubicBezTo>
                    <a:pt x="78" y="1279"/>
                    <a:pt x="60" y="1273"/>
                    <a:pt x="42" y="1267"/>
                  </a:cubicBezTo>
                  <a:cubicBezTo>
                    <a:pt x="36" y="1265"/>
                    <a:pt x="24" y="1261"/>
                    <a:pt x="24" y="1261"/>
                  </a:cubicBezTo>
                  <a:cubicBezTo>
                    <a:pt x="16" y="1221"/>
                    <a:pt x="18" y="1241"/>
                    <a:pt x="18" y="1201"/>
                  </a:cubicBezTo>
                  <a:cubicBezTo>
                    <a:pt x="27" y="1054"/>
                    <a:pt x="33" y="590"/>
                    <a:pt x="30" y="391"/>
                  </a:cubicBezTo>
                  <a:cubicBezTo>
                    <a:pt x="27" y="192"/>
                    <a:pt x="6" y="87"/>
                    <a:pt x="0" y="7"/>
                  </a:cubicBezTo>
                  <a:close/>
                </a:path>
              </a:pathLst>
            </a:custGeom>
            <a:solidFill>
              <a:srgbClr val="C7AC81"/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809040" y="958214"/>
            <a:ext cx="2651392" cy="2036970"/>
            <a:chOff x="2178420" y="456071"/>
            <a:chExt cx="5174238" cy="3975183"/>
          </a:xfrm>
        </p:grpSpPr>
        <p:sp>
          <p:nvSpPr>
            <p:cNvPr id="56" name="Rectangle 2"/>
            <p:cNvSpPr>
              <a:spLocks noChangeArrowheads="1"/>
            </p:cNvSpPr>
            <p:nvPr/>
          </p:nvSpPr>
          <p:spPr bwMode="auto">
            <a:xfrm>
              <a:off x="2178420" y="1710267"/>
              <a:ext cx="4332676" cy="1464416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57" name="Oval 3"/>
            <p:cNvSpPr>
              <a:spLocks noChangeArrowheads="1"/>
            </p:cNvSpPr>
            <p:nvPr/>
          </p:nvSpPr>
          <p:spPr bwMode="auto">
            <a:xfrm>
              <a:off x="3774669" y="3178246"/>
              <a:ext cx="1254196" cy="1253008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grpSp>
          <p:nvGrpSpPr>
            <p:cNvPr id="58" name="Group 4"/>
            <p:cNvGrpSpPr/>
            <p:nvPr/>
          </p:nvGrpSpPr>
          <p:grpSpPr bwMode="auto">
            <a:xfrm>
              <a:off x="2178421" y="1881286"/>
              <a:ext cx="4275667" cy="802873"/>
              <a:chOff x="864" y="2352"/>
              <a:chExt cx="3600" cy="676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1606" y="2423"/>
                <a:ext cx="2664" cy="60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795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底面的周长</a:t>
                </a:r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Line 7"/>
              <p:cNvSpPr>
                <a:spLocks noChangeShapeType="1"/>
              </p:cNvSpPr>
              <p:nvPr/>
            </p:nvSpPr>
            <p:spPr bwMode="auto">
              <a:xfrm flipH="1">
                <a:off x="864" y="2352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52633" y="3486160"/>
              <a:ext cx="1433570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6511097" y="2223347"/>
              <a:ext cx="342053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>
                  <a:latin typeface="Times New Roman" panose="02020603050405020304" pitchFamily="18" charset="0"/>
                  <a:ea typeface="楷体" panose="02010609060101010101" pitchFamily="49" charset="-122"/>
                </a:rPr>
                <a:t>高</a:t>
              </a:r>
            </a:p>
          </p:txBody>
        </p:sp>
        <p:sp>
          <p:nvSpPr>
            <p:cNvPr id="61" name="Oval 10"/>
            <p:cNvSpPr>
              <a:spLocks noChangeArrowheads="1"/>
            </p:cNvSpPr>
            <p:nvPr/>
          </p:nvSpPr>
          <p:spPr bwMode="auto">
            <a:xfrm rot="15557" flipV="1">
              <a:off x="5883998" y="456071"/>
              <a:ext cx="1254196" cy="1254196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62" name="Text Box 11"/>
            <p:cNvSpPr txBox="1">
              <a:spLocks noChangeArrowheads="1"/>
            </p:cNvSpPr>
            <p:nvPr/>
          </p:nvSpPr>
          <p:spPr bwMode="auto">
            <a:xfrm rot="15557">
              <a:off x="5882784" y="662391"/>
              <a:ext cx="1469874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 rot="15557">
              <a:off x="6508721" y="1470354"/>
              <a:ext cx="0" cy="238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13"/>
            <p:cNvSpPr>
              <a:spLocks noChangeShapeType="1"/>
            </p:cNvSpPr>
            <p:nvPr/>
          </p:nvSpPr>
          <p:spPr bwMode="auto">
            <a:xfrm>
              <a:off x="2178420" y="1710267"/>
              <a:ext cx="43326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266353" y="1354594"/>
            <a:ext cx="759072" cy="1545522"/>
            <a:chOff x="561525" y="1456055"/>
            <a:chExt cx="1254196" cy="2553627"/>
          </a:xfrm>
        </p:grpSpPr>
        <p:grpSp>
          <p:nvGrpSpPr>
            <p:cNvPr id="69" name="Group 2"/>
            <p:cNvGrpSpPr/>
            <p:nvPr/>
          </p:nvGrpSpPr>
          <p:grpSpPr bwMode="auto">
            <a:xfrm>
              <a:off x="561525" y="1456055"/>
              <a:ext cx="1254196" cy="1938302"/>
              <a:chOff x="960" y="384"/>
              <a:chExt cx="1056" cy="1584"/>
            </a:xfrm>
          </p:grpSpPr>
          <p:grpSp>
            <p:nvGrpSpPr>
              <p:cNvPr id="75" name="Group 3"/>
              <p:cNvGrpSpPr/>
              <p:nvPr/>
            </p:nvGrpSpPr>
            <p:grpSpPr bwMode="auto">
              <a:xfrm>
                <a:off x="960" y="384"/>
                <a:ext cx="1056" cy="1584"/>
                <a:chOff x="960" y="384"/>
                <a:chExt cx="1056" cy="1584"/>
              </a:xfrm>
            </p:grpSpPr>
            <p:sp>
              <p:nvSpPr>
                <p:cNvPr id="89" name="Oval 4"/>
                <p:cNvSpPr>
                  <a:spLocks noChangeArrowheads="1"/>
                </p:cNvSpPr>
                <p:nvPr/>
              </p:nvSpPr>
              <p:spPr bwMode="auto">
                <a:xfrm>
                  <a:off x="960" y="384"/>
                  <a:ext cx="1056" cy="384"/>
                </a:xfrm>
                <a:prstGeom prst="ellipse">
                  <a:avLst/>
                </a:prstGeom>
                <a:solidFill>
                  <a:srgbClr val="FFCC99"/>
                </a:solidFill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 b="1"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90" name="Group 5"/>
                <p:cNvGrpSpPr/>
                <p:nvPr/>
              </p:nvGrpSpPr>
              <p:grpSpPr bwMode="auto">
                <a:xfrm>
                  <a:off x="960" y="1584"/>
                  <a:ext cx="1056" cy="384"/>
                  <a:chOff x="1152" y="3216"/>
                  <a:chExt cx="1056" cy="336"/>
                </a:xfrm>
              </p:grpSpPr>
              <p:sp>
                <p:nvSpPr>
                  <p:cNvPr id="9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216"/>
                    <a:ext cx="1056" cy="336"/>
                  </a:xfrm>
                  <a:prstGeom prst="ellipse">
                    <a:avLst/>
                  </a:prstGeom>
                  <a:solidFill>
                    <a:srgbClr val="FFCC99"/>
                  </a:solidFill>
                  <a:ln w="38100">
                    <a:solidFill>
                      <a:schemeClr val="tx1"/>
                    </a:solidFill>
                    <a:prstDash val="sysDot"/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 b="1"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94" name="Freeform 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360"/>
                    <a:ext cx="1056" cy="192"/>
                  </a:xfrm>
                  <a:custGeom>
                    <a:avLst/>
                    <a:gdLst>
                      <a:gd name="T0" fmla="*/ 0 w 1056"/>
                      <a:gd name="T1" fmla="*/ 0 h 192"/>
                      <a:gd name="T2" fmla="*/ 0 w 1056"/>
                      <a:gd name="T3" fmla="*/ 36 h 192"/>
                      <a:gd name="T4" fmla="*/ 12 w 1056"/>
                      <a:gd name="T5" fmla="*/ 60 h 192"/>
                      <a:gd name="T6" fmla="*/ 36 w 1056"/>
                      <a:gd name="T7" fmla="*/ 90 h 192"/>
                      <a:gd name="T8" fmla="*/ 51 w 1056"/>
                      <a:gd name="T9" fmla="*/ 96 h 192"/>
                      <a:gd name="T10" fmla="*/ 99 w 1056"/>
                      <a:gd name="T11" fmla="*/ 123 h 192"/>
                      <a:gd name="T12" fmla="*/ 174 w 1056"/>
                      <a:gd name="T13" fmla="*/ 150 h 192"/>
                      <a:gd name="T14" fmla="*/ 312 w 1056"/>
                      <a:gd name="T15" fmla="*/ 177 h 192"/>
                      <a:gd name="T16" fmla="*/ 408 w 1056"/>
                      <a:gd name="T17" fmla="*/ 186 h 192"/>
                      <a:gd name="T18" fmla="*/ 513 w 1056"/>
                      <a:gd name="T19" fmla="*/ 192 h 192"/>
                      <a:gd name="T20" fmla="*/ 615 w 1056"/>
                      <a:gd name="T21" fmla="*/ 189 h 192"/>
                      <a:gd name="T22" fmla="*/ 714 w 1056"/>
                      <a:gd name="T23" fmla="*/ 183 h 192"/>
                      <a:gd name="T24" fmla="*/ 768 w 1056"/>
                      <a:gd name="T25" fmla="*/ 174 h 192"/>
                      <a:gd name="T26" fmla="*/ 888 w 1056"/>
                      <a:gd name="T27" fmla="*/ 147 h 192"/>
                      <a:gd name="T28" fmla="*/ 975 w 1056"/>
                      <a:gd name="T29" fmla="*/ 114 h 192"/>
                      <a:gd name="T30" fmla="*/ 1002 w 1056"/>
                      <a:gd name="T31" fmla="*/ 96 h 192"/>
                      <a:gd name="T32" fmla="*/ 1044 w 1056"/>
                      <a:gd name="T33" fmla="*/ 60 h 192"/>
                      <a:gd name="T34" fmla="*/ 1056 w 1056"/>
                      <a:gd name="T35" fmla="*/ 36 h 192"/>
                      <a:gd name="T36" fmla="*/ 1056 w 1056"/>
                      <a:gd name="T37" fmla="*/ 1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056" h="192">
                        <a:moveTo>
                          <a:pt x="0" y="0"/>
                        </a:moveTo>
                        <a:lnTo>
                          <a:pt x="0" y="36"/>
                        </a:lnTo>
                        <a:lnTo>
                          <a:pt x="12" y="60"/>
                        </a:lnTo>
                        <a:lnTo>
                          <a:pt x="36" y="90"/>
                        </a:lnTo>
                        <a:lnTo>
                          <a:pt x="51" y="96"/>
                        </a:lnTo>
                        <a:lnTo>
                          <a:pt x="99" y="123"/>
                        </a:lnTo>
                        <a:lnTo>
                          <a:pt x="174" y="150"/>
                        </a:lnTo>
                        <a:lnTo>
                          <a:pt x="312" y="177"/>
                        </a:lnTo>
                        <a:lnTo>
                          <a:pt x="408" y="186"/>
                        </a:lnTo>
                        <a:lnTo>
                          <a:pt x="513" y="192"/>
                        </a:lnTo>
                        <a:lnTo>
                          <a:pt x="615" y="189"/>
                        </a:lnTo>
                        <a:lnTo>
                          <a:pt x="714" y="183"/>
                        </a:lnTo>
                        <a:lnTo>
                          <a:pt x="768" y="174"/>
                        </a:lnTo>
                        <a:lnTo>
                          <a:pt x="888" y="147"/>
                        </a:lnTo>
                        <a:lnTo>
                          <a:pt x="975" y="114"/>
                        </a:lnTo>
                        <a:lnTo>
                          <a:pt x="1002" y="96"/>
                        </a:lnTo>
                        <a:lnTo>
                          <a:pt x="1044" y="60"/>
                        </a:lnTo>
                        <a:lnTo>
                          <a:pt x="1056" y="36"/>
                        </a:lnTo>
                        <a:lnTo>
                          <a:pt x="1056" y="1"/>
                        </a:lnTo>
                      </a:path>
                    </a:pathLst>
                  </a:custGeom>
                  <a:solidFill>
                    <a:srgbClr val="FFCC99"/>
                  </a:solidFill>
                  <a:ln w="38100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b="1"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91" name="Line 8"/>
                <p:cNvSpPr>
                  <a:spLocks noChangeShapeType="1"/>
                </p:cNvSpPr>
                <p:nvPr/>
              </p:nvSpPr>
              <p:spPr bwMode="auto">
                <a:xfrm>
                  <a:off x="2016" y="576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" name="Line 9"/>
                <p:cNvSpPr>
                  <a:spLocks noChangeShapeType="1"/>
                </p:cNvSpPr>
                <p:nvPr/>
              </p:nvSpPr>
              <p:spPr bwMode="auto">
                <a:xfrm>
                  <a:off x="960" y="576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Freeform 10"/>
              <p:cNvSpPr>
                <a:spLocks noChangeArrowheads="1"/>
              </p:cNvSpPr>
              <p:nvPr/>
            </p:nvSpPr>
            <p:spPr bwMode="auto">
              <a:xfrm>
                <a:off x="960" y="576"/>
                <a:ext cx="1056" cy="1390"/>
              </a:xfrm>
              <a:custGeom>
                <a:avLst/>
                <a:gdLst>
                  <a:gd name="T0" fmla="*/ 0 w 1056"/>
                  <a:gd name="T1" fmla="*/ 0 h 1390"/>
                  <a:gd name="T2" fmla="*/ 0 w 1056"/>
                  <a:gd name="T3" fmla="*/ 1200 h 1390"/>
                  <a:gd name="T4" fmla="*/ 20 w 1056"/>
                  <a:gd name="T5" fmla="*/ 1248 h 1390"/>
                  <a:gd name="T6" fmla="*/ 58 w 1056"/>
                  <a:gd name="T7" fmla="*/ 1292 h 1390"/>
                  <a:gd name="T8" fmla="*/ 112 w 1056"/>
                  <a:gd name="T9" fmla="*/ 1322 h 1390"/>
                  <a:gd name="T10" fmla="*/ 182 w 1056"/>
                  <a:gd name="T11" fmla="*/ 1348 h 1390"/>
                  <a:gd name="T12" fmla="*/ 256 w 1056"/>
                  <a:gd name="T13" fmla="*/ 1366 h 1390"/>
                  <a:gd name="T14" fmla="*/ 340 w 1056"/>
                  <a:gd name="T15" fmla="*/ 1380 h 1390"/>
                  <a:gd name="T16" fmla="*/ 418 w 1056"/>
                  <a:gd name="T17" fmla="*/ 1388 h 1390"/>
                  <a:gd name="T18" fmla="*/ 502 w 1056"/>
                  <a:gd name="T19" fmla="*/ 1388 h 1390"/>
                  <a:gd name="T20" fmla="*/ 574 w 1056"/>
                  <a:gd name="T21" fmla="*/ 1390 h 1390"/>
                  <a:gd name="T22" fmla="*/ 654 w 1056"/>
                  <a:gd name="T23" fmla="*/ 1384 h 1390"/>
                  <a:gd name="T24" fmla="*/ 742 w 1056"/>
                  <a:gd name="T25" fmla="*/ 1376 h 1390"/>
                  <a:gd name="T26" fmla="*/ 828 w 1056"/>
                  <a:gd name="T27" fmla="*/ 1358 h 1390"/>
                  <a:gd name="T28" fmla="*/ 900 w 1056"/>
                  <a:gd name="T29" fmla="*/ 1338 h 1390"/>
                  <a:gd name="T30" fmla="*/ 966 w 1056"/>
                  <a:gd name="T31" fmla="*/ 1310 h 1390"/>
                  <a:gd name="T32" fmla="*/ 998 w 1056"/>
                  <a:gd name="T33" fmla="*/ 1286 h 1390"/>
                  <a:gd name="T34" fmla="*/ 1022 w 1056"/>
                  <a:gd name="T35" fmla="*/ 1264 h 1390"/>
                  <a:gd name="T36" fmla="*/ 1048 w 1056"/>
                  <a:gd name="T37" fmla="*/ 1234 h 1390"/>
                  <a:gd name="T38" fmla="*/ 1056 w 1056"/>
                  <a:gd name="T39" fmla="*/ 1200 h 1390"/>
                  <a:gd name="T40" fmla="*/ 1056 w 1056"/>
                  <a:gd name="T41" fmla="*/ 0 h 1390"/>
                  <a:gd name="T42" fmla="*/ 1044 w 1056"/>
                  <a:gd name="T43" fmla="*/ 42 h 1390"/>
                  <a:gd name="T44" fmla="*/ 1026 w 1056"/>
                  <a:gd name="T45" fmla="*/ 62 h 1390"/>
                  <a:gd name="T46" fmla="*/ 1010 w 1056"/>
                  <a:gd name="T47" fmla="*/ 84 h 1390"/>
                  <a:gd name="T48" fmla="*/ 972 w 1056"/>
                  <a:gd name="T49" fmla="*/ 110 h 1390"/>
                  <a:gd name="T50" fmla="*/ 900 w 1056"/>
                  <a:gd name="T51" fmla="*/ 140 h 1390"/>
                  <a:gd name="T52" fmla="*/ 824 w 1056"/>
                  <a:gd name="T53" fmla="*/ 160 h 1390"/>
                  <a:gd name="T54" fmla="*/ 746 w 1056"/>
                  <a:gd name="T55" fmla="*/ 180 h 1390"/>
                  <a:gd name="T56" fmla="*/ 662 w 1056"/>
                  <a:gd name="T57" fmla="*/ 188 h 1390"/>
                  <a:gd name="T58" fmla="*/ 582 w 1056"/>
                  <a:gd name="T59" fmla="*/ 192 h 1390"/>
                  <a:gd name="T60" fmla="*/ 508 w 1056"/>
                  <a:gd name="T61" fmla="*/ 192 h 1390"/>
                  <a:gd name="T62" fmla="*/ 508 w 1056"/>
                  <a:gd name="T63" fmla="*/ 188 h 1390"/>
                  <a:gd name="T64" fmla="*/ 430 w 1056"/>
                  <a:gd name="T65" fmla="*/ 192 h 1390"/>
                  <a:gd name="T66" fmla="*/ 342 w 1056"/>
                  <a:gd name="T67" fmla="*/ 184 h 1390"/>
                  <a:gd name="T68" fmla="*/ 202 w 1056"/>
                  <a:gd name="T69" fmla="*/ 158 h 1390"/>
                  <a:gd name="T70" fmla="*/ 120 w 1056"/>
                  <a:gd name="T71" fmla="*/ 130 h 1390"/>
                  <a:gd name="T72" fmla="*/ 62 w 1056"/>
                  <a:gd name="T73" fmla="*/ 98 h 1390"/>
                  <a:gd name="T74" fmla="*/ 36 w 1056"/>
                  <a:gd name="T75" fmla="*/ 80 h 1390"/>
                  <a:gd name="T76" fmla="*/ 18 w 1056"/>
                  <a:gd name="T77" fmla="*/ 50 h 1390"/>
                  <a:gd name="T78" fmla="*/ 0 w 1056"/>
                  <a:gd name="T79" fmla="*/ 0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56" h="1390">
                    <a:moveTo>
                      <a:pt x="0" y="0"/>
                    </a:moveTo>
                    <a:lnTo>
                      <a:pt x="0" y="1200"/>
                    </a:lnTo>
                    <a:lnTo>
                      <a:pt x="20" y="1248"/>
                    </a:lnTo>
                    <a:lnTo>
                      <a:pt x="58" y="1292"/>
                    </a:lnTo>
                    <a:lnTo>
                      <a:pt x="112" y="1322"/>
                    </a:lnTo>
                    <a:lnTo>
                      <a:pt x="182" y="1348"/>
                    </a:lnTo>
                    <a:lnTo>
                      <a:pt x="256" y="1366"/>
                    </a:lnTo>
                    <a:lnTo>
                      <a:pt x="340" y="1380"/>
                    </a:lnTo>
                    <a:lnTo>
                      <a:pt x="418" y="1388"/>
                    </a:lnTo>
                    <a:lnTo>
                      <a:pt x="502" y="1388"/>
                    </a:lnTo>
                    <a:lnTo>
                      <a:pt x="574" y="1390"/>
                    </a:lnTo>
                    <a:lnTo>
                      <a:pt x="654" y="1384"/>
                    </a:lnTo>
                    <a:lnTo>
                      <a:pt x="742" y="1376"/>
                    </a:lnTo>
                    <a:lnTo>
                      <a:pt x="828" y="1358"/>
                    </a:lnTo>
                    <a:lnTo>
                      <a:pt x="900" y="1338"/>
                    </a:lnTo>
                    <a:lnTo>
                      <a:pt x="966" y="1310"/>
                    </a:lnTo>
                    <a:lnTo>
                      <a:pt x="998" y="1286"/>
                    </a:lnTo>
                    <a:lnTo>
                      <a:pt x="1022" y="1264"/>
                    </a:lnTo>
                    <a:lnTo>
                      <a:pt x="1048" y="1234"/>
                    </a:lnTo>
                    <a:lnTo>
                      <a:pt x="1056" y="1200"/>
                    </a:lnTo>
                    <a:lnTo>
                      <a:pt x="1056" y="0"/>
                    </a:lnTo>
                    <a:lnTo>
                      <a:pt x="1044" y="42"/>
                    </a:lnTo>
                    <a:lnTo>
                      <a:pt x="1026" y="62"/>
                    </a:lnTo>
                    <a:lnTo>
                      <a:pt x="1010" y="84"/>
                    </a:lnTo>
                    <a:lnTo>
                      <a:pt x="972" y="110"/>
                    </a:lnTo>
                    <a:lnTo>
                      <a:pt x="900" y="140"/>
                    </a:lnTo>
                    <a:lnTo>
                      <a:pt x="824" y="160"/>
                    </a:lnTo>
                    <a:lnTo>
                      <a:pt x="746" y="180"/>
                    </a:lnTo>
                    <a:lnTo>
                      <a:pt x="662" y="188"/>
                    </a:lnTo>
                    <a:lnTo>
                      <a:pt x="582" y="192"/>
                    </a:lnTo>
                    <a:lnTo>
                      <a:pt x="508" y="192"/>
                    </a:lnTo>
                    <a:lnTo>
                      <a:pt x="508" y="188"/>
                    </a:lnTo>
                    <a:lnTo>
                      <a:pt x="430" y="192"/>
                    </a:lnTo>
                    <a:lnTo>
                      <a:pt x="342" y="184"/>
                    </a:lnTo>
                    <a:lnTo>
                      <a:pt x="202" y="158"/>
                    </a:lnTo>
                    <a:lnTo>
                      <a:pt x="120" y="130"/>
                    </a:lnTo>
                    <a:lnTo>
                      <a:pt x="62" y="98"/>
                    </a:lnTo>
                    <a:lnTo>
                      <a:pt x="36" y="80"/>
                    </a:lnTo>
                    <a:lnTo>
                      <a:pt x="18" y="5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666699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77" name="Oval 11"/>
              <p:cNvSpPr>
                <a:spLocks noChangeArrowheads="1"/>
              </p:cNvSpPr>
              <p:nvPr/>
            </p:nvSpPr>
            <p:spPr bwMode="auto">
              <a:xfrm>
                <a:off x="1056" y="432"/>
                <a:ext cx="864" cy="288"/>
              </a:xfrm>
              <a:prstGeom prst="ellipse">
                <a:avLst/>
              </a:prstGeom>
              <a:solidFill>
                <a:srgbClr val="FFCC99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78" name="Oval 12"/>
              <p:cNvSpPr>
                <a:spLocks noChangeArrowheads="1"/>
              </p:cNvSpPr>
              <p:nvPr/>
            </p:nvSpPr>
            <p:spPr bwMode="auto">
              <a:xfrm>
                <a:off x="1344" y="528"/>
                <a:ext cx="288" cy="96"/>
              </a:xfrm>
              <a:prstGeom prst="ellipse">
                <a:avLst/>
              </a:prstGeom>
              <a:solidFill>
                <a:srgbClr val="FFCC99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79" name="Freeform 13"/>
              <p:cNvSpPr>
                <a:spLocks noChangeArrowheads="1"/>
              </p:cNvSpPr>
              <p:nvPr/>
            </p:nvSpPr>
            <p:spPr bwMode="auto">
              <a:xfrm>
                <a:off x="960" y="672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0" name="Freeform 14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1" name="Freeform 15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2" name="Freeform 1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056" cy="219"/>
              </a:xfrm>
              <a:custGeom>
                <a:avLst/>
                <a:gdLst>
                  <a:gd name="T0" fmla="*/ 0 w 1056"/>
                  <a:gd name="T1" fmla="*/ 0 h 192"/>
                  <a:gd name="T2" fmla="*/ 0 w 1056"/>
                  <a:gd name="T3" fmla="*/ 36 h 192"/>
                  <a:gd name="T4" fmla="*/ 12 w 1056"/>
                  <a:gd name="T5" fmla="*/ 60 h 192"/>
                  <a:gd name="T6" fmla="*/ 36 w 1056"/>
                  <a:gd name="T7" fmla="*/ 90 h 192"/>
                  <a:gd name="T8" fmla="*/ 51 w 1056"/>
                  <a:gd name="T9" fmla="*/ 96 h 192"/>
                  <a:gd name="T10" fmla="*/ 99 w 1056"/>
                  <a:gd name="T11" fmla="*/ 123 h 192"/>
                  <a:gd name="T12" fmla="*/ 174 w 1056"/>
                  <a:gd name="T13" fmla="*/ 150 h 192"/>
                  <a:gd name="T14" fmla="*/ 312 w 1056"/>
                  <a:gd name="T15" fmla="*/ 177 h 192"/>
                  <a:gd name="T16" fmla="*/ 408 w 1056"/>
                  <a:gd name="T17" fmla="*/ 186 h 192"/>
                  <a:gd name="T18" fmla="*/ 513 w 1056"/>
                  <a:gd name="T19" fmla="*/ 192 h 192"/>
                  <a:gd name="T20" fmla="*/ 615 w 1056"/>
                  <a:gd name="T21" fmla="*/ 189 h 192"/>
                  <a:gd name="T22" fmla="*/ 714 w 1056"/>
                  <a:gd name="T23" fmla="*/ 183 h 192"/>
                  <a:gd name="T24" fmla="*/ 768 w 1056"/>
                  <a:gd name="T25" fmla="*/ 174 h 192"/>
                  <a:gd name="T26" fmla="*/ 888 w 1056"/>
                  <a:gd name="T27" fmla="*/ 147 h 192"/>
                  <a:gd name="T28" fmla="*/ 975 w 1056"/>
                  <a:gd name="T29" fmla="*/ 114 h 192"/>
                  <a:gd name="T30" fmla="*/ 1002 w 1056"/>
                  <a:gd name="T31" fmla="*/ 96 h 192"/>
                  <a:gd name="T32" fmla="*/ 1044 w 1056"/>
                  <a:gd name="T33" fmla="*/ 60 h 192"/>
                  <a:gd name="T34" fmla="*/ 1056 w 1056"/>
                  <a:gd name="T35" fmla="*/ 36 h 192"/>
                  <a:gd name="T36" fmla="*/ 1056 w 1056"/>
                  <a:gd name="T37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6" h="192">
                    <a:moveTo>
                      <a:pt x="0" y="0"/>
                    </a:moveTo>
                    <a:lnTo>
                      <a:pt x="0" y="36"/>
                    </a:lnTo>
                    <a:lnTo>
                      <a:pt x="12" y="60"/>
                    </a:lnTo>
                    <a:lnTo>
                      <a:pt x="36" y="90"/>
                    </a:lnTo>
                    <a:lnTo>
                      <a:pt x="51" y="96"/>
                    </a:lnTo>
                    <a:lnTo>
                      <a:pt x="99" y="123"/>
                    </a:lnTo>
                    <a:lnTo>
                      <a:pt x="174" y="150"/>
                    </a:lnTo>
                    <a:lnTo>
                      <a:pt x="312" y="177"/>
                    </a:lnTo>
                    <a:lnTo>
                      <a:pt x="408" y="186"/>
                    </a:lnTo>
                    <a:lnTo>
                      <a:pt x="513" y="192"/>
                    </a:lnTo>
                    <a:lnTo>
                      <a:pt x="615" y="189"/>
                    </a:lnTo>
                    <a:lnTo>
                      <a:pt x="714" y="183"/>
                    </a:lnTo>
                    <a:lnTo>
                      <a:pt x="768" y="174"/>
                    </a:lnTo>
                    <a:lnTo>
                      <a:pt x="888" y="147"/>
                    </a:lnTo>
                    <a:lnTo>
                      <a:pt x="975" y="114"/>
                    </a:lnTo>
                    <a:lnTo>
                      <a:pt x="1002" y="96"/>
                    </a:lnTo>
                    <a:lnTo>
                      <a:pt x="1044" y="60"/>
                    </a:lnTo>
                    <a:lnTo>
                      <a:pt x="1056" y="36"/>
                    </a:lnTo>
                    <a:lnTo>
                      <a:pt x="1056" y="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3" name="Freeform 17"/>
              <p:cNvSpPr>
                <a:spLocks noChangeArrowheads="1"/>
              </p:cNvSpPr>
              <p:nvPr/>
            </p:nvSpPr>
            <p:spPr bwMode="auto">
              <a:xfrm>
                <a:off x="1128" y="1216"/>
                <a:ext cx="632" cy="264"/>
              </a:xfrm>
              <a:custGeom>
                <a:avLst/>
                <a:gdLst>
                  <a:gd name="T0" fmla="*/ 40 w 632"/>
                  <a:gd name="T1" fmla="*/ 80 h 264"/>
                  <a:gd name="T2" fmla="*/ 136 w 632"/>
                  <a:gd name="T3" fmla="*/ 40 h 264"/>
                  <a:gd name="T4" fmla="*/ 416 w 632"/>
                  <a:gd name="T5" fmla="*/ 80 h 264"/>
                  <a:gd name="T6" fmla="*/ 512 w 632"/>
                  <a:gd name="T7" fmla="*/ 64 h 264"/>
                  <a:gd name="T8" fmla="*/ 584 w 632"/>
                  <a:gd name="T9" fmla="*/ 24 h 264"/>
                  <a:gd name="T10" fmla="*/ 608 w 632"/>
                  <a:gd name="T11" fmla="*/ 0 h 264"/>
                  <a:gd name="T12" fmla="*/ 600 w 632"/>
                  <a:gd name="T13" fmla="*/ 72 h 264"/>
                  <a:gd name="T14" fmla="*/ 592 w 632"/>
                  <a:gd name="T15" fmla="*/ 136 h 264"/>
                  <a:gd name="T16" fmla="*/ 584 w 632"/>
                  <a:gd name="T17" fmla="*/ 248 h 264"/>
                  <a:gd name="T18" fmla="*/ 536 w 632"/>
                  <a:gd name="T19" fmla="*/ 216 h 264"/>
                  <a:gd name="T20" fmla="*/ 448 w 632"/>
                  <a:gd name="T21" fmla="*/ 176 h 264"/>
                  <a:gd name="T22" fmla="*/ 280 w 632"/>
                  <a:gd name="T23" fmla="*/ 232 h 264"/>
                  <a:gd name="T24" fmla="*/ 24 w 632"/>
                  <a:gd name="T25" fmla="*/ 192 h 264"/>
                  <a:gd name="T26" fmla="*/ 40 w 632"/>
                  <a:gd name="T27" fmla="*/ 8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2" h="264">
                    <a:moveTo>
                      <a:pt x="40" y="80"/>
                    </a:moveTo>
                    <a:cubicBezTo>
                      <a:pt x="101" y="39"/>
                      <a:pt x="69" y="51"/>
                      <a:pt x="136" y="40"/>
                    </a:cubicBezTo>
                    <a:cubicBezTo>
                      <a:pt x="233" y="45"/>
                      <a:pt x="324" y="49"/>
                      <a:pt x="416" y="80"/>
                    </a:cubicBezTo>
                    <a:cubicBezTo>
                      <a:pt x="429" y="79"/>
                      <a:pt x="489" y="77"/>
                      <a:pt x="512" y="64"/>
                    </a:cubicBezTo>
                    <a:cubicBezTo>
                      <a:pt x="595" y="18"/>
                      <a:pt x="530" y="42"/>
                      <a:pt x="584" y="24"/>
                    </a:cubicBezTo>
                    <a:cubicBezTo>
                      <a:pt x="592" y="16"/>
                      <a:pt x="597" y="0"/>
                      <a:pt x="608" y="0"/>
                    </a:cubicBezTo>
                    <a:cubicBezTo>
                      <a:pt x="632" y="0"/>
                      <a:pt x="600" y="72"/>
                      <a:pt x="600" y="72"/>
                    </a:cubicBezTo>
                    <a:cubicBezTo>
                      <a:pt x="597" y="93"/>
                      <a:pt x="594" y="115"/>
                      <a:pt x="592" y="136"/>
                    </a:cubicBezTo>
                    <a:cubicBezTo>
                      <a:pt x="589" y="173"/>
                      <a:pt x="605" y="217"/>
                      <a:pt x="584" y="248"/>
                    </a:cubicBezTo>
                    <a:cubicBezTo>
                      <a:pt x="573" y="264"/>
                      <a:pt x="552" y="227"/>
                      <a:pt x="536" y="216"/>
                    </a:cubicBezTo>
                    <a:cubicBezTo>
                      <a:pt x="511" y="200"/>
                      <a:pt x="477" y="186"/>
                      <a:pt x="448" y="176"/>
                    </a:cubicBezTo>
                    <a:cubicBezTo>
                      <a:pt x="390" y="195"/>
                      <a:pt x="342" y="222"/>
                      <a:pt x="280" y="232"/>
                    </a:cubicBezTo>
                    <a:cubicBezTo>
                      <a:pt x="156" y="226"/>
                      <a:pt x="122" y="225"/>
                      <a:pt x="24" y="192"/>
                    </a:cubicBezTo>
                    <a:cubicBezTo>
                      <a:pt x="8" y="144"/>
                      <a:pt x="0" y="120"/>
                      <a:pt x="40" y="8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ECFF"/>
                  </a:gs>
                  <a:gs pos="100000">
                    <a:schemeClr val="folHlink"/>
                  </a:gs>
                </a:gsLst>
                <a:lin ang="0" scaled="1"/>
              </a:gra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4" name="Freeform 18"/>
              <p:cNvSpPr>
                <a:spLocks noChangeArrowheads="1"/>
              </p:cNvSpPr>
              <p:nvPr/>
            </p:nvSpPr>
            <p:spPr bwMode="auto">
              <a:xfrm>
                <a:off x="1179" y="1312"/>
                <a:ext cx="61" cy="52"/>
              </a:xfrm>
              <a:custGeom>
                <a:avLst/>
                <a:gdLst>
                  <a:gd name="T0" fmla="*/ 29 w 61"/>
                  <a:gd name="T1" fmla="*/ 0 h 52"/>
                  <a:gd name="T2" fmla="*/ 61 w 61"/>
                  <a:gd name="T3" fmla="*/ 40 h 52"/>
                  <a:gd name="T4" fmla="*/ 53 w 61"/>
                  <a:gd name="T5" fmla="*/ 8 h 52"/>
                  <a:gd name="T6" fmla="*/ 29 w 61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29" y="0"/>
                    </a:moveTo>
                    <a:cubicBezTo>
                      <a:pt x="0" y="44"/>
                      <a:pt x="15" y="52"/>
                      <a:pt x="61" y="40"/>
                    </a:cubicBezTo>
                    <a:cubicBezTo>
                      <a:pt x="58" y="29"/>
                      <a:pt x="60" y="17"/>
                      <a:pt x="53" y="8"/>
                    </a:cubicBezTo>
                    <a:cubicBezTo>
                      <a:pt x="48" y="1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5" name="Freeform 19"/>
              <p:cNvSpPr>
                <a:spLocks noChangeArrowheads="1"/>
              </p:cNvSpPr>
              <p:nvPr/>
            </p:nvSpPr>
            <p:spPr bwMode="auto">
              <a:xfrm>
                <a:off x="1256" y="1280"/>
                <a:ext cx="41" cy="154"/>
              </a:xfrm>
              <a:custGeom>
                <a:avLst/>
                <a:gdLst>
                  <a:gd name="T0" fmla="*/ 24 w 41"/>
                  <a:gd name="T1" fmla="*/ 0 h 154"/>
                  <a:gd name="T2" fmla="*/ 24 w 41"/>
                  <a:gd name="T3" fmla="*/ 128 h 154"/>
                  <a:gd name="T4" fmla="*/ 0 w 41"/>
                  <a:gd name="T5" fmla="*/ 15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154">
                    <a:moveTo>
                      <a:pt x="24" y="0"/>
                    </a:moveTo>
                    <a:cubicBezTo>
                      <a:pt x="41" y="51"/>
                      <a:pt x="41" y="39"/>
                      <a:pt x="24" y="128"/>
                    </a:cubicBezTo>
                    <a:cubicBezTo>
                      <a:pt x="19" y="154"/>
                      <a:pt x="14" y="152"/>
                      <a:pt x="0" y="15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6" name="Freeform 20"/>
              <p:cNvSpPr>
                <a:spLocks noChangeArrowheads="1"/>
              </p:cNvSpPr>
              <p:nvPr/>
            </p:nvSpPr>
            <p:spPr bwMode="auto">
              <a:xfrm>
                <a:off x="1320" y="1224"/>
                <a:ext cx="208" cy="56"/>
              </a:xfrm>
              <a:custGeom>
                <a:avLst/>
                <a:gdLst>
                  <a:gd name="T0" fmla="*/ 0 w 208"/>
                  <a:gd name="T1" fmla="*/ 24 h 56"/>
                  <a:gd name="T2" fmla="*/ 128 w 208"/>
                  <a:gd name="T3" fmla="*/ 24 h 56"/>
                  <a:gd name="T4" fmla="*/ 208 w 208"/>
                  <a:gd name="T5" fmla="*/ 40 h 56"/>
                  <a:gd name="T6" fmla="*/ 160 w 20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6">
                    <a:moveTo>
                      <a:pt x="0" y="24"/>
                    </a:moveTo>
                    <a:cubicBezTo>
                      <a:pt x="36" y="0"/>
                      <a:pt x="84" y="17"/>
                      <a:pt x="128" y="24"/>
                    </a:cubicBezTo>
                    <a:cubicBezTo>
                      <a:pt x="155" y="28"/>
                      <a:pt x="208" y="40"/>
                      <a:pt x="208" y="40"/>
                    </a:cubicBezTo>
                    <a:cubicBezTo>
                      <a:pt x="170" y="49"/>
                      <a:pt x="186" y="43"/>
                      <a:pt x="160" y="56"/>
                    </a:cubicBezTo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7" name="Freeform 21"/>
              <p:cNvSpPr>
                <a:spLocks noChangeArrowheads="1"/>
              </p:cNvSpPr>
              <p:nvPr/>
            </p:nvSpPr>
            <p:spPr bwMode="auto">
              <a:xfrm>
                <a:off x="1295" y="1432"/>
                <a:ext cx="126" cy="69"/>
              </a:xfrm>
              <a:custGeom>
                <a:avLst/>
                <a:gdLst>
                  <a:gd name="T0" fmla="*/ 33 w 126"/>
                  <a:gd name="T1" fmla="*/ 8 h 69"/>
                  <a:gd name="T2" fmla="*/ 25 w 126"/>
                  <a:gd name="T3" fmla="*/ 64 h 69"/>
                  <a:gd name="T4" fmla="*/ 49 w 126"/>
                  <a:gd name="T5" fmla="*/ 56 h 69"/>
                  <a:gd name="T6" fmla="*/ 105 w 126"/>
                  <a:gd name="T7" fmla="*/ 56 h 69"/>
                  <a:gd name="T8" fmla="*/ 89 w 126"/>
                  <a:gd name="T9" fmla="*/ 0 h 69"/>
                  <a:gd name="T10" fmla="*/ 33 w 126"/>
                  <a:gd name="T11" fmla="*/ 8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69">
                    <a:moveTo>
                      <a:pt x="33" y="8"/>
                    </a:moveTo>
                    <a:cubicBezTo>
                      <a:pt x="24" y="22"/>
                      <a:pt x="0" y="45"/>
                      <a:pt x="25" y="64"/>
                    </a:cubicBezTo>
                    <a:cubicBezTo>
                      <a:pt x="32" y="69"/>
                      <a:pt x="41" y="59"/>
                      <a:pt x="49" y="56"/>
                    </a:cubicBezTo>
                    <a:cubicBezTo>
                      <a:pt x="64" y="11"/>
                      <a:pt x="67" y="43"/>
                      <a:pt x="105" y="56"/>
                    </a:cubicBezTo>
                    <a:cubicBezTo>
                      <a:pt x="126" y="25"/>
                      <a:pt x="126" y="12"/>
                      <a:pt x="89" y="0"/>
                    </a:cubicBezTo>
                    <a:cubicBezTo>
                      <a:pt x="55" y="11"/>
                      <a:pt x="73" y="8"/>
                      <a:pt x="33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88" name="Freeform 22"/>
              <p:cNvSpPr>
                <a:spLocks noChangeArrowheads="1"/>
              </p:cNvSpPr>
              <p:nvPr/>
            </p:nvSpPr>
            <p:spPr bwMode="auto">
              <a:xfrm>
                <a:off x="1648" y="1304"/>
                <a:ext cx="101" cy="113"/>
              </a:xfrm>
              <a:custGeom>
                <a:avLst/>
                <a:gdLst>
                  <a:gd name="T0" fmla="*/ 72 w 101"/>
                  <a:gd name="T1" fmla="*/ 0 h 113"/>
                  <a:gd name="T2" fmla="*/ 0 w 101"/>
                  <a:gd name="T3" fmla="*/ 40 h 113"/>
                  <a:gd name="T4" fmla="*/ 24 w 101"/>
                  <a:gd name="T5" fmla="*/ 72 h 113"/>
                  <a:gd name="T6" fmla="*/ 32 w 101"/>
                  <a:gd name="T7" fmla="*/ 96 h 113"/>
                  <a:gd name="T8" fmla="*/ 72 w 101"/>
                  <a:gd name="T9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113">
                    <a:moveTo>
                      <a:pt x="72" y="0"/>
                    </a:moveTo>
                    <a:cubicBezTo>
                      <a:pt x="48" y="16"/>
                      <a:pt x="24" y="24"/>
                      <a:pt x="0" y="40"/>
                    </a:cubicBezTo>
                    <a:cubicBezTo>
                      <a:pt x="57" y="59"/>
                      <a:pt x="62" y="47"/>
                      <a:pt x="24" y="72"/>
                    </a:cubicBezTo>
                    <a:cubicBezTo>
                      <a:pt x="27" y="80"/>
                      <a:pt x="25" y="91"/>
                      <a:pt x="32" y="96"/>
                    </a:cubicBezTo>
                    <a:cubicBezTo>
                      <a:pt x="56" y="113"/>
                      <a:pt x="101" y="112"/>
                      <a:pt x="72" y="11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0" name="Group 23"/>
            <p:cNvGrpSpPr/>
            <p:nvPr/>
          </p:nvGrpSpPr>
          <p:grpSpPr bwMode="auto">
            <a:xfrm>
              <a:off x="978403" y="3111792"/>
              <a:ext cx="624722" cy="897890"/>
              <a:chOff x="2555" y="1944"/>
              <a:chExt cx="526" cy="756"/>
            </a:xfrm>
          </p:grpSpPr>
          <p:sp>
            <p:nvSpPr>
              <p:cNvPr id="72" name="Freeform 24"/>
              <p:cNvSpPr>
                <a:spLocks noChangeArrowheads="1"/>
              </p:cNvSpPr>
              <p:nvPr/>
            </p:nvSpPr>
            <p:spPr bwMode="auto">
              <a:xfrm>
                <a:off x="2555" y="1944"/>
                <a:ext cx="376" cy="756"/>
              </a:xfrm>
              <a:custGeom>
                <a:avLst/>
                <a:gdLst>
                  <a:gd name="T0" fmla="*/ 187 w 376"/>
                  <a:gd name="T1" fmla="*/ 342 h 756"/>
                  <a:gd name="T2" fmla="*/ 214 w 376"/>
                  <a:gd name="T3" fmla="*/ 288 h 756"/>
                  <a:gd name="T4" fmla="*/ 274 w 376"/>
                  <a:gd name="T5" fmla="*/ 180 h 756"/>
                  <a:gd name="T6" fmla="*/ 301 w 376"/>
                  <a:gd name="T7" fmla="*/ 126 h 756"/>
                  <a:gd name="T8" fmla="*/ 313 w 376"/>
                  <a:gd name="T9" fmla="*/ 99 h 756"/>
                  <a:gd name="T10" fmla="*/ 376 w 376"/>
                  <a:gd name="T11" fmla="*/ 0 h 756"/>
                  <a:gd name="T12" fmla="*/ 325 w 376"/>
                  <a:gd name="T13" fmla="*/ 183 h 756"/>
                  <a:gd name="T14" fmla="*/ 304 w 376"/>
                  <a:gd name="T15" fmla="*/ 252 h 756"/>
                  <a:gd name="T16" fmla="*/ 280 w 376"/>
                  <a:gd name="T17" fmla="*/ 297 h 756"/>
                  <a:gd name="T18" fmla="*/ 238 w 376"/>
                  <a:gd name="T19" fmla="*/ 369 h 756"/>
                  <a:gd name="T20" fmla="*/ 277 w 376"/>
                  <a:gd name="T21" fmla="*/ 534 h 756"/>
                  <a:gd name="T22" fmla="*/ 232 w 376"/>
                  <a:gd name="T23" fmla="*/ 690 h 756"/>
                  <a:gd name="T24" fmla="*/ 211 w 376"/>
                  <a:gd name="T25" fmla="*/ 711 h 756"/>
                  <a:gd name="T26" fmla="*/ 85 w 376"/>
                  <a:gd name="T27" fmla="*/ 756 h 756"/>
                  <a:gd name="T28" fmla="*/ 49 w 376"/>
                  <a:gd name="T29" fmla="*/ 747 h 756"/>
                  <a:gd name="T30" fmla="*/ 40 w 376"/>
                  <a:gd name="T31" fmla="*/ 744 h 756"/>
                  <a:gd name="T32" fmla="*/ 13 w 376"/>
                  <a:gd name="T33" fmla="*/ 687 h 756"/>
                  <a:gd name="T34" fmla="*/ 4 w 376"/>
                  <a:gd name="T35" fmla="*/ 660 h 756"/>
                  <a:gd name="T36" fmla="*/ 1 w 376"/>
                  <a:gd name="T37" fmla="*/ 651 h 756"/>
                  <a:gd name="T38" fmla="*/ 49 w 376"/>
                  <a:gd name="T39" fmla="*/ 468 h 756"/>
                  <a:gd name="T40" fmla="*/ 124 w 376"/>
                  <a:gd name="T41" fmla="*/ 423 h 756"/>
                  <a:gd name="T42" fmla="*/ 151 w 376"/>
                  <a:gd name="T43" fmla="*/ 405 h 756"/>
                  <a:gd name="T44" fmla="*/ 160 w 376"/>
                  <a:gd name="T45" fmla="*/ 399 h 756"/>
                  <a:gd name="T46" fmla="*/ 178 w 376"/>
                  <a:gd name="T47" fmla="*/ 411 h 756"/>
                  <a:gd name="T48" fmla="*/ 184 w 376"/>
                  <a:gd name="T49" fmla="*/ 429 h 756"/>
                  <a:gd name="T50" fmla="*/ 157 w 376"/>
                  <a:gd name="T51" fmla="*/ 462 h 756"/>
                  <a:gd name="T52" fmla="*/ 127 w 376"/>
                  <a:gd name="T53" fmla="*/ 492 h 756"/>
                  <a:gd name="T54" fmla="*/ 118 w 376"/>
                  <a:gd name="T55" fmla="*/ 498 h 756"/>
                  <a:gd name="T56" fmla="*/ 88 w 376"/>
                  <a:gd name="T57" fmla="*/ 531 h 756"/>
                  <a:gd name="T58" fmla="*/ 61 w 376"/>
                  <a:gd name="T59" fmla="*/ 591 h 756"/>
                  <a:gd name="T60" fmla="*/ 103 w 376"/>
                  <a:gd name="T61" fmla="*/ 675 h 756"/>
                  <a:gd name="T62" fmla="*/ 121 w 376"/>
                  <a:gd name="T63" fmla="*/ 672 h 756"/>
                  <a:gd name="T64" fmla="*/ 139 w 376"/>
                  <a:gd name="T65" fmla="*/ 666 h 756"/>
                  <a:gd name="T66" fmla="*/ 172 w 376"/>
                  <a:gd name="T67" fmla="*/ 636 h 756"/>
                  <a:gd name="T68" fmla="*/ 223 w 376"/>
                  <a:gd name="T69" fmla="*/ 504 h 756"/>
                  <a:gd name="T70" fmla="*/ 193 w 376"/>
                  <a:gd name="T71" fmla="*/ 408 h 756"/>
                  <a:gd name="T72" fmla="*/ 184 w 376"/>
                  <a:gd name="T73" fmla="*/ 381 h 756"/>
                  <a:gd name="T74" fmla="*/ 178 w 376"/>
                  <a:gd name="T75" fmla="*/ 363 h 756"/>
                  <a:gd name="T76" fmla="*/ 187 w 376"/>
                  <a:gd name="T77" fmla="*/ 34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76" h="756">
                    <a:moveTo>
                      <a:pt x="187" y="342"/>
                    </a:moveTo>
                    <a:cubicBezTo>
                      <a:pt x="198" y="325"/>
                      <a:pt x="204" y="306"/>
                      <a:pt x="214" y="288"/>
                    </a:cubicBezTo>
                    <a:cubicBezTo>
                      <a:pt x="234" y="252"/>
                      <a:pt x="251" y="214"/>
                      <a:pt x="274" y="180"/>
                    </a:cubicBezTo>
                    <a:cubicBezTo>
                      <a:pt x="285" y="163"/>
                      <a:pt x="289" y="143"/>
                      <a:pt x="301" y="126"/>
                    </a:cubicBezTo>
                    <a:cubicBezTo>
                      <a:pt x="306" y="118"/>
                      <a:pt x="309" y="107"/>
                      <a:pt x="313" y="99"/>
                    </a:cubicBezTo>
                    <a:cubicBezTo>
                      <a:pt x="330" y="65"/>
                      <a:pt x="349" y="27"/>
                      <a:pt x="376" y="0"/>
                    </a:cubicBezTo>
                    <a:cubicBezTo>
                      <a:pt x="356" y="60"/>
                      <a:pt x="345" y="123"/>
                      <a:pt x="325" y="183"/>
                    </a:cubicBezTo>
                    <a:cubicBezTo>
                      <a:pt x="318" y="204"/>
                      <a:pt x="316" y="233"/>
                      <a:pt x="304" y="252"/>
                    </a:cubicBezTo>
                    <a:cubicBezTo>
                      <a:pt x="295" y="266"/>
                      <a:pt x="287" y="282"/>
                      <a:pt x="280" y="297"/>
                    </a:cubicBezTo>
                    <a:cubicBezTo>
                      <a:pt x="268" y="324"/>
                      <a:pt x="259" y="348"/>
                      <a:pt x="238" y="369"/>
                    </a:cubicBezTo>
                    <a:cubicBezTo>
                      <a:pt x="249" y="425"/>
                      <a:pt x="269" y="478"/>
                      <a:pt x="277" y="534"/>
                    </a:cubicBezTo>
                    <a:cubicBezTo>
                      <a:pt x="275" y="575"/>
                      <a:pt x="274" y="662"/>
                      <a:pt x="232" y="690"/>
                    </a:cubicBezTo>
                    <a:cubicBezTo>
                      <a:pt x="229" y="699"/>
                      <a:pt x="211" y="711"/>
                      <a:pt x="211" y="711"/>
                    </a:cubicBezTo>
                    <a:cubicBezTo>
                      <a:pt x="188" y="745"/>
                      <a:pt x="123" y="753"/>
                      <a:pt x="85" y="756"/>
                    </a:cubicBezTo>
                    <a:cubicBezTo>
                      <a:pt x="61" y="752"/>
                      <a:pt x="73" y="755"/>
                      <a:pt x="49" y="747"/>
                    </a:cubicBezTo>
                    <a:cubicBezTo>
                      <a:pt x="46" y="746"/>
                      <a:pt x="40" y="744"/>
                      <a:pt x="40" y="744"/>
                    </a:cubicBezTo>
                    <a:cubicBezTo>
                      <a:pt x="26" y="726"/>
                      <a:pt x="20" y="708"/>
                      <a:pt x="13" y="687"/>
                    </a:cubicBezTo>
                    <a:cubicBezTo>
                      <a:pt x="10" y="678"/>
                      <a:pt x="7" y="669"/>
                      <a:pt x="4" y="660"/>
                    </a:cubicBezTo>
                    <a:cubicBezTo>
                      <a:pt x="3" y="657"/>
                      <a:pt x="1" y="651"/>
                      <a:pt x="1" y="651"/>
                    </a:cubicBezTo>
                    <a:cubicBezTo>
                      <a:pt x="3" y="594"/>
                      <a:pt x="0" y="511"/>
                      <a:pt x="49" y="468"/>
                    </a:cubicBezTo>
                    <a:cubicBezTo>
                      <a:pt x="71" y="449"/>
                      <a:pt x="100" y="439"/>
                      <a:pt x="124" y="423"/>
                    </a:cubicBezTo>
                    <a:cubicBezTo>
                      <a:pt x="133" y="417"/>
                      <a:pt x="142" y="411"/>
                      <a:pt x="151" y="405"/>
                    </a:cubicBezTo>
                    <a:cubicBezTo>
                      <a:pt x="154" y="403"/>
                      <a:pt x="160" y="399"/>
                      <a:pt x="160" y="399"/>
                    </a:cubicBezTo>
                    <a:cubicBezTo>
                      <a:pt x="166" y="403"/>
                      <a:pt x="172" y="407"/>
                      <a:pt x="178" y="411"/>
                    </a:cubicBezTo>
                    <a:cubicBezTo>
                      <a:pt x="183" y="415"/>
                      <a:pt x="184" y="429"/>
                      <a:pt x="184" y="429"/>
                    </a:cubicBezTo>
                    <a:cubicBezTo>
                      <a:pt x="180" y="443"/>
                      <a:pt x="169" y="454"/>
                      <a:pt x="157" y="462"/>
                    </a:cubicBezTo>
                    <a:cubicBezTo>
                      <a:pt x="141" y="486"/>
                      <a:pt x="151" y="476"/>
                      <a:pt x="127" y="492"/>
                    </a:cubicBezTo>
                    <a:cubicBezTo>
                      <a:pt x="124" y="494"/>
                      <a:pt x="118" y="498"/>
                      <a:pt x="118" y="498"/>
                    </a:cubicBezTo>
                    <a:cubicBezTo>
                      <a:pt x="110" y="510"/>
                      <a:pt x="100" y="523"/>
                      <a:pt x="88" y="531"/>
                    </a:cubicBezTo>
                    <a:cubicBezTo>
                      <a:pt x="81" y="552"/>
                      <a:pt x="67" y="568"/>
                      <a:pt x="61" y="591"/>
                    </a:cubicBezTo>
                    <a:cubicBezTo>
                      <a:pt x="64" y="636"/>
                      <a:pt x="56" y="666"/>
                      <a:pt x="103" y="675"/>
                    </a:cubicBezTo>
                    <a:cubicBezTo>
                      <a:pt x="109" y="674"/>
                      <a:pt x="115" y="673"/>
                      <a:pt x="121" y="672"/>
                    </a:cubicBezTo>
                    <a:cubicBezTo>
                      <a:pt x="127" y="670"/>
                      <a:pt x="139" y="666"/>
                      <a:pt x="139" y="666"/>
                    </a:cubicBezTo>
                    <a:cubicBezTo>
                      <a:pt x="149" y="656"/>
                      <a:pt x="160" y="644"/>
                      <a:pt x="172" y="636"/>
                    </a:cubicBezTo>
                    <a:cubicBezTo>
                      <a:pt x="200" y="594"/>
                      <a:pt x="211" y="553"/>
                      <a:pt x="223" y="504"/>
                    </a:cubicBezTo>
                    <a:cubicBezTo>
                      <a:pt x="218" y="469"/>
                      <a:pt x="204" y="441"/>
                      <a:pt x="193" y="408"/>
                    </a:cubicBezTo>
                    <a:cubicBezTo>
                      <a:pt x="190" y="399"/>
                      <a:pt x="187" y="390"/>
                      <a:pt x="184" y="381"/>
                    </a:cubicBezTo>
                    <a:cubicBezTo>
                      <a:pt x="182" y="375"/>
                      <a:pt x="178" y="363"/>
                      <a:pt x="178" y="363"/>
                    </a:cubicBezTo>
                    <a:cubicBezTo>
                      <a:pt x="179" y="358"/>
                      <a:pt x="180" y="342"/>
                      <a:pt x="187" y="342"/>
                    </a:cubicBez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73" name="Freeform 25"/>
              <p:cNvSpPr>
                <a:spLocks noChangeArrowheads="1"/>
              </p:cNvSpPr>
              <p:nvPr/>
            </p:nvSpPr>
            <p:spPr bwMode="auto">
              <a:xfrm>
                <a:off x="2694" y="2141"/>
                <a:ext cx="387" cy="511"/>
              </a:xfrm>
              <a:custGeom>
                <a:avLst/>
                <a:gdLst>
                  <a:gd name="T0" fmla="*/ 0 w 387"/>
                  <a:gd name="T1" fmla="*/ 91 h 511"/>
                  <a:gd name="T2" fmla="*/ 57 w 387"/>
                  <a:gd name="T3" fmla="*/ 181 h 511"/>
                  <a:gd name="T4" fmla="*/ 93 w 387"/>
                  <a:gd name="T5" fmla="*/ 205 h 511"/>
                  <a:gd name="T6" fmla="*/ 111 w 387"/>
                  <a:gd name="T7" fmla="*/ 217 h 511"/>
                  <a:gd name="T8" fmla="*/ 153 w 387"/>
                  <a:gd name="T9" fmla="*/ 268 h 511"/>
                  <a:gd name="T10" fmla="*/ 162 w 387"/>
                  <a:gd name="T11" fmla="*/ 286 h 511"/>
                  <a:gd name="T12" fmla="*/ 168 w 387"/>
                  <a:gd name="T13" fmla="*/ 304 h 511"/>
                  <a:gd name="T14" fmla="*/ 216 w 387"/>
                  <a:gd name="T15" fmla="*/ 463 h 511"/>
                  <a:gd name="T16" fmla="*/ 267 w 387"/>
                  <a:gd name="T17" fmla="*/ 508 h 511"/>
                  <a:gd name="T18" fmla="*/ 324 w 387"/>
                  <a:gd name="T19" fmla="*/ 502 h 511"/>
                  <a:gd name="T20" fmla="*/ 351 w 387"/>
                  <a:gd name="T21" fmla="*/ 484 h 511"/>
                  <a:gd name="T22" fmla="*/ 372 w 387"/>
                  <a:gd name="T23" fmla="*/ 448 h 511"/>
                  <a:gd name="T24" fmla="*/ 387 w 387"/>
                  <a:gd name="T25" fmla="*/ 370 h 511"/>
                  <a:gd name="T26" fmla="*/ 363 w 387"/>
                  <a:gd name="T27" fmla="*/ 247 h 511"/>
                  <a:gd name="T28" fmla="*/ 318 w 387"/>
                  <a:gd name="T29" fmla="*/ 193 h 511"/>
                  <a:gd name="T30" fmla="*/ 276 w 387"/>
                  <a:gd name="T31" fmla="*/ 157 h 511"/>
                  <a:gd name="T32" fmla="*/ 237 w 387"/>
                  <a:gd name="T33" fmla="*/ 145 h 511"/>
                  <a:gd name="T34" fmla="*/ 201 w 387"/>
                  <a:gd name="T35" fmla="*/ 163 h 511"/>
                  <a:gd name="T36" fmla="*/ 189 w 387"/>
                  <a:gd name="T37" fmla="*/ 184 h 511"/>
                  <a:gd name="T38" fmla="*/ 195 w 387"/>
                  <a:gd name="T39" fmla="*/ 220 h 511"/>
                  <a:gd name="T40" fmla="*/ 255 w 387"/>
                  <a:gd name="T41" fmla="*/ 247 h 511"/>
                  <a:gd name="T42" fmla="*/ 273 w 387"/>
                  <a:gd name="T43" fmla="*/ 262 h 511"/>
                  <a:gd name="T44" fmla="*/ 291 w 387"/>
                  <a:gd name="T45" fmla="*/ 274 h 511"/>
                  <a:gd name="T46" fmla="*/ 318 w 387"/>
                  <a:gd name="T47" fmla="*/ 307 h 511"/>
                  <a:gd name="T48" fmla="*/ 324 w 387"/>
                  <a:gd name="T49" fmla="*/ 325 h 511"/>
                  <a:gd name="T50" fmla="*/ 315 w 387"/>
                  <a:gd name="T51" fmla="*/ 379 h 511"/>
                  <a:gd name="T52" fmla="*/ 300 w 387"/>
                  <a:gd name="T53" fmla="*/ 397 h 511"/>
                  <a:gd name="T54" fmla="*/ 282 w 387"/>
                  <a:gd name="T55" fmla="*/ 403 h 511"/>
                  <a:gd name="T56" fmla="*/ 240 w 387"/>
                  <a:gd name="T57" fmla="*/ 382 h 511"/>
                  <a:gd name="T58" fmla="*/ 225 w 387"/>
                  <a:gd name="T59" fmla="*/ 355 h 511"/>
                  <a:gd name="T60" fmla="*/ 219 w 387"/>
                  <a:gd name="T61" fmla="*/ 337 h 511"/>
                  <a:gd name="T62" fmla="*/ 171 w 387"/>
                  <a:gd name="T63" fmla="*/ 199 h 511"/>
                  <a:gd name="T64" fmla="*/ 114 w 387"/>
                  <a:gd name="T65" fmla="*/ 154 h 511"/>
                  <a:gd name="T66" fmla="*/ 87 w 387"/>
                  <a:gd name="T67" fmla="*/ 136 h 511"/>
                  <a:gd name="T68" fmla="*/ 18 w 387"/>
                  <a:gd name="T69" fmla="*/ 22 h 511"/>
                  <a:gd name="T70" fmla="*/ 3 w 387"/>
                  <a:gd name="T71" fmla="*/ 43 h 511"/>
                  <a:gd name="T72" fmla="*/ 0 w 387"/>
                  <a:gd name="T73" fmla="*/ 91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7" h="511">
                    <a:moveTo>
                      <a:pt x="0" y="91"/>
                    </a:moveTo>
                    <a:cubicBezTo>
                      <a:pt x="18" y="118"/>
                      <a:pt x="28" y="162"/>
                      <a:pt x="57" y="181"/>
                    </a:cubicBezTo>
                    <a:cubicBezTo>
                      <a:pt x="69" y="189"/>
                      <a:pt x="81" y="197"/>
                      <a:pt x="93" y="205"/>
                    </a:cubicBezTo>
                    <a:cubicBezTo>
                      <a:pt x="99" y="209"/>
                      <a:pt x="111" y="217"/>
                      <a:pt x="111" y="217"/>
                    </a:cubicBezTo>
                    <a:cubicBezTo>
                      <a:pt x="123" y="234"/>
                      <a:pt x="140" y="248"/>
                      <a:pt x="153" y="268"/>
                    </a:cubicBezTo>
                    <a:cubicBezTo>
                      <a:pt x="157" y="274"/>
                      <a:pt x="159" y="280"/>
                      <a:pt x="162" y="286"/>
                    </a:cubicBezTo>
                    <a:cubicBezTo>
                      <a:pt x="165" y="292"/>
                      <a:pt x="168" y="304"/>
                      <a:pt x="168" y="304"/>
                    </a:cubicBezTo>
                    <a:cubicBezTo>
                      <a:pt x="176" y="359"/>
                      <a:pt x="191" y="414"/>
                      <a:pt x="216" y="463"/>
                    </a:cubicBezTo>
                    <a:cubicBezTo>
                      <a:pt x="228" y="487"/>
                      <a:pt x="240" y="503"/>
                      <a:pt x="267" y="508"/>
                    </a:cubicBezTo>
                    <a:cubicBezTo>
                      <a:pt x="286" y="507"/>
                      <a:pt x="307" y="511"/>
                      <a:pt x="324" y="502"/>
                    </a:cubicBezTo>
                    <a:cubicBezTo>
                      <a:pt x="333" y="497"/>
                      <a:pt x="351" y="484"/>
                      <a:pt x="351" y="484"/>
                    </a:cubicBezTo>
                    <a:cubicBezTo>
                      <a:pt x="356" y="470"/>
                      <a:pt x="368" y="461"/>
                      <a:pt x="372" y="448"/>
                    </a:cubicBezTo>
                    <a:cubicBezTo>
                      <a:pt x="381" y="421"/>
                      <a:pt x="384" y="400"/>
                      <a:pt x="387" y="370"/>
                    </a:cubicBezTo>
                    <a:cubicBezTo>
                      <a:pt x="385" y="335"/>
                      <a:pt x="384" y="279"/>
                      <a:pt x="363" y="247"/>
                    </a:cubicBezTo>
                    <a:cubicBezTo>
                      <a:pt x="350" y="227"/>
                      <a:pt x="331" y="212"/>
                      <a:pt x="318" y="193"/>
                    </a:cubicBezTo>
                    <a:cubicBezTo>
                      <a:pt x="310" y="181"/>
                      <a:pt x="290" y="162"/>
                      <a:pt x="276" y="157"/>
                    </a:cubicBezTo>
                    <a:cubicBezTo>
                      <a:pt x="263" y="153"/>
                      <a:pt x="250" y="149"/>
                      <a:pt x="237" y="145"/>
                    </a:cubicBezTo>
                    <a:cubicBezTo>
                      <a:pt x="224" y="149"/>
                      <a:pt x="214" y="159"/>
                      <a:pt x="201" y="163"/>
                    </a:cubicBezTo>
                    <a:cubicBezTo>
                      <a:pt x="193" y="171"/>
                      <a:pt x="189" y="172"/>
                      <a:pt x="189" y="184"/>
                    </a:cubicBezTo>
                    <a:cubicBezTo>
                      <a:pt x="189" y="196"/>
                      <a:pt x="188" y="210"/>
                      <a:pt x="195" y="220"/>
                    </a:cubicBezTo>
                    <a:cubicBezTo>
                      <a:pt x="207" y="237"/>
                      <a:pt x="239" y="236"/>
                      <a:pt x="255" y="247"/>
                    </a:cubicBezTo>
                    <a:cubicBezTo>
                      <a:pt x="287" y="268"/>
                      <a:pt x="238" y="235"/>
                      <a:pt x="273" y="262"/>
                    </a:cubicBezTo>
                    <a:cubicBezTo>
                      <a:pt x="279" y="266"/>
                      <a:pt x="291" y="274"/>
                      <a:pt x="291" y="274"/>
                    </a:cubicBezTo>
                    <a:cubicBezTo>
                      <a:pt x="299" y="287"/>
                      <a:pt x="313" y="291"/>
                      <a:pt x="318" y="307"/>
                    </a:cubicBezTo>
                    <a:cubicBezTo>
                      <a:pt x="320" y="313"/>
                      <a:pt x="324" y="325"/>
                      <a:pt x="324" y="325"/>
                    </a:cubicBezTo>
                    <a:cubicBezTo>
                      <a:pt x="320" y="367"/>
                      <a:pt x="325" y="350"/>
                      <a:pt x="315" y="379"/>
                    </a:cubicBezTo>
                    <a:cubicBezTo>
                      <a:pt x="313" y="386"/>
                      <a:pt x="307" y="393"/>
                      <a:pt x="300" y="397"/>
                    </a:cubicBezTo>
                    <a:cubicBezTo>
                      <a:pt x="295" y="400"/>
                      <a:pt x="282" y="403"/>
                      <a:pt x="282" y="403"/>
                    </a:cubicBezTo>
                    <a:cubicBezTo>
                      <a:pt x="256" y="396"/>
                      <a:pt x="260" y="395"/>
                      <a:pt x="240" y="382"/>
                    </a:cubicBezTo>
                    <a:cubicBezTo>
                      <a:pt x="235" y="374"/>
                      <a:pt x="229" y="364"/>
                      <a:pt x="225" y="355"/>
                    </a:cubicBezTo>
                    <a:cubicBezTo>
                      <a:pt x="222" y="349"/>
                      <a:pt x="219" y="337"/>
                      <a:pt x="219" y="337"/>
                    </a:cubicBezTo>
                    <a:cubicBezTo>
                      <a:pt x="216" y="291"/>
                      <a:pt x="210" y="232"/>
                      <a:pt x="171" y="199"/>
                    </a:cubicBezTo>
                    <a:cubicBezTo>
                      <a:pt x="153" y="184"/>
                      <a:pt x="133" y="169"/>
                      <a:pt x="114" y="154"/>
                    </a:cubicBezTo>
                    <a:cubicBezTo>
                      <a:pt x="105" y="147"/>
                      <a:pt x="87" y="136"/>
                      <a:pt x="87" y="136"/>
                    </a:cubicBezTo>
                    <a:cubicBezTo>
                      <a:pt x="67" y="106"/>
                      <a:pt x="45" y="40"/>
                      <a:pt x="18" y="22"/>
                    </a:cubicBezTo>
                    <a:cubicBezTo>
                      <a:pt x="11" y="0"/>
                      <a:pt x="5" y="36"/>
                      <a:pt x="3" y="43"/>
                    </a:cubicBezTo>
                    <a:cubicBezTo>
                      <a:pt x="0" y="85"/>
                      <a:pt x="0" y="69"/>
                      <a:pt x="0" y="91"/>
                    </a:cubicBez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  <p:sp>
            <p:nvSpPr>
              <p:cNvPr id="74" name="Freeform 26"/>
              <p:cNvSpPr>
                <a:spLocks noChangeArrowheads="1"/>
              </p:cNvSpPr>
              <p:nvPr/>
            </p:nvSpPr>
            <p:spPr bwMode="auto">
              <a:xfrm>
                <a:off x="2751" y="2280"/>
                <a:ext cx="39" cy="33"/>
              </a:xfrm>
              <a:custGeom>
                <a:avLst/>
                <a:gdLst>
                  <a:gd name="T0" fmla="*/ 21 w 39"/>
                  <a:gd name="T1" fmla="*/ 9 h 33"/>
                  <a:gd name="T2" fmla="*/ 0 w 39"/>
                  <a:gd name="T3" fmla="*/ 15 h 33"/>
                  <a:gd name="T4" fmla="*/ 21 w 39"/>
                  <a:gd name="T5" fmla="*/ 33 h 33"/>
                  <a:gd name="T6" fmla="*/ 30 w 39"/>
                  <a:gd name="T7" fmla="*/ 12 h 33"/>
                  <a:gd name="T8" fmla="*/ 21 w 39"/>
                  <a:gd name="T9" fmla="*/ 6 h 33"/>
                  <a:gd name="T10" fmla="*/ 12 w 39"/>
                  <a:gd name="T11" fmla="*/ 3 h 33"/>
                  <a:gd name="T12" fmla="*/ 21 w 39"/>
                  <a:gd name="T13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3">
                    <a:moveTo>
                      <a:pt x="21" y="9"/>
                    </a:moveTo>
                    <a:cubicBezTo>
                      <a:pt x="9" y="1"/>
                      <a:pt x="5" y="1"/>
                      <a:pt x="0" y="15"/>
                    </a:cubicBezTo>
                    <a:cubicBezTo>
                      <a:pt x="4" y="27"/>
                      <a:pt x="9" y="29"/>
                      <a:pt x="21" y="33"/>
                    </a:cubicBezTo>
                    <a:cubicBezTo>
                      <a:pt x="30" y="30"/>
                      <a:pt x="39" y="23"/>
                      <a:pt x="30" y="12"/>
                    </a:cubicBezTo>
                    <a:cubicBezTo>
                      <a:pt x="28" y="9"/>
                      <a:pt x="24" y="8"/>
                      <a:pt x="21" y="6"/>
                    </a:cubicBezTo>
                    <a:cubicBezTo>
                      <a:pt x="18" y="5"/>
                      <a:pt x="12" y="0"/>
                      <a:pt x="12" y="3"/>
                    </a:cubicBezTo>
                    <a:cubicBezTo>
                      <a:pt x="12" y="7"/>
                      <a:pt x="18" y="7"/>
                      <a:pt x="21" y="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b="1"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1131614" y="1912126"/>
              <a:ext cx="0" cy="14822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5" name="右箭头 97"/>
          <p:cNvSpPr/>
          <p:nvPr/>
        </p:nvSpPr>
        <p:spPr>
          <a:xfrm>
            <a:off x="2301452" y="1647992"/>
            <a:ext cx="837152" cy="7480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96" name="右箭头 98"/>
          <p:cNvSpPr/>
          <p:nvPr/>
        </p:nvSpPr>
        <p:spPr>
          <a:xfrm>
            <a:off x="4747377" y="1543378"/>
            <a:ext cx="837152" cy="7480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98" name="图片 9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99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/>
      <p:bldP spid="24" grpId="0" animBg="1"/>
      <p:bldP spid="25" grpId="0"/>
      <p:bldP spid="95" grpId="0" animBg="1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9951" y="659591"/>
            <a:ext cx="3463168" cy="461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99390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圆柱表面积的计算公式</a:t>
            </a:r>
            <a:endParaRPr lang="zh-CN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19146" y="3398970"/>
            <a:ext cx="7473334" cy="684948"/>
            <a:chOff x="2278250" y="5060196"/>
            <a:chExt cx="9886882" cy="945821"/>
          </a:xfrm>
        </p:grpSpPr>
        <p:grpSp>
          <p:nvGrpSpPr>
            <p:cNvPr id="9" name="组合 8"/>
            <p:cNvGrpSpPr/>
            <p:nvPr/>
          </p:nvGrpSpPr>
          <p:grpSpPr>
            <a:xfrm>
              <a:off x="2278250" y="5060196"/>
              <a:ext cx="8061453" cy="945821"/>
              <a:chOff x="1397699" y="3103089"/>
              <a:chExt cx="9396139" cy="2330094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397699" y="3103089"/>
                <a:ext cx="9396139" cy="2330094"/>
                <a:chOff x="859949" y="2550013"/>
                <a:chExt cx="9396139" cy="2330094"/>
              </a:xfrm>
            </p:grpSpPr>
            <p:sp>
              <p:nvSpPr>
                <p:cNvPr id="15" name="AutoShape 23"/>
                <p:cNvSpPr>
                  <a:spLocks noChangeArrowheads="1"/>
                </p:cNvSpPr>
                <p:nvPr/>
              </p:nvSpPr>
              <p:spPr bwMode="gray">
                <a:xfrm>
                  <a:off x="859949" y="2550013"/>
                  <a:ext cx="9396139" cy="233009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9525">
                  <a:noFill/>
                  <a:round/>
                </a:ln>
                <a:effectLst>
                  <a:outerShdw dist="45791" dir="2021404" algn="ctr" rotWithShape="0">
                    <a:srgbClr val="DDDDDD"/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b="1">
                    <a:solidFill>
                      <a:prstClr val="black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16" name="Rectangle 24"/>
                <p:cNvSpPr>
                  <a:spLocks noChangeArrowheads="1"/>
                </p:cNvSpPr>
                <p:nvPr/>
              </p:nvSpPr>
              <p:spPr bwMode="gray">
                <a:xfrm>
                  <a:off x="859949" y="2550013"/>
                  <a:ext cx="1741526" cy="1087377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b="1">
                    <a:solidFill>
                      <a:prstClr val="black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" name="Group 25"/>
              <p:cNvGrpSpPr/>
              <p:nvPr/>
            </p:nvGrpSpPr>
            <p:grpSpPr bwMode="auto">
              <a:xfrm>
                <a:off x="1612895" y="3208324"/>
                <a:ext cx="8965747" cy="2119624"/>
                <a:chOff x="2190" y="1344"/>
                <a:chExt cx="1392" cy="720"/>
              </a:xfrm>
            </p:grpSpPr>
            <p:sp>
              <p:nvSpPr>
                <p:cNvPr id="13" name="AutoShape 26"/>
                <p:cNvSpPr>
                  <a:spLocks noChangeArrowheads="1"/>
                </p:cNvSpPr>
                <p:nvPr/>
              </p:nvSpPr>
              <p:spPr bwMode="gray">
                <a:xfrm>
                  <a:off x="2190" y="1344"/>
                  <a:ext cx="1392" cy="72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 b="1">
                    <a:solidFill>
                      <a:prstClr val="black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endParaRPr>
                </a:p>
              </p:txBody>
            </p:sp>
            <p:sp>
              <p:nvSpPr>
                <p:cNvPr id="14" name="Rectangle 27"/>
                <p:cNvSpPr>
                  <a:spLocks noChangeArrowheads="1"/>
                </p:cNvSpPr>
                <p:nvPr/>
              </p:nvSpPr>
              <p:spPr bwMode="gray">
                <a:xfrm>
                  <a:off x="2190" y="1344"/>
                  <a:ext cx="258" cy="33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zh-CN" altLang="en-US" b="1">
                    <a:solidFill>
                      <a:prstClr val="black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2713239" y="5204189"/>
              <a:ext cx="9451893" cy="637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圆柱的表面积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=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侧面积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+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两个底面的面积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03268" y="1002748"/>
            <a:ext cx="2651392" cy="2036970"/>
            <a:chOff x="2178420" y="456071"/>
            <a:chExt cx="5174238" cy="3975183"/>
          </a:xfrm>
        </p:grpSpPr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2178420" y="1710267"/>
              <a:ext cx="4332676" cy="1464416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3774669" y="3178246"/>
              <a:ext cx="1254196" cy="1253008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grpSp>
          <p:nvGrpSpPr>
            <p:cNvPr id="21" name="Group 4"/>
            <p:cNvGrpSpPr/>
            <p:nvPr/>
          </p:nvGrpSpPr>
          <p:grpSpPr bwMode="auto">
            <a:xfrm>
              <a:off x="2178421" y="1881286"/>
              <a:ext cx="4275667" cy="802873"/>
              <a:chOff x="864" y="2352"/>
              <a:chExt cx="3600" cy="676"/>
            </a:xfrm>
          </p:grpSpPr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1606" y="2423"/>
                <a:ext cx="2664" cy="60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795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</a:rPr>
                  <a:t>底面的周长</a:t>
                </a:r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 flipH="1">
                <a:off x="864" y="2352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3774670" y="3491543"/>
              <a:ext cx="1433570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6511097" y="2223347"/>
              <a:ext cx="342053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>
                  <a:latin typeface="Times New Roman" panose="02020603050405020304" pitchFamily="18" charset="0"/>
                  <a:ea typeface="楷体" panose="02010609060101010101" pitchFamily="49" charset="-122"/>
                </a:rPr>
                <a:t>高</a:t>
              </a:r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 rot="15557" flipV="1">
              <a:off x="5883998" y="456071"/>
              <a:ext cx="1254196" cy="1254196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 rot="15557">
              <a:off x="5882784" y="745070"/>
              <a:ext cx="1469874" cy="719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 rot="15557">
              <a:off x="6508721" y="1470354"/>
              <a:ext cx="0" cy="238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2178420" y="1710267"/>
              <a:ext cx="43326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2" name="图片 3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3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03931" y="627534"/>
            <a:ext cx="4969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你能求出圆柱纸筒的表面积吗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?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351443" y="2080069"/>
            <a:ext cx="19632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底面积：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351443" y="1179661"/>
            <a:ext cx="4643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侧面积：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370494" y="3430681"/>
            <a:ext cx="49724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18.84 + 3.14×2 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25.12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（平方分米）</a:t>
            </a:r>
          </a:p>
        </p:txBody>
      </p:sp>
      <p:sp>
        <p:nvSpPr>
          <p:cNvPr id="11" name="Text Box 302"/>
          <p:cNvSpPr txBox="1">
            <a:spLocks noChangeArrowheads="1"/>
          </p:cNvSpPr>
          <p:nvPr/>
        </p:nvSpPr>
        <p:spPr bwMode="auto">
          <a:xfrm>
            <a:off x="3344301" y="2980477"/>
            <a:ext cx="52637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表面积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侧面积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+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底面积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× 2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370493" y="1629865"/>
            <a:ext cx="4643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3.14×2×3 =18.84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（平方分米）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370493" y="2530273"/>
            <a:ext cx="4862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ctr">
              <a:spcBef>
                <a:spcPct val="50000"/>
              </a:spcBef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CC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3.14×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2÷2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²=3.14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（平方分米）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51520" y="3880886"/>
            <a:ext cx="8700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答：做一个这样的圆柱形纸筒，至少需要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25.12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平方分米的纸板。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8EBD4"/>
              </a:clrFrom>
              <a:clrTo>
                <a:srgbClr val="D8EBD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5646" y1="11748" x2="14966" y2="89685"/>
                        <a14:foregroundMark x1="22789" y1="8596" x2="98299" y2="10888"/>
                        <a14:foregroundMark x1="27551" y1="9169" x2="95578" y2="7450"/>
                        <a14:foregroundMark x1="34014" y1="6877" x2="98980" y2="4585"/>
                        <a14:foregroundMark x1="31293" y1="6877" x2="92857" y2="7450"/>
                        <a14:foregroundMark x1="34014" y1="10888" x2="98299" y2="10315"/>
                        <a14:foregroundMark x1="22789" y1="26648" x2="17007" y2="98854"/>
                        <a14:foregroundMark x1="7143" y1="29513" x2="5102" y2="98854"/>
                        <a14:foregroundMark x1="21769" y1="37249" x2="14966" y2="99427"/>
                        <a14:foregroundMark x1="8503" y1="41547" x2="3401" y2="98854"/>
                        <a14:foregroundMark x1="13605" y1="34957" x2="6463" y2="9742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2118" y="1465198"/>
            <a:ext cx="1721189" cy="204318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  <p:bldP spid="9" grpId="0" build="allAtOnce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144288" y="1132291"/>
            <a:ext cx="6812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计算下面圆柱的侧面积和表面积。（单位：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3056260" y="1629384"/>
            <a:ext cx="6307983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侧面积：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3.14×2×5×10 = 314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3056260" y="2499742"/>
            <a:ext cx="5564469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底面积：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3.14×5×5=78.5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pic>
        <p:nvPicPr>
          <p:cNvPr id="11" name="Picture 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799" y="1685223"/>
            <a:ext cx="2322560" cy="246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056260" y="3435846"/>
            <a:ext cx="5564469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表面积：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2×78.5+314=471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14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851" y="884208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531219" y="699542"/>
            <a:ext cx="69685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计算下面圆柱的侧面积和表面积。（单位：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691459" y="1391170"/>
            <a:ext cx="43571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侧面积：  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3.14×2×4.5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= 28.26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3691459" y="2395462"/>
            <a:ext cx="49328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底面积：  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2÷2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= 3.14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575" y="1815687"/>
            <a:ext cx="2554836" cy="180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91459" y="3399754"/>
            <a:ext cx="51290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表面积：  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×3.14 + 28.26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= 34.54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全屏显示(16:9)</PresentationFormat>
  <Paragraphs>116</Paragraphs>
  <Slides>15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47646C0D01BB4B189B53DB7725C0FE81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