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BF2C7-C4B1-464B-B7F4-97DB5C7B897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3E4D-9EA9-473D-9EFD-F30AC33837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6593A-FECF-41EE-BE60-397F1457DE00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5A4BD7-EE3E-4535-A401-2CD0C9430E2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2044D5-9C37-41E4-9F7B-9D43F560AF9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AFB812-4373-47AC-B665-4F3475CB636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FD51F0-59E7-4189-817A-B1FB1204110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90C5F1-6865-4C0B-BD8A-3B4B62B3636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7283D1-3774-42C2-929F-1B61CBDD337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51FF80-E336-41CB-BF3D-6A67AE60A46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A54C3B-2C63-4D2B-B043-B00B1738A34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7072BC-5E09-4CDF-9552-F8424B19C43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A0A74A-6F8B-47B4-9A4C-E84158E9097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82098E-7458-4C1A-9D9C-2FBE9BF01F9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F93749-4BB7-4A41-AC02-6E6718F0A60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015008" y="1412776"/>
            <a:ext cx="74061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Britannic Bold" panose="020B0903060703020204" pitchFamily="34" charset="0"/>
                <a:ea typeface="方正美黑简体" pitchFamily="65" charset="-122"/>
              </a:rPr>
              <a:t>Unit 3</a:t>
            </a:r>
            <a:r>
              <a:rPr lang="zh-CN" altLang="en-US" sz="4800" dirty="0">
                <a:solidFill>
                  <a:srgbClr val="000000"/>
                </a:solidFill>
                <a:latin typeface="Britannic Bold" panose="020B0903060703020204" pitchFamily="34" charset="0"/>
                <a:ea typeface="方正美黑简体" pitchFamily="65" charset="-122"/>
              </a:rPr>
              <a:t>  </a:t>
            </a:r>
            <a:r>
              <a:rPr lang="en-US" altLang="zh-CN" sz="4800" dirty="0">
                <a:solidFill>
                  <a:srgbClr val="000000"/>
                </a:solidFill>
                <a:latin typeface="Britannic Bold" panose="020B0903060703020204" pitchFamily="34" charset="0"/>
                <a:ea typeface="方正美黑简体" pitchFamily="65" charset="-122"/>
              </a:rPr>
              <a:t>Is this your pencil?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1788462" y="3212976"/>
            <a:ext cx="56589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Section A(Grammar Focus～3c)</a:t>
            </a:r>
            <a:endParaRPr lang="en-US" altLang="zh-CN" sz="32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11791" y="508518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395536" y="1556792"/>
            <a:ext cx="8229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一、一般疑问句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本单元主要句型是：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Is this/that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？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Are these/those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？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它们都是一般疑问句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他们被用来确认物主关系。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this/that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？主要用来确认单数名词的物主关系。回答为：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isn't.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these/those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？主要用来确认复数名词的物主关系。回答为：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aren't.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09600" y="1143000"/>
            <a:ext cx="8229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二、物主代词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表示所有关系的代词称为物主代词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物主代词有形容词性物主代词和名词性物主代词。英语中主要有下面这些物主代词。</a:t>
            </a:r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/>
        </p:nvGraphicFramePr>
        <p:xfrm>
          <a:off x="685800" y="2743200"/>
          <a:ext cx="8077200" cy="2714943"/>
        </p:xfrm>
        <a:graphic>
          <a:graphicData uri="http://schemas.openxmlformats.org/drawingml/2006/table">
            <a:tbl>
              <a:tblPr/>
              <a:tblGrid>
                <a:gridCol w="139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人称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复数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形容词性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名词性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形容词性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名词性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第一人称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our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ours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第二人称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第三人称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their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theirs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1222" name="Rectangle 38"/>
          <p:cNvSpPr>
            <a:spLocks noChangeArrowheads="1"/>
          </p:cNvSpPr>
          <p:nvPr/>
        </p:nvSpPr>
        <p:spPr bwMode="auto">
          <a:xfrm>
            <a:off x="533400" y="5622925"/>
            <a:ext cx="822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注：目前已学过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这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个物主代词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其余的我们将在后面学到。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85800" y="1371600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形容词性物主代词相当于形容词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只能用于名词前作定语。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book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我的书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 rulers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他的尺子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当名词前有形容词性物主代词时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就不能再用冠词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或指示代词。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名词性物主代词具有名词的性质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可以在句中作主语、宾语和表语。名词性物主代词不能和名词连用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因为名词性物主代词相当于形容词性物主代词＋名词。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—Is that pen hers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？那钢笔是她的吗？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No.Her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pen is blue.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她的钢笔是蓝色的。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609600" y="1600200"/>
            <a:ext cx="82296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歌诀助记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】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物主代词两类型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一曰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来一曰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形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形容词性只作定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句中运用后带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名词性作主宾表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后面名词不能要。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以上两点若记牢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运用时候错不了。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838200" y="1447800"/>
            <a:ext cx="7848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单元语法强化训练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MingLiU_HKSCS" pitchFamily="18" charset="-120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Is this _________(you) book?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isn't _________(I)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(he) pen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black.What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about _______(she)?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_____(he)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schoolbag.Is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________(he) your friend?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these ______(he) pencils?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they're _______(he)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those books ________(your)?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they're ________(she)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2895600" y="28956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5867400" y="3352800"/>
            <a:ext cx="684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hers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905000" y="33528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2438400" y="38100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2514600" y="23622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your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5105400" y="3810000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2895600" y="4251325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224266" name="Text Box 10"/>
          <p:cNvSpPr txBox="1">
            <a:spLocks noChangeArrowheads="1"/>
          </p:cNvSpPr>
          <p:nvPr/>
        </p:nvSpPr>
        <p:spPr bwMode="auto">
          <a:xfrm>
            <a:off x="3519488" y="5105400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yours</a:t>
            </a:r>
          </a:p>
        </p:txBody>
      </p:sp>
      <p:sp>
        <p:nvSpPr>
          <p:cNvPr id="224267" name="Text Box 11"/>
          <p:cNvSpPr txBox="1">
            <a:spLocks noChangeArrowheads="1"/>
          </p:cNvSpPr>
          <p:nvPr/>
        </p:nvSpPr>
        <p:spPr bwMode="auto">
          <a:xfrm>
            <a:off x="2971800" y="47244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2971800" y="56388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hers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0"/>
      <p:bldP spid="224261" grpId="0"/>
      <p:bldP spid="224262" grpId="0"/>
      <p:bldP spid="224263" grpId="0"/>
      <p:bldP spid="224264" grpId="0"/>
      <p:bldP spid="224265" grpId="0"/>
      <p:bldP spid="224266" grpId="0"/>
      <p:bldP spid="224267" grpId="0"/>
      <p:bldP spid="224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2057400" y="1905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2667000" y="3276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609600" y="1371600"/>
            <a:ext cx="7848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二、单项选择。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6.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This is ______ brother.______ name is Tom.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my eraser?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isn't.______ is here.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these CDs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not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mine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me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3276600" y="4191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/>
      <p:bldP spid="2252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85800" y="1447800"/>
            <a:ext cx="807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lovely girl is from Class 6.______ name is Alice.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Hers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She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This isn't ______ brother.He's 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mine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yours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mine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yours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4724400" y="1524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743200" y="2438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2286000" y="1755304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your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685800" y="764704"/>
            <a:ext cx="8077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三、按要求完成句子。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my book.(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_____that ________book?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her pen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作否定回答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my ruler.(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改为同义句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ruler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those her books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作肯定回答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your dictionary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改为陈述句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______________my dictionary. 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219200" y="2669704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No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2590800" y="2669704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isn't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2209800" y="3584104"/>
            <a:ext cx="90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1828800" y="4498504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1371600" y="5412904"/>
            <a:ext cx="91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838200" y="1755304"/>
            <a:ext cx="36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  <p:bldP spid="227332" grpId="0"/>
      <p:bldP spid="227333" grpId="0"/>
      <p:bldP spid="227334" grpId="0"/>
      <p:bldP spid="227335" grpId="0"/>
      <p:bldP spid="227336" grpId="0"/>
      <p:bldP spid="227337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全屏显示(4:3)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MingLiU_HKSCS</vt:lpstr>
      <vt:lpstr>MS PGothic</vt:lpstr>
      <vt:lpstr>方正美黑简体</vt:lpstr>
      <vt:lpstr>黑体</vt:lpstr>
      <vt:lpstr>楷体_GB2312</vt:lpstr>
      <vt:lpstr>宋体</vt:lpstr>
      <vt:lpstr>微软雅黑</vt:lpstr>
      <vt:lpstr>Arial</vt:lpstr>
      <vt:lpstr>Britannic Bold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2017-10-11T01:13:00Z</dcterms:created>
  <dcterms:modified xsi:type="dcterms:W3CDTF">2023-01-16T23:21:00Z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7B83E37C0FF4481D8516D9BD9271E08E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