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8" r:id="rId2"/>
    <p:sldId id="346" r:id="rId3"/>
    <p:sldId id="368" r:id="rId4"/>
    <p:sldId id="369" r:id="rId5"/>
    <p:sldId id="348" r:id="rId6"/>
    <p:sldId id="370" r:id="rId7"/>
    <p:sldId id="390" r:id="rId8"/>
    <p:sldId id="391" r:id="rId9"/>
    <p:sldId id="392" r:id="rId10"/>
    <p:sldId id="388" r:id="rId11"/>
    <p:sldId id="395" r:id="rId12"/>
    <p:sldId id="387" r:id="rId13"/>
    <p:sldId id="396" r:id="rId14"/>
    <p:sldId id="286" r:id="rId15"/>
    <p:sldId id="285" r:id="rId16"/>
    <p:sldId id="266" r:id="rId17"/>
    <p:sldId id="268" r:id="rId18"/>
    <p:sldId id="272" r:id="rId19"/>
    <p:sldId id="39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0000FF"/>
    <a:srgbClr val="CC00CC"/>
    <a:srgbClr val="CC66FF"/>
    <a:srgbClr val="33CC33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23466-BC73-407B-B2F7-57ACFB0153A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071BE-50F7-46AF-AEF6-B8D8C91967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071BE-50F7-46AF-AEF6-B8D8C91967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C0C53B-FF0C-457F-969F-6208D82482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38237"/>
          </a:xfrm>
          <a:prstGeom prst="rect">
            <a:avLst/>
          </a:prstGeom>
          <a:solidFill>
            <a:schemeClr val="bg1">
              <a:alpha val="2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80808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/>
          </p:cNvSpPr>
          <p:nvPr/>
        </p:nvSpPr>
        <p:spPr bwMode="auto">
          <a:xfrm>
            <a:off x="3312318" y="4114782"/>
            <a:ext cx="2519363" cy="538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/>
              </a:rPr>
              <a:t>Section D</a:t>
            </a:r>
            <a:endParaRPr lang="zh-CN" altLang="en-US" sz="3600" kern="10" dirty="0">
              <a:ln w="12700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299018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580000" scaled="1"/>
                </a:gra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There is a study next to my bedroom.</a:t>
            </a:r>
            <a:endParaRPr lang="zh-CN" altLang="en-US" sz="4000" b="1" dirty="0"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580000" scaled="1"/>
              </a:gradFill>
              <a:effectLst>
                <a:outerShdw dist="53882" dir="2700000" algn="ctr" rotWithShape="0">
                  <a:srgbClr val="C0C0C0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050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1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Unit 6  </a:t>
            </a:r>
            <a:r>
              <a:rPr lang="en-US" altLang="zh-CN" sz="4000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Times New Roman" panose="02020603050405020304"/>
              </a:rPr>
              <a:t>Topic 1 </a:t>
            </a:r>
            <a:endParaRPr lang="zh-CN" altLang="en-US" sz="4000" b="1" kern="1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24753" y="563874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2209800"/>
          </a:xfrm>
        </p:spPr>
        <p:txBody>
          <a:bodyPr/>
          <a:lstStyle/>
          <a:p>
            <a:r>
              <a:rPr lang="zh-CN" altLang="en-US" sz="3600" b="1">
                <a:solidFill>
                  <a:srgbClr val="0000FF"/>
                </a:solidFill>
              </a:rPr>
              <a:t>Suppose you are Wang Wei. Read the letter from your pen pal, Tom. And then reply to the letter.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14400" y="685800"/>
            <a:ext cx="8077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Dear Tom,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I’m very glad to hear from you. I know your home is beautiful. My home is beautiful, too. Let me tell you something about it.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There is a small garden in front of my house. There are many beautiful flowers in the garden. Near the house, there is an apple tree. Some birds are singing in the tree.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On the first floor, there is a big living room, a kitchen and a dining room. Now my mother is cooking in the kitchen and my father is watering flowers in the living room.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On the second floor, there are two bedrooms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 study and a bathroom.  I love playing games on the computer in the study.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I love my home very much.  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Yours,</a:t>
            </a:r>
          </a:p>
          <a:p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Wang Wei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/>
          </p:cNvSpPr>
          <p:nvPr/>
        </p:nvSpPr>
        <p:spPr bwMode="auto">
          <a:xfrm>
            <a:off x="304800" y="228600"/>
            <a:ext cx="3352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 panose="030F0702030302020204"/>
              </a:rPr>
              <a:t>Project</a:t>
            </a:r>
            <a:endParaRPr lang="zh-CN" altLang="en-US" sz="3600" b="1" dirty="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001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1. 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Survey your classmates about the things in their rooms and complete the table.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can use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What’s in your room?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B: There is/are …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A: Where is/are …?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B: It’s/They’re …      </a:t>
            </a: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230188" y="3703638"/>
          <a:ext cx="5638800" cy="2929573"/>
        </p:xfrm>
        <a:graphic>
          <a:graphicData uri="http://schemas.openxmlformats.org/drawingml/2006/table">
            <a:tbl>
              <a:tblPr/>
              <a:tblGrid>
                <a:gridCol w="1671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7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Things and positions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Kangkang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TV/on the table, shoes/under the bed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Michael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chair/near the desk, books/on the shelves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/>
                          <a:ea typeface="宋体" panose="02010600030101010101" pitchFamily="2" charset="-122"/>
                          <a:sym typeface="Times New Roman" panose="02020603050405020304" pitchFamily="18" charset="0"/>
                        </a:rPr>
                        <a:t>…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/>
          </p:cNvSpPr>
          <p:nvPr/>
        </p:nvSpPr>
        <p:spPr bwMode="auto">
          <a:xfrm>
            <a:off x="304800" y="228600"/>
            <a:ext cx="33528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Comic Sans MS" panose="030F0702030302020204"/>
              </a:rPr>
              <a:t>Project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Comic Sans MS" panose="030F0702030302020204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6388" y="1828800"/>
            <a:ext cx="79994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2. 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Report the result of the survey to the class</a:t>
            </a:r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You may begin like this:</a:t>
            </a:r>
            <a:endParaRPr lang="zh-CN" altLang="en-US" sz="2800" b="1" dirty="0">
              <a:solidFill>
                <a:srgbClr val="0000FF"/>
              </a:solidFill>
              <a:latin typeface="Comic Sans MS" panose="030F0702030302020204" pitchFamily="66" charset="0"/>
              <a:ea typeface="MS UI Gothic" panose="020B0600070205080204" pitchFamily="34" charset="-128"/>
            </a:endParaRPr>
          </a:p>
          <a:p>
            <a:r>
              <a:rPr lang="zh-CN" altLang="en-US" sz="2800" b="1" dirty="0">
                <a:solidFill>
                  <a:srgbClr val="FF6699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  </a:t>
            </a:r>
            <a:r>
              <a:rPr lang="zh-CN" altLang="en-US" sz="2800" b="1" dirty="0">
                <a:solidFill>
                  <a:srgbClr val="33CC33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 In Kangkang’s room, there is/are … But in Michael’s room, there is/are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873482" y="1644566"/>
            <a:ext cx="3455988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800" b="1" dirty="0">
                <a:solidFill>
                  <a:srgbClr val="0066FF"/>
                </a:solidFill>
              </a:rPr>
              <a:t>There be </a:t>
            </a:r>
            <a:r>
              <a:rPr lang="zh-CN" altLang="en-US" sz="3800" b="1" dirty="0">
                <a:solidFill>
                  <a:srgbClr val="0066FF"/>
                </a:solidFill>
              </a:rPr>
              <a:t>句型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57332" y="2250991"/>
            <a:ext cx="9074150" cy="437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肯定句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There is/are+</a:t>
            </a:r>
            <a:r>
              <a:rPr lang="zh-CN" altLang="en-US" sz="3600" b="1" dirty="0">
                <a:latin typeface="Times New Roman" panose="02020603050405020304" pitchFamily="18" charset="0"/>
              </a:rPr>
              <a:t>主语</a:t>
            </a:r>
            <a:r>
              <a:rPr lang="en-US" altLang="zh-CN" sz="3600" b="1" dirty="0">
                <a:latin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Times New Roman" panose="02020603050405020304" pitchFamily="18" charset="0"/>
              </a:rPr>
              <a:t>其他。 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否定句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3600" b="1" dirty="0">
                <a:latin typeface="Times New Roman" panose="02020603050405020304" pitchFamily="18" charset="0"/>
              </a:rPr>
              <a:t> There is/</a:t>
            </a:r>
            <a:r>
              <a:rPr lang="en-US" altLang="zh-CN" sz="3600" b="1" dirty="0" err="1">
                <a:latin typeface="Times New Roman" panose="02020603050405020304" pitchFamily="18" charset="0"/>
              </a:rPr>
              <a:t>are+not</a:t>
            </a:r>
            <a:r>
              <a:rPr lang="en-US" altLang="zh-CN" sz="3600" b="1" dirty="0">
                <a:latin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Times New Roman" panose="02020603050405020304" pitchFamily="18" charset="0"/>
              </a:rPr>
              <a:t>主语</a:t>
            </a:r>
            <a:r>
              <a:rPr lang="en-US" altLang="zh-CN" sz="3600" b="1" dirty="0">
                <a:latin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Times New Roman" panose="02020603050405020304" pitchFamily="18" charset="0"/>
              </a:rPr>
              <a:t>其他。 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</a:t>
            </a:r>
            <a:r>
              <a:rPr lang="en-US" altLang="zh-C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一般疑问句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18" charset="0"/>
              </a:rPr>
              <a:t>    --Is/Are there+</a:t>
            </a:r>
            <a:r>
              <a:rPr lang="zh-CN" altLang="en-US" sz="3600" b="1" dirty="0">
                <a:latin typeface="Times New Roman" panose="02020603050405020304" pitchFamily="18" charset="0"/>
              </a:rPr>
              <a:t>主语</a:t>
            </a:r>
            <a:r>
              <a:rPr lang="en-US" altLang="zh-CN" sz="3600" b="1" dirty="0">
                <a:latin typeface="Times New Roman" panose="02020603050405020304" pitchFamily="18" charset="0"/>
              </a:rPr>
              <a:t>+</a:t>
            </a:r>
            <a:r>
              <a:rPr lang="zh-CN" altLang="en-US" sz="3600" b="1" dirty="0">
                <a:latin typeface="Times New Roman" panose="02020603050405020304" pitchFamily="18" charset="0"/>
              </a:rPr>
              <a:t>其他？</a:t>
            </a:r>
            <a:br>
              <a:rPr lang="zh-CN" altLang="en-US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--Yes, there is/are. </a:t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--No, there isn't/aren't. </a:t>
            </a:r>
          </a:p>
        </p:txBody>
      </p:sp>
      <p:sp>
        <p:nvSpPr>
          <p:cNvPr id="22532" name="WordArt 4"/>
          <p:cNvSpPr>
            <a:spLocks noChangeArrowheads="1" noChangeShapeType="1"/>
          </p:cNvSpPr>
          <p:nvPr/>
        </p:nvSpPr>
        <p:spPr bwMode="auto">
          <a:xfrm rot="21190247">
            <a:off x="206482" y="1022266"/>
            <a:ext cx="26670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6102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000000"/>
                  </a:solidFill>
                  <a:round/>
                </a:ln>
                <a:solidFill>
                  <a:srgbClr val="FF00FF"/>
                </a:solidFill>
                <a:latin typeface="Comic Sans MS" panose="030F0702030302020204"/>
              </a:rPr>
              <a:t>Summary</a:t>
            </a:r>
            <a:endParaRPr lang="zh-CN" altLang="en-US" sz="3600" b="1" dirty="0">
              <a:ln w="9525">
                <a:solidFill>
                  <a:srgbClr val="000000"/>
                </a:solidFill>
                <a:round/>
              </a:ln>
              <a:solidFill>
                <a:srgbClr val="FF00FF"/>
              </a:solidFill>
              <a:latin typeface="Comic Sans MS" panose="030F070203030202020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5463" y="1568362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 There be </a:t>
            </a:r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与 </a:t>
            </a:r>
            <a:r>
              <a:rPr lang="en-US" altLang="zh-CN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have/has </a:t>
            </a:r>
            <a:r>
              <a:rPr lang="zh-CN" altLang="en-US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的区别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00113" y="5656175"/>
            <a:ext cx="7991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38200" y="2255750"/>
            <a:ext cx="72739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There be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侧重 “存在关系”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表示“某地或某时间存在某人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某物” 。如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There is a book on the desk.</a:t>
            </a:r>
            <a:r>
              <a:rPr lang="en-US" altLang="zh-CN" sz="3200" b="1" dirty="0">
                <a:solidFill>
                  <a:srgbClr val="CC66FF"/>
                </a:solidFill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130000"/>
              </a:lnSpc>
            </a:pP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have/has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侧重 “所属关系” ，表示“某人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某物拥有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……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。如：</a:t>
            </a: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CC00CC"/>
                </a:solidFill>
                <a:latin typeface="Times New Roman" panose="02020603050405020304" pitchFamily="18" charset="0"/>
              </a:rPr>
              <a:t>She has some interesting books.</a:t>
            </a:r>
          </a:p>
        </p:txBody>
      </p:sp>
      <p:pic>
        <p:nvPicPr>
          <p:cNvPr id="23557" name="Picture 5" descr="gif3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14512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gif3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29112"/>
            <a:ext cx="838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26"/>
          <p:cNvSpPr txBox="1">
            <a:spLocks noChangeArrowheads="1"/>
          </p:cNvSpPr>
          <p:nvPr/>
        </p:nvSpPr>
        <p:spPr bwMode="auto">
          <a:xfrm>
            <a:off x="304800" y="1569950"/>
            <a:ext cx="87630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8000"/>
                </a:solidFill>
              </a:rPr>
              <a:t>Fill in the blanks with </a:t>
            </a:r>
            <a:r>
              <a:rPr lang="zh-CN" altLang="en-US" sz="3200" b="1">
                <a:solidFill>
                  <a:srgbClr val="CC00CC"/>
                </a:solidFill>
              </a:rPr>
              <a:t>there be</a:t>
            </a:r>
            <a:r>
              <a:rPr lang="zh-CN" altLang="en-US" sz="3200" b="1">
                <a:solidFill>
                  <a:srgbClr val="008000"/>
                </a:solidFill>
              </a:rPr>
              <a:t> or </a:t>
            </a:r>
            <a:r>
              <a:rPr lang="zh-CN" altLang="en-US" sz="3200" b="1">
                <a:solidFill>
                  <a:srgbClr val="CC00CC"/>
                </a:solidFill>
              </a:rPr>
              <a:t>have/has.</a:t>
            </a:r>
            <a:endParaRPr lang="zh-CN" altLang="en-US" sz="3200" b="1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1.We </a:t>
            </a:r>
            <a:r>
              <a:rPr lang="zh-CN" altLang="en-US" b="1">
                <a:solidFill>
                  <a:srgbClr val="0000FF"/>
                </a:solidFill>
              </a:rPr>
              <a:t>_____________</a:t>
            </a:r>
            <a:r>
              <a:rPr lang="zh-CN" altLang="en-US" sz="3200" b="1">
                <a:solidFill>
                  <a:srgbClr val="0000FF"/>
                </a:solidFill>
              </a:rPr>
              <a:t> no classes on Saturdays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   and Sundays.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2. </a:t>
            </a:r>
            <a:r>
              <a:rPr lang="zh-CN" altLang="en-US" b="1">
                <a:solidFill>
                  <a:srgbClr val="0000FF"/>
                </a:solidFill>
              </a:rPr>
              <a:t>_______________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a bottle of water on the table.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3. Mr. Li </a:t>
            </a:r>
            <a:r>
              <a:rPr lang="zh-CN" altLang="en-US" b="1">
                <a:solidFill>
                  <a:srgbClr val="0000FF"/>
                </a:solidFill>
              </a:rPr>
              <a:t>_____________</a:t>
            </a:r>
            <a:r>
              <a:rPr lang="zh-CN" altLang="en-US">
                <a:solidFill>
                  <a:srgbClr val="0000FF"/>
                </a:solidFill>
              </a:rPr>
              <a:t>  </a:t>
            </a:r>
            <a:r>
              <a:rPr lang="zh-CN" altLang="en-US" sz="3200" b="1">
                <a:solidFill>
                  <a:srgbClr val="0000FF"/>
                </a:solidFill>
              </a:rPr>
              <a:t>a pet dog.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4. </a:t>
            </a:r>
            <a:r>
              <a:rPr lang="zh-CN" altLang="en-US" b="1">
                <a:solidFill>
                  <a:srgbClr val="0000FF"/>
                </a:solidFill>
              </a:rPr>
              <a:t>________________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some gifts for our Chinese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    teacher, Mr. Li. 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5. How many letters </a:t>
            </a:r>
            <a:r>
              <a:rPr lang="zh-CN" altLang="en-US" b="1">
                <a:solidFill>
                  <a:srgbClr val="0000FF"/>
                </a:solidFill>
              </a:rPr>
              <a:t>_______________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in this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    word?</a:t>
            </a:r>
          </a:p>
          <a:p>
            <a:r>
              <a:rPr lang="zh-CN" altLang="en-US" sz="3200" b="1">
                <a:solidFill>
                  <a:srgbClr val="0000FF"/>
                </a:solidFill>
              </a:rPr>
              <a:t>6. </a:t>
            </a:r>
            <a:r>
              <a:rPr lang="zh-CN" altLang="en-US" b="1">
                <a:solidFill>
                  <a:srgbClr val="0000FF"/>
                </a:solidFill>
              </a:rPr>
              <a:t>_______________</a:t>
            </a:r>
            <a:r>
              <a:rPr lang="zh-CN" altLang="en-US">
                <a:solidFill>
                  <a:srgbClr val="0000FF"/>
                </a:solidFill>
              </a:rPr>
              <a:t> </a:t>
            </a:r>
            <a:r>
              <a:rPr lang="zh-CN" altLang="en-US" sz="3200" b="1">
                <a:solidFill>
                  <a:srgbClr val="0000FF"/>
                </a:solidFill>
              </a:rPr>
              <a:t>a river in front of the house? </a:t>
            </a:r>
          </a:p>
        </p:txBody>
      </p:sp>
      <p:sp>
        <p:nvSpPr>
          <p:cNvPr id="24579" name="Text Box 1027"/>
          <p:cNvSpPr txBox="1">
            <a:spLocks noChangeArrowheads="1"/>
          </p:cNvSpPr>
          <p:nvPr/>
        </p:nvSpPr>
        <p:spPr bwMode="auto">
          <a:xfrm>
            <a:off x="1676400" y="2285912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have</a:t>
            </a:r>
          </a:p>
        </p:txBody>
      </p:sp>
      <p:sp>
        <p:nvSpPr>
          <p:cNvPr id="24580" name="Text Box 1028"/>
          <p:cNvSpPr txBox="1">
            <a:spLocks noChangeArrowheads="1"/>
          </p:cNvSpPr>
          <p:nvPr/>
        </p:nvSpPr>
        <p:spPr bwMode="auto">
          <a:xfrm>
            <a:off x="838200" y="3276512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There is</a:t>
            </a:r>
          </a:p>
        </p:txBody>
      </p:sp>
      <p:sp>
        <p:nvSpPr>
          <p:cNvPr id="24581" name="Text Box 1029"/>
          <p:cNvSpPr txBox="1">
            <a:spLocks noChangeArrowheads="1"/>
          </p:cNvSpPr>
          <p:nvPr/>
        </p:nvSpPr>
        <p:spPr bwMode="auto">
          <a:xfrm>
            <a:off x="838200" y="4219487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There are</a:t>
            </a:r>
          </a:p>
        </p:txBody>
      </p:sp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2286000" y="3733712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has</a:t>
            </a:r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838200" y="6172112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Is there</a:t>
            </a:r>
          </a:p>
        </p:txBody>
      </p:sp>
      <p:sp>
        <p:nvSpPr>
          <p:cNvPr id="24584" name="Text Box 1032"/>
          <p:cNvSpPr txBox="1">
            <a:spLocks noChangeArrowheads="1"/>
          </p:cNvSpPr>
          <p:nvPr/>
        </p:nvSpPr>
        <p:spPr bwMode="auto">
          <a:xfrm>
            <a:off x="4267200" y="5210087"/>
            <a:ext cx="2590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CC"/>
                </a:solidFill>
              </a:rPr>
              <a:t>are there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1" grpId="0" autoUpdateAnimBg="0"/>
      <p:bldP spid="24582" grpId="0" autoUpdateAnimBg="0"/>
      <p:bldP spid="24583" grpId="0" autoUpdateAnimBg="0"/>
      <p:bldP spid="2458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308" y="1046080"/>
            <a:ext cx="8077200" cy="550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CC00CC"/>
                </a:solidFill>
              </a:rPr>
              <a:t>Fill in the blanks with the proper prepositions.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1. Don’t play ______ the dog.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2. What can you see ______ the picture?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3. You must look______ your watch.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4. The apples are ______the tree. Now Tom is 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    ______the tree.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5. I watch TV______ eight______ the morning.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6. Tom is standing ______ the left of Jimmy.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7. Bob is tall. He sits ______ the back of the </a:t>
            </a:r>
          </a:p>
          <a:p>
            <a:pPr>
              <a:spcBef>
                <a:spcPct val="30000"/>
              </a:spcBef>
            </a:pPr>
            <a:r>
              <a:rPr lang="zh-CN" altLang="en-US" sz="2800" b="1" dirty="0">
                <a:solidFill>
                  <a:srgbClr val="008000"/>
                </a:solidFill>
              </a:rPr>
              <a:t>    classroom.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95708" y="15794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with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181708" y="43226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in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43508" y="21128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in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505308" y="27224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after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733908" y="32558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on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295508" y="380356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in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038708" y="494656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on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971908" y="432268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at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343508" y="5479968"/>
            <a:ext cx="160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</a:rPr>
              <a:t>at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  <p:bldP spid="25610" grpId="0" autoUpdateAnimBg="0"/>
      <p:bldP spid="256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04800" y="726985"/>
            <a:ext cx="8915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00CC"/>
                </a:solidFill>
              </a:rPr>
              <a:t>     Choose the best answers.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1. An old man lives _____ the _____ floor.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A. in; two			B. on; second	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C. under; second	D. to; second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2. We usually do our homework in the _____.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A. study			B. washroom	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C. kitchen			D. living room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3. Aunt Li isn’t at home. Can you help her _____ her baby?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A. look like		B. look after	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C. look around		D. look for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4. Judy, don’t put your keys here. _____, please.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A. Put them away	B. Put up them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C. Put them up		D. Put away them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5. – What’s Jim doing?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–</a:t>
            </a:r>
            <a:r>
              <a:rPr lang="en-GB" altLang="en-US" sz="2400" dirty="0">
                <a:solidFill>
                  <a:srgbClr val="008000"/>
                </a:solidFill>
              </a:rPr>
              <a:t> </a:t>
            </a:r>
            <a:r>
              <a:rPr lang="en-GB" altLang="en-US" sz="2400" b="1" dirty="0">
                <a:solidFill>
                  <a:srgbClr val="008000"/>
                </a:solidFill>
              </a:rPr>
              <a:t>He is playing ______ the computer.</a:t>
            </a:r>
          </a:p>
          <a:p>
            <a:r>
              <a:rPr lang="en-GB" altLang="en-US" sz="2400" b="1" dirty="0">
                <a:solidFill>
                  <a:srgbClr val="008000"/>
                </a:solidFill>
              </a:rPr>
              <a:t>    A. </a:t>
            </a:r>
            <a:r>
              <a:rPr lang="zh-CN" altLang="en-US" sz="2400" b="1" dirty="0">
                <a:solidFill>
                  <a:srgbClr val="008000"/>
                </a:solidFill>
              </a:rPr>
              <a:t>on</a:t>
            </a:r>
            <a:r>
              <a:rPr lang="en-GB" altLang="en-US" sz="2400" b="1" dirty="0">
                <a:solidFill>
                  <a:srgbClr val="008000"/>
                </a:solidFill>
              </a:rPr>
              <a:t>	</a:t>
            </a:r>
            <a:r>
              <a:rPr lang="zh-CN" altLang="en-US" sz="2400" b="1" dirty="0">
                <a:solidFill>
                  <a:srgbClr val="008000"/>
                </a:solidFill>
              </a:rPr>
              <a:t> </a:t>
            </a:r>
            <a:r>
              <a:rPr lang="en-GB" altLang="en-US" sz="2400" b="1" dirty="0">
                <a:solidFill>
                  <a:srgbClr val="008000"/>
                </a:solidFill>
              </a:rPr>
              <a:t>B. at</a:t>
            </a:r>
            <a:r>
              <a:rPr lang="zh-CN" altLang="en-US" sz="2400" b="1" dirty="0">
                <a:solidFill>
                  <a:srgbClr val="008000"/>
                </a:solidFill>
              </a:rPr>
              <a:t>    </a:t>
            </a:r>
            <a:r>
              <a:rPr lang="en-GB" altLang="en-US" sz="2400" b="1" dirty="0">
                <a:solidFill>
                  <a:srgbClr val="008000"/>
                </a:solidFill>
              </a:rPr>
              <a:t>    </a:t>
            </a:r>
            <a:r>
              <a:rPr lang="zh-CN" altLang="en-US" sz="2400" b="1" dirty="0">
                <a:solidFill>
                  <a:srgbClr val="008000"/>
                </a:solidFill>
              </a:rPr>
              <a:t>     </a:t>
            </a:r>
            <a:r>
              <a:rPr lang="en-GB" altLang="en-US" sz="2400" b="1" dirty="0">
                <a:solidFill>
                  <a:srgbClr val="008000"/>
                </a:solidFill>
              </a:rPr>
              <a:t>C. with	</a:t>
            </a:r>
            <a:r>
              <a:rPr lang="zh-CN" altLang="en-US" sz="2400" b="1" dirty="0">
                <a:solidFill>
                  <a:srgbClr val="008000"/>
                </a:solidFill>
              </a:rPr>
              <a:t> </a:t>
            </a:r>
            <a:r>
              <a:rPr lang="en-GB" altLang="en-US" sz="2400" b="1" dirty="0">
                <a:solidFill>
                  <a:srgbClr val="008000"/>
                </a:solidFill>
              </a:rPr>
              <a:t>D. in</a:t>
            </a:r>
            <a:endParaRPr lang="zh-CN" altLang="en-US" sz="2400" b="1" dirty="0">
              <a:solidFill>
                <a:srgbClr val="008000"/>
              </a:solidFill>
            </a:endParaRPr>
          </a:p>
        </p:txBody>
      </p:sp>
      <p:pic>
        <p:nvPicPr>
          <p:cNvPr id="26627" name="Picture 3" descr="gif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14477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gif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25145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gif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35813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gif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47243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gif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64007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2895600"/>
            <a:ext cx="7772400" cy="33528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sz="3600" dirty="0" smtClean="0">
                <a:solidFill>
                  <a:srgbClr val="FF6600"/>
                </a:solidFill>
              </a:rPr>
              <a:t>1. Write down the result of the survey in class.</a:t>
            </a:r>
            <a:br>
              <a:rPr lang="en-US" sz="3600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You may begin like this:</a:t>
            </a:r>
            <a:r>
              <a:rPr lang="zh-CN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/>
            </a:r>
            <a:br>
              <a:rPr lang="zh-CN" altLang="en-US" dirty="0" smtClean="0">
                <a:solidFill>
                  <a:srgbClr val="0000FF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</a:br>
            <a:r>
              <a:rPr lang="zh-CN" altLang="en-US" dirty="0" smtClean="0">
                <a:solidFill>
                  <a:srgbClr val="FF6699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  </a:t>
            </a:r>
            <a:r>
              <a:rPr lang="zh-CN" altLang="en-US" dirty="0" smtClean="0">
                <a:solidFill>
                  <a:srgbClr val="33CC33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  <a:t> In Kangkang’s room, there is/are … But in Michael’s room, there is/are …</a:t>
            </a:r>
            <a:br>
              <a:rPr lang="zh-CN" altLang="en-US" dirty="0" smtClean="0">
                <a:solidFill>
                  <a:srgbClr val="33CC33"/>
                </a:solidFill>
                <a:latin typeface="Comic Sans MS" panose="030F0702030302020204" pitchFamily="66" charset="0"/>
                <a:ea typeface="MS UI Gothic" panose="020B0600070205080204" pitchFamily="34" charset="-128"/>
              </a:rPr>
            </a:br>
            <a:r>
              <a:rPr lang="en-US" sz="3600" dirty="0" smtClean="0">
                <a:solidFill>
                  <a:srgbClr val="FF6600"/>
                </a:solidFill>
              </a:rPr>
              <a:t>2. Preview Section A, Topic 2. </a:t>
            </a:r>
            <a:endParaRPr lang="zh-CN" altLang="en-US" sz="3600" dirty="0">
              <a:solidFill>
                <a:srgbClr val="FF6600"/>
              </a:solidFill>
            </a:endParaRPr>
          </a:p>
        </p:txBody>
      </p:sp>
      <p:sp>
        <p:nvSpPr>
          <p:cNvPr id="3" name="WordArt 3"/>
          <p:cNvSpPr>
            <a:spLocks noChangeArrowheads="1" noChangeShapeType="1"/>
          </p:cNvSpPr>
          <p:nvPr/>
        </p:nvSpPr>
        <p:spPr bwMode="auto">
          <a:xfrm>
            <a:off x="2590852" y="1600248"/>
            <a:ext cx="3352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681163"/>
            <a:ext cx="8229600" cy="113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29999"/>
                  </a:schemeClr>
                </a:solidFill>
              </a14:hiddenFill>
            </a:ext>
          </a:extLst>
        </p:spPr>
        <p:txBody>
          <a:bodyPr/>
          <a:lstStyle/>
          <a:p>
            <a:r>
              <a:rPr lang="zh-CN" altLang="en-US">
                <a:solidFill>
                  <a:srgbClr val="0066FF"/>
                </a:solidFill>
              </a:rPr>
              <a:t>Talk about the differences between the two pictures.</a:t>
            </a:r>
          </a:p>
        </p:txBody>
      </p:sp>
      <p:pic>
        <p:nvPicPr>
          <p:cNvPr id="10243" name="Picture 3" descr="7-30-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008313"/>
            <a:ext cx="4162425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p30-3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3013075"/>
            <a:ext cx="4219575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WordArt 5" descr="weave"/>
          <p:cNvSpPr>
            <a:spLocks noChangeArrowheads="1" noChangeShapeType="1"/>
          </p:cNvSpPr>
          <p:nvPr/>
        </p:nvSpPr>
        <p:spPr bwMode="auto">
          <a:xfrm>
            <a:off x="533400" y="5638800"/>
            <a:ext cx="304800" cy="525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rPr>
              <a:t>A</a:t>
            </a:r>
            <a:endParaRPr lang="zh-CN" altLang="en-US" sz="3600" b="1">
              <a:ln w="9525"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6" name="WordArt 6" descr="weave"/>
          <p:cNvSpPr>
            <a:spLocks noChangeArrowheads="1" noChangeShapeType="1"/>
          </p:cNvSpPr>
          <p:nvPr/>
        </p:nvSpPr>
        <p:spPr bwMode="auto">
          <a:xfrm>
            <a:off x="4876800" y="5638800"/>
            <a:ext cx="304800" cy="5254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b="1">
                <a:ln w="9525">
                  <a:rou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 panose="020B0604020202020204"/>
                <a:cs typeface="Arial" panose="020B0604020202020204"/>
              </a:rPr>
              <a:t>B</a:t>
            </a:r>
            <a:endParaRPr lang="zh-CN" altLang="en-US" sz="3600" b="1">
              <a:ln w="9525">
                <a:rou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7" name="WordArt 7"/>
          <p:cNvSpPr>
            <a:spLocks noChangeArrowheads="1" noChangeShapeType="1"/>
          </p:cNvSpPr>
          <p:nvPr/>
        </p:nvSpPr>
        <p:spPr bwMode="auto">
          <a:xfrm>
            <a:off x="3810000" y="381000"/>
            <a:ext cx="20574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/>
              </a:rPr>
              <a:t>Review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ial Black" panose="020B0A040201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3" name="Group 39"/>
          <p:cNvGraphicFramePr>
            <a:graphicFrameLocks noGrp="1"/>
          </p:cNvGraphicFramePr>
          <p:nvPr>
            <p:ph type="tbl" idx="1"/>
          </p:nvPr>
        </p:nvGraphicFramePr>
        <p:xfrm>
          <a:off x="549275" y="1725613"/>
          <a:ext cx="8213725" cy="4904107"/>
        </p:xfrm>
        <a:graphic>
          <a:graphicData uri="http://schemas.openxmlformats.org/drawingml/2006/table">
            <a:tbl>
              <a:tblPr/>
              <a:tblGrid>
                <a:gridCol w="82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Char char="•"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There ______ a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sofa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, a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desk, some books and so on.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There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 _______  some model planes on it.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______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 a computer in your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study?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Yes,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there is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. /  No,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there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 isn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entury Gothic" panose="020B0502020202020204"/>
                          <a:ea typeface="MS UI Gothic" panose="020B0600070205080204" pitchFamily="34" charset="-128"/>
                        </a:rPr>
                        <a:t>’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MS UI Gothic" panose="020B0600070205080204" pitchFamily="34" charset="-128"/>
                        </a:rPr>
                        <a:t>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 there two students in the front of the classroom?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Yes, there are. /   No, there aren't.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2" name="WordArt 28"/>
          <p:cNvSpPr>
            <a:spLocks noChangeArrowheads="1" noChangeShapeType="1"/>
          </p:cNvSpPr>
          <p:nvPr/>
        </p:nvSpPr>
        <p:spPr bwMode="auto">
          <a:xfrm>
            <a:off x="3098800" y="152400"/>
            <a:ext cx="23114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/>
              </a:rPr>
              <a:t>Grammar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ial Black" panose="020B0A04020102020204"/>
            </a:endParaRPr>
          </a:p>
        </p:txBody>
      </p:sp>
      <p:grpSp>
        <p:nvGrpSpPr>
          <p:cNvPr id="11293" name="Group 29"/>
          <p:cNvGrpSpPr>
            <a:grpSpLocks noChangeAspect="1"/>
          </p:cNvGrpSpPr>
          <p:nvPr/>
        </p:nvGrpSpPr>
        <p:grpSpPr bwMode="auto">
          <a:xfrm>
            <a:off x="457200" y="984250"/>
            <a:ext cx="3449638" cy="768350"/>
            <a:chOff x="0" y="0"/>
            <a:chExt cx="1202" cy="484"/>
          </a:xfrm>
        </p:grpSpPr>
        <p:pic>
          <p:nvPicPr>
            <p:cNvPr id="11294" name="Picture 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95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" y="46"/>
              <a:ext cx="11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96" name="Rectangle 32"/>
          <p:cNvSpPr>
            <a:spLocks noChangeAspect="1" noChangeArrowheads="1"/>
          </p:cNvSpPr>
          <p:nvPr/>
        </p:nvSpPr>
        <p:spPr bwMode="auto">
          <a:xfrm>
            <a:off x="990600" y="11445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There is/are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133600" y="17287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2057400" y="275748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984250" y="3521075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833438" y="48768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animBg="1"/>
      <p:bldP spid="11298" grpId="0" autoUpdateAnimBg="0"/>
      <p:bldP spid="11299" grpId="0" autoUpdateAnimBg="0"/>
      <p:bldP spid="11300" grpId="0" autoUpdateAnimBg="0"/>
      <p:bldP spid="113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549275" y="1722438"/>
          <a:ext cx="8213725" cy="4662490"/>
        </p:xfrm>
        <a:graphic>
          <a:graphicData uri="http://schemas.openxmlformats.org/drawingml/2006/table">
            <a:tbl>
              <a:tblPr/>
              <a:tblGrid>
                <a:gridCol w="821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0000FF"/>
                        </a:buClr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What's on the desk?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There _______  some keys on it.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many planes ______ there?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There are three.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How much water ______ there?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Only a little.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16" name="WordArt 28"/>
          <p:cNvSpPr>
            <a:spLocks noChangeArrowheads="1" noChangeShapeType="1"/>
          </p:cNvSpPr>
          <p:nvPr/>
        </p:nvSpPr>
        <p:spPr bwMode="auto">
          <a:xfrm>
            <a:off x="3098800" y="152400"/>
            <a:ext cx="2311400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/>
              </a:rPr>
              <a:t>Grammar</a:t>
            </a:r>
            <a:endParaRPr lang="zh-CN" altLang="en-US" sz="3600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ial Black" panose="020B0A04020102020204"/>
            </a:endParaRPr>
          </a:p>
        </p:txBody>
      </p:sp>
      <p:grpSp>
        <p:nvGrpSpPr>
          <p:cNvPr id="12317" name="Group 29"/>
          <p:cNvGrpSpPr>
            <a:grpSpLocks noChangeAspect="1"/>
          </p:cNvGrpSpPr>
          <p:nvPr/>
        </p:nvGrpSpPr>
        <p:grpSpPr bwMode="auto">
          <a:xfrm>
            <a:off x="457200" y="984250"/>
            <a:ext cx="3449638" cy="768350"/>
            <a:chOff x="0" y="0"/>
            <a:chExt cx="1202" cy="484"/>
          </a:xfrm>
        </p:grpSpPr>
        <p:pic>
          <p:nvPicPr>
            <p:cNvPr id="12318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19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" y="46"/>
              <a:ext cx="112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20" name="Rectangle 32"/>
          <p:cNvSpPr>
            <a:spLocks noChangeAspect="1" noChangeArrowheads="1"/>
          </p:cNvSpPr>
          <p:nvPr/>
        </p:nvSpPr>
        <p:spPr bwMode="auto">
          <a:xfrm>
            <a:off x="990600" y="11445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There is/are</a:t>
            </a:r>
            <a:endParaRPr lang="zh-CN" altLang="en-US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886200" y="4968875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is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057400" y="26670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are</a:t>
            </a:r>
            <a:endParaRPr lang="zh-CN" alt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3886200" y="3352800"/>
            <a:ext cx="1143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</a:rPr>
              <a:t>are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6" grpId="0" animBg="1"/>
      <p:bldP spid="12321" grpId="0" autoUpdateAnimBg="0"/>
      <p:bldP spid="12322" grpId="0" autoUpdateAnimBg="0"/>
      <p:bldP spid="1232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/>
          </p:cNvSpPr>
          <p:nvPr/>
        </p:nvSpPr>
        <p:spPr bwMode="auto">
          <a:xfrm>
            <a:off x="3505200" y="152400"/>
            <a:ext cx="259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/>
              </a:rPr>
              <a:t>Grammar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ial Black" panose="020B0A04020102020204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0" y="1371600"/>
            <a:ext cx="3124200" cy="52070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在……里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在……上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在……后面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在……下面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在……旁边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在……近旁，紧邻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在……(外部的）前面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在……(内部的）</a:t>
            </a:r>
            <a:r>
              <a:rPr lang="zh-CN" altLang="en-US" sz="2400" b="1" dirty="0">
                <a:solidFill>
                  <a:srgbClr val="0000FF"/>
                </a:solidFill>
              </a:rPr>
              <a:t>前面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在……中央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在……左/右边</a:t>
            </a:r>
          </a:p>
          <a:p>
            <a:pPr>
              <a:spcBef>
                <a:spcPct val="30000"/>
              </a:spcBef>
            </a:pP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在……后面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876800" y="1371600"/>
            <a:ext cx="3124200" cy="5207000"/>
          </a:xfrm>
          <a:prstGeom prst="rect">
            <a:avLst/>
          </a:prstGeom>
          <a:solidFill>
            <a:schemeClr val="hlink">
              <a:alpha val="3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in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on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behind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under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near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next to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in front of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in the front of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in the center of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on the left/right of</a:t>
            </a:r>
          </a:p>
          <a:p>
            <a:pPr>
              <a:spcBef>
                <a:spcPct val="30000"/>
              </a:spcBef>
            </a:pPr>
            <a:r>
              <a:rPr lang="zh-CN" altLang="en-US" sz="2400" b="1">
                <a:solidFill>
                  <a:srgbClr val="FF00FF"/>
                </a:solidFill>
              </a:rPr>
              <a:t>at the back of</a:t>
            </a:r>
          </a:p>
        </p:txBody>
      </p:sp>
      <p:grpSp>
        <p:nvGrpSpPr>
          <p:cNvPr id="13317" name="Group 5"/>
          <p:cNvGrpSpPr>
            <a:grpSpLocks noChangeAspect="1"/>
          </p:cNvGrpSpPr>
          <p:nvPr/>
        </p:nvGrpSpPr>
        <p:grpSpPr bwMode="auto">
          <a:xfrm>
            <a:off x="1295400" y="685800"/>
            <a:ext cx="3810000" cy="768350"/>
            <a:chOff x="0" y="0"/>
            <a:chExt cx="1202" cy="484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9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" y="41"/>
              <a:ext cx="1129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0" name="Rectangle 8"/>
          <p:cNvSpPr>
            <a:spLocks noChangeAspect="1" noChangeArrowheads="1"/>
          </p:cNvSpPr>
          <p:nvPr/>
        </p:nvSpPr>
        <p:spPr bwMode="auto">
          <a:xfrm>
            <a:off x="1752600" y="8382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zh-CN" altLang="en-US" sz="2800" b="1" dirty="0">
                <a:solidFill>
                  <a:srgbClr val="0000FF"/>
                </a:solidFill>
                <a:ea typeface="幼圆" panose="02010509060101010101" pitchFamily="49" charset="-122"/>
              </a:rPr>
              <a:t>Prepositions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/>
          </p:cNvSpPr>
          <p:nvPr/>
        </p:nvSpPr>
        <p:spPr bwMode="auto">
          <a:xfrm>
            <a:off x="3200400" y="609600"/>
            <a:ext cx="2973388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ial Black" panose="020B0A04020102020204"/>
              </a:rPr>
              <a:t>Functions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ial Black" panose="020B0A04020102020204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2438400"/>
            <a:ext cx="7621588" cy="2041525"/>
          </a:xfrm>
          <a:prstGeom prst="rect">
            <a:avLst/>
          </a:prstGeom>
          <a:solidFill>
            <a:schemeClr val="bg1">
              <a:alpha val="42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FF"/>
                </a:solidFill>
                <a:latin typeface="Century Gothic" panose="020B0502020202020204" pitchFamily="34" charset="0"/>
                <a:ea typeface="MS UI Gothic" panose="020B0600070205080204" pitchFamily="34" charset="-128"/>
              </a:rPr>
              <a:t>______ </a:t>
            </a:r>
            <a:r>
              <a:rPr lang="zh-CN" altLang="en-US" sz="3200" b="1">
                <a:solidFill>
                  <a:srgbClr val="0000FF"/>
                </a:solidFill>
                <a:ea typeface="MS UI Gothic" panose="020B0600070205080204" pitchFamily="34" charset="-128"/>
              </a:rPr>
              <a:t>put it/them there.</a:t>
            </a:r>
          </a:p>
          <a:p>
            <a:pPr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FF"/>
                </a:solidFill>
                <a:ea typeface="MS UI Gothic" panose="020B0600070205080204" pitchFamily="34" charset="-128"/>
              </a:rPr>
              <a:t>Put it/them ______, please.</a:t>
            </a:r>
          </a:p>
          <a:p>
            <a:pPr>
              <a:spcBef>
                <a:spcPct val="50000"/>
              </a:spcBef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zh-CN" altLang="en-US" sz="3200" b="1">
                <a:solidFill>
                  <a:srgbClr val="0000FF"/>
                </a:solidFill>
                <a:ea typeface="MS UI Gothic" panose="020B0600070205080204" pitchFamily="34" charset="-128"/>
              </a:rPr>
              <a:t>You must ______ ______ your </a:t>
            </a:r>
            <a:r>
              <a:rPr lang="zh-CN" altLang="en-US" sz="3200" b="1">
                <a:solidFill>
                  <a:srgbClr val="0000FF"/>
                </a:solidFill>
                <a:latin typeface="Century Gothic" panose="020B0502020202020204" pitchFamily="34" charset="0"/>
              </a:rPr>
              <a:t>things.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ea typeface="MS UI Gothic" panose="020B0600070205080204" pitchFamily="34" charset="-128"/>
              </a:rPr>
              <a:t>Don’t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81400" y="31242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ea typeface="MS UI Gothic" panose="020B0600070205080204" pitchFamily="34" charset="-128"/>
              </a:rPr>
              <a:t>away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581400" y="3886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FF"/>
                </a:solidFill>
                <a:ea typeface="MS UI Gothic" panose="020B0600070205080204" pitchFamily="34" charset="-128"/>
              </a:rPr>
              <a:t>look     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40" grpId="0" autoUpdateAnimBg="0"/>
      <p:bldP spid="14341" grpId="0" autoUpdateAnimBg="0"/>
      <p:bldP spid="143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/>
        </p:nvSpPr>
        <p:spPr bwMode="auto">
          <a:xfrm>
            <a:off x="457200" y="2209800"/>
            <a:ext cx="5410200" cy="2438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Where is the guitar?</a:t>
            </a:r>
            <a:b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It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 ___ the wall.</a:t>
            </a:r>
          </a:p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Where are the shoes?</a:t>
            </a:r>
            <a:b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They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re ______ the bed.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95450" y="281940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81250" y="4006850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FF00FF"/>
                </a:solidFill>
                <a:latin typeface="Times New Roman" panose="02020603050405020304" pitchFamily="18" charset="0"/>
              </a:rPr>
              <a:t>under 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/>
        </p:nvSpPr>
        <p:spPr bwMode="auto">
          <a:xfrm>
            <a:off x="304800" y="304800"/>
            <a:ext cx="8066088" cy="12192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</a:rPr>
              <a:t>Look at the pictures and fill in the blanks with </a:t>
            </a:r>
            <a:r>
              <a:rPr lang="zh-CN" altLang="en-US" sz="3200" b="1" i="1">
                <a:solidFill>
                  <a:srgbClr val="FF00FF"/>
                </a:solidFill>
              </a:rPr>
              <a:t>in, on</a:t>
            </a:r>
            <a:r>
              <a:rPr lang="zh-CN" altLang="en-US" sz="3200" b="1">
                <a:solidFill>
                  <a:srgbClr val="FF00FF"/>
                </a:solidFill>
              </a:rPr>
              <a:t>, </a:t>
            </a:r>
            <a:r>
              <a:rPr lang="zh-CN" altLang="en-US" sz="3200" b="1" i="1">
                <a:solidFill>
                  <a:srgbClr val="FF00FF"/>
                </a:solidFill>
              </a:rPr>
              <a:t>under, behind</a:t>
            </a:r>
            <a:r>
              <a:rPr lang="zh-CN" altLang="en-US" sz="3200" b="1">
                <a:solidFill>
                  <a:srgbClr val="0000FF"/>
                </a:solidFill>
              </a:rPr>
              <a:t> or </a:t>
            </a:r>
            <a:r>
              <a:rPr lang="zh-CN" altLang="en-US" sz="3200" b="1" i="1">
                <a:solidFill>
                  <a:srgbClr val="FF00FF"/>
                </a:solidFill>
              </a:rPr>
              <a:t>in front of</a:t>
            </a:r>
            <a:r>
              <a:rPr lang="zh-CN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62600" y="4495800"/>
            <a:ext cx="3124200" cy="22860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P33 1 图1</a:t>
            </a:r>
          </a:p>
        </p:txBody>
      </p:sp>
      <p:pic>
        <p:nvPicPr>
          <p:cNvPr id="15367" name="Picture 7" descr="7-2-30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31770" y="2628741"/>
            <a:ext cx="3680460" cy="24688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ldLvl="0" animBg="1" autoUpdateAnimBg="0"/>
      <p:bldP spid="15363" grpId="0" autoUpdateAnimBg="0"/>
      <p:bldP spid="15364" grpId="0" autoUpdateAnimBg="0"/>
      <p:bldP spid="15365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/>
        </p:nvSpPr>
        <p:spPr bwMode="auto">
          <a:xfrm>
            <a:off x="304800" y="304800"/>
            <a:ext cx="8066088" cy="1511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</a:rPr>
              <a:t>Look at the pictures and fill in the blanks with </a:t>
            </a:r>
            <a:r>
              <a:rPr lang="zh-CN" altLang="en-US" sz="3200" b="1" i="1">
                <a:solidFill>
                  <a:srgbClr val="FF00FF"/>
                </a:solidFill>
              </a:rPr>
              <a:t>in, on</a:t>
            </a:r>
            <a:r>
              <a:rPr lang="zh-CN" altLang="en-US" sz="3200" b="1">
                <a:solidFill>
                  <a:srgbClr val="FF00FF"/>
                </a:solidFill>
              </a:rPr>
              <a:t>, </a:t>
            </a:r>
            <a:r>
              <a:rPr lang="zh-CN" altLang="en-US" sz="3200" b="1" i="1">
                <a:solidFill>
                  <a:srgbClr val="FF00FF"/>
                </a:solidFill>
              </a:rPr>
              <a:t>under, behind</a:t>
            </a:r>
            <a:r>
              <a:rPr lang="zh-CN" altLang="en-US" sz="3200" b="1">
                <a:solidFill>
                  <a:srgbClr val="0000FF"/>
                </a:solidFill>
              </a:rPr>
              <a:t> or </a:t>
            </a:r>
            <a:r>
              <a:rPr lang="zh-CN" altLang="en-US" sz="3200" b="1" i="1">
                <a:solidFill>
                  <a:srgbClr val="FF00FF"/>
                </a:solidFill>
              </a:rPr>
              <a:t>in front of</a:t>
            </a:r>
            <a:r>
              <a:rPr lang="zh-CN" altLang="en-US" sz="32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81000" y="2667000"/>
            <a:ext cx="3124200" cy="327660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/>
              <a:t>P33 1 图2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33800" y="2784475"/>
            <a:ext cx="5030788" cy="2625725"/>
          </a:xfrm>
          <a:prstGeom prst="rect">
            <a:avLst/>
          </a:prstGeom>
          <a:solidFill>
            <a:srgbClr val="FFFF99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Where is the computer?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It’s ____ the desk.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A: Where are the footballs?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B: They’re ____ the box.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943600" y="4768850"/>
            <a:ext cx="565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105400" y="3473450"/>
            <a:ext cx="66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on</a:t>
            </a:r>
          </a:p>
        </p:txBody>
      </p:sp>
      <p:pic>
        <p:nvPicPr>
          <p:cNvPr id="16391" name="Picture 7" descr="7-2-30-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1000" y="2667000"/>
            <a:ext cx="312420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 autoUpdateAnimBg="0"/>
      <p:bldP spid="16388" grpId="0" bldLvl="0" animBg="1" autoUpdateAnimBg="0"/>
      <p:bldP spid="16389" grpId="0" autoUpdateAnimBg="0"/>
      <p:bldP spid="163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/>
        </p:nvSpPr>
        <p:spPr bwMode="auto">
          <a:xfrm>
            <a:off x="304800" y="304800"/>
            <a:ext cx="8066088" cy="1143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1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0000FF"/>
                </a:solidFill>
              </a:rPr>
              <a:t>Look at the pictures and fill in the blanks with </a:t>
            </a:r>
            <a:r>
              <a:rPr lang="zh-CN" altLang="en-US" sz="3200" b="1" i="1">
                <a:solidFill>
                  <a:srgbClr val="FF00FF"/>
                </a:solidFill>
              </a:rPr>
              <a:t>in, on</a:t>
            </a:r>
            <a:r>
              <a:rPr lang="zh-CN" altLang="en-US" sz="3200" b="1">
                <a:solidFill>
                  <a:srgbClr val="FF00FF"/>
                </a:solidFill>
              </a:rPr>
              <a:t>, </a:t>
            </a:r>
            <a:r>
              <a:rPr lang="zh-CN" altLang="en-US" sz="3200" b="1" i="1">
                <a:solidFill>
                  <a:srgbClr val="FF00FF"/>
                </a:solidFill>
              </a:rPr>
              <a:t>under, behind</a:t>
            </a:r>
            <a:r>
              <a:rPr lang="zh-CN" altLang="en-US" sz="3200" b="1">
                <a:solidFill>
                  <a:srgbClr val="0000FF"/>
                </a:solidFill>
              </a:rPr>
              <a:t> or </a:t>
            </a:r>
            <a:r>
              <a:rPr lang="zh-CN" altLang="en-US" sz="3200" b="1" i="1">
                <a:solidFill>
                  <a:srgbClr val="FF00FF"/>
                </a:solidFill>
              </a:rPr>
              <a:t>in front of</a:t>
            </a:r>
            <a:r>
              <a:rPr lang="zh-CN" altLang="en-US" sz="3200" b="1">
                <a:solidFill>
                  <a:srgbClr val="0000FF"/>
                </a:solidFill>
              </a:rPr>
              <a:t>.</a:t>
            </a:r>
          </a:p>
        </p:txBody>
      </p:sp>
      <p:pic>
        <p:nvPicPr>
          <p:cNvPr id="17411" name="Picture 3" descr="p30-2-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95400" y="3962400"/>
            <a:ext cx="59436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Grp="1" noRot="1" noChangeArrowheads="1"/>
          </p:cNvSpPr>
          <p:nvPr/>
        </p:nvSpPr>
        <p:spPr bwMode="auto">
          <a:xfrm>
            <a:off x="228600" y="1752600"/>
            <a:ext cx="8305800" cy="2133600"/>
          </a:xfrm>
          <a:prstGeom prst="rect">
            <a:avLst/>
          </a:prstGeom>
          <a:gradFill rotWithShape="0">
            <a:gsLst>
              <a:gs pos="0">
                <a:srgbClr val="FFFF99">
                  <a:alpha val="70000"/>
                </a:srgbClr>
              </a:gs>
              <a:gs pos="50000">
                <a:schemeClr val="bg1"/>
              </a:gs>
              <a:gs pos="100000">
                <a:srgbClr val="FFFF99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tabLst>
                <a:tab pos="2423795" algn="l"/>
              </a:tabLs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A: There are two big trees _________ the house.</a:t>
            </a:r>
          </a:p>
          <a:p>
            <a:pPr>
              <a:lnSpc>
                <a:spcPct val="120000"/>
              </a:lnSpc>
              <a:tabLst>
                <a:tab pos="2423795" algn="l"/>
              </a:tabLs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There is a red car ______ the tree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 And there are </a:t>
            </a:r>
          </a:p>
          <a:p>
            <a:pPr>
              <a:lnSpc>
                <a:spcPct val="120000"/>
              </a:lnSpc>
              <a:tabLst>
                <a:tab pos="2423795" algn="l"/>
              </a:tabLs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some books _____ the chair. Can you see the cat?</a:t>
            </a:r>
          </a:p>
          <a:p>
            <a:pPr>
              <a:lnSpc>
                <a:spcPct val="120000"/>
              </a:lnSpc>
              <a:tabLst>
                <a:tab pos="2423795" algn="l"/>
              </a:tabLst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B: Yes, it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/>
              </a:rPr>
              <a:t>’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 ______ the chair.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743200" y="2743200"/>
            <a:ext cx="10906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481388" y="2292350"/>
            <a:ext cx="2081212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under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87550" y="3276600"/>
            <a:ext cx="22796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behind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97350" y="1752600"/>
            <a:ext cx="3270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front of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 autoUpdateAnimBg="0"/>
      <p:bldP spid="17412" grpId="0" bldLvl="0" animBg="1" autoUpdateAnimBg="0"/>
      <p:bldP spid="17413" grpId="0" autoUpdateAnimBg="0"/>
      <p:bldP spid="17414" grpId="0" autoUpdateAnimBg="0"/>
      <p:bldP spid="17415" grpId="0" autoUpdateAnimBg="0"/>
      <p:bldP spid="17416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1053</Words>
  <Application>Microsoft Office PowerPoint</Application>
  <PresentationFormat>全屏显示(4:3)</PresentationFormat>
  <Paragraphs>177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MS UI Gothic</vt:lpstr>
      <vt:lpstr>宋体</vt:lpstr>
      <vt:lpstr>微软雅黑</vt:lpstr>
      <vt:lpstr>幼圆</vt:lpstr>
      <vt:lpstr>Arial</vt:lpstr>
      <vt:lpstr>Arial Black</vt:lpstr>
      <vt:lpstr>Calibri</vt:lpstr>
      <vt:lpstr>Century Gothic</vt:lpstr>
      <vt:lpstr>Comic Sans MS</vt:lpstr>
      <vt:lpstr>Times New Roman</vt:lpstr>
      <vt:lpstr>Wingdings</vt:lpstr>
      <vt:lpstr>WWW.2PPT.COM</vt:lpstr>
      <vt:lpstr>PowerPoint 演示文稿</vt:lpstr>
      <vt:lpstr>Talk about the differences between the two pictures.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2012-07-23T13:07:00Z</dcterms:created>
  <dcterms:modified xsi:type="dcterms:W3CDTF">2023-01-16T23:21:05Z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8ADCC205133740F092E57D7AB462ABDE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