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2" r:id="rId2"/>
    <p:sldId id="317" r:id="rId3"/>
    <p:sldId id="318" r:id="rId4"/>
    <p:sldId id="319" r:id="rId5"/>
    <p:sldId id="306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A1E9"/>
    <a:srgbClr val="FFF100"/>
    <a:srgbClr val="17B7FF"/>
    <a:srgbClr val="02B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333" autoAdjust="0"/>
  </p:normalViewPr>
  <p:slideViewPr>
    <p:cSldViewPr snapToGrid="0">
      <p:cViewPr varScale="1">
        <p:scale>
          <a:sx n="116" d="100"/>
          <a:sy n="116" d="100"/>
        </p:scale>
        <p:origin x="-276" y="-96"/>
      </p:cViewPr>
      <p:guideLst>
        <p:guide orient="horz" pos="21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bg>
      <p:bgPr>
        <a:blipFill dpi="0" rotWithShape="1">
          <a:blip r:embed="rId2" cstate="email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5914575"/>
            <a:ext cx="12192000" cy="208639"/>
          </a:xfrm>
          <a:prstGeom prst="rect">
            <a:avLst/>
          </a:prstGeom>
          <a:solidFill>
            <a:srgbClr val="FFF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圆角矩形 3"/>
          <p:cNvSpPr/>
          <p:nvPr userDrawn="1"/>
        </p:nvSpPr>
        <p:spPr>
          <a:xfrm>
            <a:off x="8907672" y="5514752"/>
            <a:ext cx="2073728" cy="9616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7" animBg="1"/>
      <p:bldP spid="4" grpId="0" animBg="1"/>
      <p:bldP spid="4" grpId="5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65410" y="0"/>
            <a:ext cx="9105900" cy="46738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03400"/>
            <a:ext cx="10515600" cy="4373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2387600"/>
            <a:ext cx="12192000" cy="184150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ctrTitle"/>
          </p:nvPr>
        </p:nvSpPr>
        <p:spPr>
          <a:xfrm>
            <a:off x="0" y="2387600"/>
            <a:ext cx="12192000" cy="1841500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>
            <a:hlinkClick r:id="rId2" action="ppaction://hlinksldjump" tooltip="点击进入"/>
          </p:cNvPr>
          <p:cNvSpPr/>
          <p:nvPr userDrawn="1"/>
        </p:nvSpPr>
        <p:spPr>
          <a:xfrm>
            <a:off x="2841961" y="469878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基础知识回顾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同侧圆角矩形 7">
            <a:hlinkClick r:id="" action="ppaction://noaction"/>
          </p:cNvPr>
          <p:cNvSpPr/>
          <p:nvPr userDrawn="1"/>
        </p:nvSpPr>
        <p:spPr>
          <a:xfrm>
            <a:off x="5645022" y="469877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综合能力提升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侧圆角矩形 9">
            <a:hlinkClick r:id="" action="ppaction://noaction"/>
          </p:cNvPr>
          <p:cNvSpPr/>
          <p:nvPr userDrawn="1"/>
        </p:nvSpPr>
        <p:spPr>
          <a:xfrm>
            <a:off x="8346221" y="469877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直击中考冲刺练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" Target="../slides/slide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465410" y="467380"/>
            <a:ext cx="8363391" cy="44134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矩形 7"/>
          <p:cNvSpPr/>
          <p:nvPr/>
        </p:nvSpPr>
        <p:spPr>
          <a:xfrm>
            <a:off x="-1" y="6738379"/>
            <a:ext cx="12209381" cy="128253"/>
          </a:xfrm>
          <a:prstGeom prst="rect">
            <a:avLst/>
          </a:prstGeom>
          <a:solidFill>
            <a:srgbClr val="02B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9" name="矩形 8"/>
          <p:cNvSpPr/>
          <p:nvPr/>
        </p:nvSpPr>
        <p:spPr>
          <a:xfrm>
            <a:off x="10896533" y="467380"/>
            <a:ext cx="1295467" cy="44134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" y="0"/>
            <a:ext cx="2423592" cy="90872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Unit</a:t>
            </a:r>
            <a:r>
              <a:rPr lang="en-US" altLang="zh-CN" sz="2400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sz="2400" b="1" kern="1200" dirty="0" smtClean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endParaRPr lang="zh-CN" altLang="en-US" sz="24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同侧圆角矩形 11">
            <a:hlinkClick r:id="rId14" action="ppaction://hlinksldjump" tooltip="点击进入"/>
          </p:cNvPr>
          <p:cNvSpPr/>
          <p:nvPr/>
        </p:nvSpPr>
        <p:spPr>
          <a:xfrm>
            <a:off x="2833306" y="485731"/>
            <a:ext cx="1822709" cy="392040"/>
          </a:xfrm>
          <a:prstGeom prst="round2SameRect">
            <a:avLst/>
          </a:prstGeom>
          <a:gradFill flip="none" rotWithShape="1">
            <a:gsLst>
              <a:gs pos="0">
                <a:srgbClr val="17B7FF"/>
              </a:gs>
              <a:gs pos="100000">
                <a:srgbClr val="00A1E9"/>
              </a:gs>
            </a:gsLst>
            <a:lin ang="5400000" scaled="1"/>
            <a:tileRect/>
          </a:gradFill>
          <a:ln>
            <a:solidFill>
              <a:srgbClr val="00A1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基础知识回顾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灯片编号占位符 3"/>
          <p:cNvSpPr txBox="1"/>
          <p:nvPr/>
        </p:nvSpPr>
        <p:spPr>
          <a:xfrm>
            <a:off x="10968141" y="491385"/>
            <a:ext cx="1223860" cy="401006"/>
          </a:xfrm>
          <a:prstGeom prst="rect">
            <a:avLst/>
          </a:prstGeom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FFC000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</a:rPr>
              <a:t>-</a:t>
            </a:r>
            <a:fld id="{4BF17FCF-D4DA-449D-A468-DDB7E43619E6}" type="slidenum"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‹#›</a:t>
            </a:fld>
            <a:r>
              <a:rPr lang="en-US" altLang="zh-CN" dirty="0" smtClean="0">
                <a:solidFill>
                  <a:schemeClr val="bg1">
                    <a:lumMod val="95000"/>
                  </a:schemeClr>
                </a:solidFill>
              </a:rPr>
              <a:t>-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同侧圆角矩形 17">
            <a:hlinkClick r:id="rId15" action="ppaction://hlinksldjump" tooltip="点击进入"/>
          </p:cNvPr>
          <p:cNvSpPr/>
          <p:nvPr/>
        </p:nvSpPr>
        <p:spPr>
          <a:xfrm>
            <a:off x="5642525" y="485730"/>
            <a:ext cx="1822709" cy="392040"/>
          </a:xfrm>
          <a:prstGeom prst="round2SameRect">
            <a:avLst/>
          </a:prstGeom>
          <a:gradFill flip="none" rotWithShape="1">
            <a:gsLst>
              <a:gs pos="0">
                <a:srgbClr val="17B7FF"/>
              </a:gs>
              <a:gs pos="100000">
                <a:srgbClr val="00A1E9"/>
              </a:gs>
            </a:gsLst>
            <a:lin ang="5400000" scaled="1"/>
            <a:tileRect/>
          </a:gradFill>
          <a:ln>
            <a:solidFill>
              <a:srgbClr val="00A1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综合能力提升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zh-CN" sz="2000" b="1" i="0" kern="1200" smtClean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0" y="2387600"/>
            <a:ext cx="12192000" cy="1841500"/>
          </a:xfrm>
        </p:spPr>
        <p:txBody>
          <a:bodyPr/>
          <a:lstStyle/>
          <a:p>
            <a:r>
              <a:rPr lang="en-US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 music that I can dance to.</a:t>
            </a:r>
            <a:endParaRPr lang="zh-CN" altLang="zh-CN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标题 1"/>
          <p:cNvSpPr txBox="1"/>
          <p:nvPr/>
        </p:nvSpPr>
        <p:spPr>
          <a:xfrm>
            <a:off x="0" y="4482370"/>
            <a:ext cx="12192000" cy="59835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zh-CN" sz="4400" b="1" i="0" kern="1200">
                <a:solidFill>
                  <a:schemeClr val="bg1"/>
                </a:solidFill>
                <a:effectLst/>
                <a:latin typeface="Adobe 黑体 Std R" panose="020B0400000000000000" pitchFamily="34" charset="-122"/>
                <a:ea typeface="Adobe 黑体 Std R" panose="020B0400000000000000" pitchFamily="34" charset="-122"/>
                <a:cs typeface="+mj-cs"/>
              </a:defRPr>
            </a:lvl1pPr>
          </a:lstStyle>
          <a:p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A  </a:t>
            </a:r>
            <a:r>
              <a:rPr lang="zh-CN" alt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第二课时</a:t>
            </a:r>
            <a:endParaRPr lang="en-US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1110734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altLang="zh-CN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zh-CN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5773395"/>
            <a:ext cx="12192000" cy="565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875228" y="1810896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)1.A.note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B.book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C.diary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D.letter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)2.A.prepared	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B.sold</a:t>
            </a: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  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C.bought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D.cooked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)3.A.forget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B.keep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C.lose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D.pick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)4.A.carefully	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B.wisely</a:t>
            </a: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  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C.quickly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D.carelessly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)5.A.big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B.funny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C.secret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D.beautiful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)6.A.hardly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B.never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C.even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D.seldom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)7.A.programs	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B.courses</a:t>
            </a: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 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C.excuses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D.records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)8.A.her	B.me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C.him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D.us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)9.A.shared	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B.believedC.promised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D.remembered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291461" y="1986332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116836" y="2313093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116836" y="2709704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116836" y="3106315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116836" y="3502926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116836" y="3899537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116836" y="4296148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116836" y="4692759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116836" y="5089370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2308159"/>
            <a:ext cx="8128000" cy="249568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)10.A.reaching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B.watching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C.pushing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D.holding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)11.A.and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B.but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C.or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D.because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)12.A.gifts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B.pains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C.dialogs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D.mistakes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)13.A.lent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B.sent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C.passed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D.left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)14.A.lines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B.poems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C.pages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D.pictures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)15.A.serious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B.happy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C.patient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D.strict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21692" y="2410716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321693" y="2797991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89420" y="3185267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310935" y="3626330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257147" y="4013606"/>
            <a:ext cx="342900" cy="3432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289420" y="4422396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481697"/>
            <a:ext cx="8128000" cy="6148606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阅读理解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some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people,music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no fun at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all.About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4% of the population is what scientists call “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”.People who are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born without the ability to enjoy musical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notes.Amusic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 often cannot tell the differences between two songs.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result,songs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sound like noise to an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amusic.Many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compare the sound of music to pieces of metal hitting each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other.Life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be hard for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amusics.In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fact,most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 cannot understand what it feels like be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amusic.Just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going to a restaurant or a shopping center can be uncomfortable or even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painful.That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why many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to stay away from places where there is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music.However,this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result in social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loneliness.“I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used to hate parties,” says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Margaret,a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seventy-year-old woman who only recently discovered that she was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amusic.By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studying people like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Margaret,scientists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finally learning how to identify(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辨别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this unusual condition.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294227"/>
            <a:ext cx="8128000" cy="452354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Scientists say that the brains of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different from those of people who can enjoy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music.The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difference is complex(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复杂的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),and it is not connected with poor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hearing.Amusics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understand other non-musical sounds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well.They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also have no problems understanding common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speech.Scientists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compare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people who just can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see certain colors.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happy when their condition is finally diagnosed(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诊断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).For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years,Margaret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felt embarrassed(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窘迫的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about her problem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music.Now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knows that she is not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alone.That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makes it easier for her to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explain.“When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 invite me to a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concert,I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just say 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‘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No,thanks.I</a:t>
            </a:r>
            <a:r>
              <a:rPr lang="en-US" altLang="zh-CN" sz="2200" dirty="0" err="1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says Margaret.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495628"/>
            <a:ext cx="8128000" cy="412074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)1.Amusics are the people who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A.like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music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B.have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poor listening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C.don</a:t>
            </a:r>
            <a:r>
              <a:rPr lang="en-US" altLang="zh-CN" sz="2200" dirty="0" err="1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like music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D.are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born unable to enjoy music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)2.Life is hard for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mainly because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A.music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seems noise for them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B.people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understand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try to stay at places full of music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D.amusics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hate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parties,restaurants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shopping center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600234" y="1586224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257146" y="3572542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676997" y="1288051"/>
            <a:ext cx="9069892" cy="5049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)3.Scientists identify 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</a:t>
            </a:r>
            <a:r>
              <a:rPr lang="zh-CN" altLang="zh-CN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A.studying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different kinds of music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B.going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parties regularly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C.studying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D.comparing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music to colors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)4.What causes 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amusics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different from most people according to scientists?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A.Their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brains.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B.Their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poor hearing.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C.Their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lack of colors.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D.Their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problems with speech.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)5.What is the main idea of the passage?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A.Amusics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strange behaviors.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B.Musical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ability.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C.Some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</a:t>
            </a:r>
            <a:r>
              <a:rPr lang="en-US" altLang="zh-CN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inability to enjoy music.</a:t>
            </a:r>
            <a:endParaRPr lang="zh-CN" altLang="zh-CN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D.Identification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treatment of </a:t>
            </a:r>
            <a:r>
              <a:rPr lang="en-US" altLang="zh-CN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amusic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050622" y="1287887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837598" y="2959356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848356" y="4605276"/>
            <a:ext cx="3429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2309890"/>
            <a:ext cx="8128000" cy="249222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根据首字母及汉语提示补全单词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1.He looks very 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沮丧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).What happened to him?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2.The 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dialogs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对白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of this movie are very humorous.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3.You must 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stick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粘贴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a stamp before sending a letter.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4.Look!The window can 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shut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关闭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itself.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5.Young boys dream of becoming 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superheroes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超级英雄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960241" y="2738978"/>
            <a:ext cx="1037643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988321" y="3153642"/>
            <a:ext cx="1067017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561424" y="3555201"/>
            <a:ext cx="835211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997883" y="3967388"/>
            <a:ext cx="839245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5999" y="4374701"/>
            <a:ext cx="1620033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718850" y="1268120"/>
            <a:ext cx="9642258" cy="456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根据句意用所给词的适当形式填空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1.He is too poor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 buy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buy  ) a new house.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2.Do you feel like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shutting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shut  ) off your computer?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3.Dramas like 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Titanic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me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feel  ) even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sadder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sad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4.Comedies always have a happy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ending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end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5.If you stick to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staying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stay  )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here,you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must pay money for it.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6.There are many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difference  ) kinds of music in the world.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7.She is not only a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singer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sing  ) but also a great actress herself.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8.They try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they  ) best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 help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help  ) the people in trouble.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9.After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watching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watch  ) the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comedies,I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feel much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well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10.Laughing for two hours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be  ) a good way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 relax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relax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697195" y="1711844"/>
            <a:ext cx="1037643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3897611" y="2117990"/>
            <a:ext cx="1263112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434138" y="2520348"/>
            <a:ext cx="686914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889239" y="2520348"/>
            <a:ext cx="100424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630379" y="2935232"/>
            <a:ext cx="1096097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689852" y="3332640"/>
            <a:ext cx="1070037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903156" y="3722472"/>
            <a:ext cx="1262458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985293" y="4128618"/>
            <a:ext cx="1075222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124023" y="4534764"/>
            <a:ext cx="761061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675157" y="4534764"/>
            <a:ext cx="1051319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2813205" y="4918257"/>
            <a:ext cx="1149889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8318535" y="4918257"/>
            <a:ext cx="888096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4927913" y="5333141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7852915" y="5333141"/>
            <a:ext cx="1040564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903625"/>
            <a:ext cx="8128000" cy="3304751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Ⅲ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用方框中所给短语的适当形式填空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cheer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up,stick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to,try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best,too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...to...,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in a while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1.He comes to our room for a chat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once in a while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Stick to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thought,and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will win at last.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3.I think he missed his English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test.We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should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cheer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4.Why don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you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try your best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achieve your dream?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5.This question is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 for me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96000" y="3143791"/>
            <a:ext cx="1983288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477996" y="3556000"/>
            <a:ext cx="1104448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7375672" y="3974904"/>
            <a:ext cx="916557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792888" y="3974904"/>
            <a:ext cx="802049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281744" y="4356361"/>
            <a:ext cx="1814256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4232854" y="4771245"/>
            <a:ext cx="5634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805944" y="4771245"/>
            <a:ext cx="56340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089363"/>
            <a:ext cx="8128000" cy="4933274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单项填空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)1.Did you enjoy the days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spent in Beijing during the Spring Festival?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A.where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B.when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C.that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D.what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)2.His father works in the factory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oldest one in the city.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A.when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B.where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C.what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D.which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)3.—Most of us think Class Five will win the basketball game.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—Maybe you are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right,but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still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point.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A.go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B.stick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C.take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D.keep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189897" y="1613161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189897" y="2778081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189897" y="4423477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089363"/>
            <a:ext cx="8128000" cy="4933274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)4.You should drink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 water if you have a fever.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lot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B.many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C.lot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D.plenty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)5.His latest movie has won high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many people.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A.prize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B.price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C.praise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D.practice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)6.It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too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dry.I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hope there will be a heavy rain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A.for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B.on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time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C.in time	D.at time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)7.Diana,along with her friends,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 in China.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A.study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B.have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studied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C.studies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D.are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studying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08390" y="1199802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277580" y="2389775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77580" y="3579748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277580" y="4786733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2032000" y="1495628"/>
            <a:ext cx="8128000" cy="4120743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)8.I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too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watch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movies alone.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A.scary;scared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B.scared;scary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C.scared;scaring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D.scaring;scary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)9.Uncle Wang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electricity and water in his house before going on holiday.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A.took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off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B.turned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C.shut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off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D.put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)10.The company can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lunch for you if you work there.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A.feed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B.have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C.eat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D.provide</a:t>
            </a:r>
            <a:endParaRPr lang="zh-CN" altLang="zh-CN" sz="2200" dirty="0">
              <a:solidFill>
                <a:srgbClr val="000000"/>
              </a:solidFill>
              <a:effectLst/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491227" y="1638213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2227476" y="2778081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227476" y="4387736"/>
            <a:ext cx="465620" cy="327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1405698" y="1032842"/>
            <a:ext cx="9592153" cy="53737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chemeClr val="tx1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Ⅱ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完形填空</a:t>
            </a: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note I ever wrote for my mother said,“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Hi,Mom!Have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nice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day!Love,Marie!”I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 twelve when I wrote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it,and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folded the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her change purse(  </a:t>
            </a:r>
            <a:r>
              <a:rPr lang="zh-CN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零钱包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).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mother worked as a cleaner in a clothing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factory.I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knew that when she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meals in the dining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hall,she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would have to look for change in her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purse.I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didn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that she would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note,and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always carry it with her.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day that I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folded the small piece of paper into my mother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change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purse,she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I left each other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notes.They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would be put in the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fridge,under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lamp,or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beside the TV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set.I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one hidden in my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shoe.From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outside,our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notes may have been general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our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days,ideas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wishes.But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my mother and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,they were a lifeline—a communication with each other that no one else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en-US" altLang="zh-CN" sz="2200" dirty="0">
              <a:solidFill>
                <a:schemeClr val="tx1"/>
              </a:solidFill>
              <a:effectLst/>
              <a:latin typeface="宋体" panose="02010600030101010101" pitchFamily="2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spect="1"/>
          </p:cNvSpPr>
          <p:nvPr/>
        </p:nvSpPr>
        <p:spPr>
          <a:xfrm>
            <a:off x="2032000" y="1903625"/>
            <a:ext cx="8128000" cy="330475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October 20,2009,my mother died after a long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illness.I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stood near her bed,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hand.I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didn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cry the day my mom died,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didn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cry a week later when I went to collect her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things.I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 so thankful that she no longer had aches and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</a:p>
          <a:p>
            <a:pPr indent="266700" defTabSz="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Recently,I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found a note that my mom had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me.It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had been hidden in the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my favorite childhood book for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years.It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read “Dear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Marie,I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love you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always.Miss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a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lot.Don</a:t>
            </a:r>
            <a:r>
              <a:rPr lang="en-US" altLang="zh-CN" sz="2200" dirty="0" err="1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forget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me.Be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zh-CN" sz="2200" u="sng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Love,Mom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.” That </a:t>
            </a:r>
            <a:r>
              <a:rPr lang="en-US" altLang="zh-CN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day,I</a:t>
            </a:r>
            <a:r>
              <a:rPr lang="en-US" altLang="zh-CN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cried.</a:t>
            </a:r>
            <a:r>
              <a:rPr lang="en-US" altLang="zh-CN" sz="2200" dirty="0">
                <a:solidFill>
                  <a:schemeClr val="tx1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en-US" altLang="zh-CN" sz="2200" dirty="0">
              <a:solidFill>
                <a:schemeClr val="tx1"/>
              </a:solidFill>
              <a:effectLst/>
              <a:latin typeface="宋体" panose="02010600030101010101" pitchFamily="2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英语正文模板</Template>
  <TotalTime>0</TotalTime>
  <Words>439</Words>
  <Application>Microsoft Office PowerPoint</Application>
  <PresentationFormat>宽屏</PresentationFormat>
  <Paragraphs>111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Adobe 黑体 Std R</vt:lpstr>
      <vt:lpstr>NEU-BZ-S92</vt:lpstr>
      <vt:lpstr>黑体</vt:lpstr>
      <vt:lpstr>宋体</vt:lpstr>
      <vt:lpstr>微软雅黑</vt:lpstr>
      <vt:lpstr>Arial</vt:lpstr>
      <vt:lpstr>Calibri</vt:lpstr>
      <vt:lpstr>Calibri Light</vt:lpstr>
      <vt:lpstr>Times New Roman</vt:lpstr>
      <vt:lpstr>WWW.2PPT.COM
</vt:lpstr>
      <vt:lpstr>I like music that I can dance to.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2017-05-09T08:37:00Z</dcterms:created>
  <dcterms:modified xsi:type="dcterms:W3CDTF">2023-01-16T23:21:09Z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831A014E55154C63A212EE4EA14AB016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