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92" r:id="rId3"/>
    <p:sldId id="299" r:id="rId4"/>
    <p:sldId id="293" r:id="rId5"/>
    <p:sldId id="262" r:id="rId6"/>
    <p:sldId id="298" r:id="rId7"/>
    <p:sldId id="263" r:id="rId8"/>
    <p:sldId id="288" r:id="rId9"/>
    <p:sldId id="267" r:id="rId10"/>
    <p:sldId id="304" r:id="rId11"/>
    <p:sldId id="284" r:id="rId12"/>
    <p:sldId id="287" r:id="rId13"/>
    <p:sldId id="305" r:id="rId14"/>
    <p:sldId id="306" r:id="rId15"/>
    <p:sldId id="297" r:id="rId16"/>
    <p:sldId id="269" r:id="rId17"/>
    <p:sldId id="290" r:id="rId18"/>
    <p:sldId id="302" r:id="rId19"/>
    <p:sldId id="303" r:id="rId20"/>
    <p:sldId id="271" r:id="rId21"/>
    <p:sldId id="291" r:id="rId22"/>
    <p:sldId id="274" r:id="rId23"/>
    <p:sldId id="301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FFFF"/>
    <a:srgbClr val="CCCCFF"/>
    <a:srgbClr val="CCFFFF"/>
    <a:srgbClr val="FFCCFF"/>
    <a:srgbClr val="00FFFF"/>
    <a:srgbClr val="FF000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10" autoAdjust="0"/>
    <p:restoredTop sz="94604" autoAdjust="0"/>
  </p:normalViewPr>
  <p:slideViewPr>
    <p:cSldViewPr snapToGrid="0">
      <p:cViewPr>
        <p:scale>
          <a:sx n="100" d="100"/>
          <a:sy n="100" d="100"/>
        </p:scale>
        <p:origin x="-198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485BCE2-F978-4A33-9F8E-EB0E2ADCCDB4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BCE2-F978-4A33-9F8E-EB0E2ADCCDB4}" type="slidenum">
              <a:rPr lang="zh-CN" altLang="en-US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F422C7C-CF2B-4470-9300-52A34A3B7259}" type="slidenum">
              <a:rPr lang="zh-CN" altLang="en-US"/>
              <a:t>22</a:t>
            </a:fld>
            <a:endParaRPr lang="en-US" altLang="zh-CN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F5294C-D5D7-4E14-BA00-ACA453EDAEA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7E2A74-57C8-47FE-9BDD-D1AC731B17F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B0F67-A646-4B5E-82D8-08B61C28EEB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7CD630D-2F90-4D51-A3AE-D8B1B7A621D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4FA0543-4F31-4CC7-AEF8-9259E2BCFC8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209F5-FEBF-4003-AF3B-8C12B689CBF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183824-AED9-418D-BD0A-A9876E87BCE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0462F-B9CD-4E9A-AEE1-7C95B8F74F7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A138E-43DA-41AC-9468-014204FCC2B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D8E4CC-7145-4EDE-9493-4316E136084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1540E3-A3C6-4FC5-8414-08A682A8790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B099F8-BA2F-4A75-B3B8-FCA80D40D93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FF"/>
            </a:gs>
            <a:gs pos="100000">
              <a:srgbClr val="FF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kumimoji="0"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kumimoji="0"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kumimoji="0" sz="1400"/>
            </a:lvl1pPr>
          </a:lstStyle>
          <a:p>
            <a:fld id="{A9005BA8-387C-40A0-A6D4-AC8B5E0D98F7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1.jpe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5.bin"/><Relationship Id="rId5" Type="http://schemas.openxmlformats.org/officeDocument/2006/relationships/image" Target="../media/image8.wmf"/><Relationship Id="rId10" Type="http://schemas.openxmlformats.org/officeDocument/2006/relationships/image" Target="../media/image10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NULL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803312"/>
            <a:ext cx="9144000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6000" b="1" kern="10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平行四边形的性质</a:t>
            </a:r>
            <a:endParaRPr lang="zh-CN" altLang="en-US" sz="6000" b="1" kern="10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24754" y="5385219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>
                <a:solidFill>
                  <a:srgbClr val="FF0000"/>
                </a:solidFill>
              </a:rPr>
              <a:t>性质</a:t>
            </a:r>
            <a:r>
              <a:rPr lang="en-US" altLang="zh-CN" b="1">
                <a:solidFill>
                  <a:srgbClr val="FF0000"/>
                </a:solidFill>
              </a:rPr>
              <a:t>3</a:t>
            </a:r>
            <a:r>
              <a:rPr lang="zh-CN" altLang="en-US" b="1">
                <a:solidFill>
                  <a:srgbClr val="FF0000"/>
                </a:solidFill>
              </a:rPr>
              <a:t>：</a:t>
            </a:r>
            <a:r>
              <a:rPr lang="zh-CN" altLang="en-US" b="1">
                <a:solidFill>
                  <a:schemeClr val="accent2"/>
                </a:solidFill>
              </a:rPr>
              <a:t>平行四边形邻角互补.</a:t>
            </a:r>
            <a:endParaRPr lang="en-US" altLang="zh-CN" b="1">
              <a:solidFill>
                <a:schemeClr val="accent2"/>
              </a:solidFill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zh-CN" altLang="en-US" sz="3600" b="1"/>
              <a:t>几何语言</a:t>
            </a:r>
            <a:r>
              <a:rPr lang="zh-CN" altLang="en-US" b="1"/>
              <a:t>：</a:t>
            </a:r>
          </a:p>
          <a:p>
            <a:pPr>
              <a:spcBef>
                <a:spcPct val="0"/>
              </a:spcBef>
              <a:buFontTx/>
              <a:buNone/>
            </a:pPr>
            <a:endParaRPr lang="zh-CN" altLang="en-US" b="1"/>
          </a:p>
          <a:p>
            <a:pPr>
              <a:spcBef>
                <a:spcPct val="0"/>
              </a:spcBef>
              <a:buFontTx/>
              <a:buNone/>
            </a:pPr>
            <a:r>
              <a:rPr lang="zh-CN" altLang="en-US" b="1"/>
              <a:t>       因为   四边形</a:t>
            </a:r>
            <a:r>
              <a:rPr lang="en-US" altLang="zh-CN" b="1"/>
              <a:t>ABCD</a:t>
            </a:r>
            <a:r>
              <a:rPr lang="zh-CN" altLang="en-US" b="1"/>
              <a:t>是平行四边形 </a:t>
            </a:r>
          </a:p>
          <a:p>
            <a:pPr>
              <a:spcBef>
                <a:spcPct val="0"/>
              </a:spcBef>
              <a:buFontTx/>
              <a:buNone/>
            </a:pPr>
            <a:endParaRPr lang="zh-CN" altLang="en-US" b="1"/>
          </a:p>
          <a:p>
            <a:pPr>
              <a:spcBef>
                <a:spcPct val="0"/>
              </a:spcBef>
              <a:buFontTx/>
              <a:buNone/>
            </a:pPr>
            <a:r>
              <a:rPr lang="zh-CN" altLang="en-US" b="1"/>
              <a:t>       所以   ∠</a:t>
            </a:r>
            <a:r>
              <a:rPr lang="en-US" altLang="zh-CN" b="1"/>
              <a:t>A +∠B=</a:t>
            </a:r>
            <a:r>
              <a:rPr lang="en-US" altLang="zh-CN" b="1" baseline="30000"/>
              <a:t> </a:t>
            </a:r>
            <a:r>
              <a:rPr lang="en-US" altLang="zh-CN" b="1"/>
              <a:t>180</a:t>
            </a:r>
            <a:r>
              <a:rPr lang="en-US" altLang="zh-CN" b="1" baseline="30000"/>
              <a:t>o 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zh-CN" b="1" baseline="300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CN" b="1" baseline="30000"/>
              <a:t>                           </a:t>
            </a:r>
            <a:r>
              <a:rPr lang="en-US" altLang="zh-CN" b="1"/>
              <a:t>∠C+∠D =180</a:t>
            </a:r>
            <a:r>
              <a:rPr lang="en-US" altLang="zh-CN" b="1" baseline="30000"/>
              <a:t>o</a:t>
            </a:r>
          </a:p>
          <a:p>
            <a:endParaRPr lang="zh-CN" altLang="en-US"/>
          </a:p>
        </p:txBody>
      </p:sp>
      <p:grpSp>
        <p:nvGrpSpPr>
          <p:cNvPr id="69636" name="Group 4"/>
          <p:cNvGrpSpPr/>
          <p:nvPr/>
        </p:nvGrpSpPr>
        <p:grpSpPr bwMode="auto">
          <a:xfrm>
            <a:off x="5295900" y="4205288"/>
            <a:ext cx="2895600" cy="1716087"/>
            <a:chOff x="2352" y="273"/>
            <a:chExt cx="1824" cy="1081"/>
          </a:xfrm>
        </p:grpSpPr>
        <p:grpSp>
          <p:nvGrpSpPr>
            <p:cNvPr id="69637" name="Group 5"/>
            <p:cNvGrpSpPr/>
            <p:nvPr/>
          </p:nvGrpSpPr>
          <p:grpSpPr bwMode="auto">
            <a:xfrm>
              <a:off x="2352" y="273"/>
              <a:ext cx="1824" cy="1081"/>
              <a:chOff x="192" y="1358"/>
              <a:chExt cx="2112" cy="1081"/>
            </a:xfrm>
          </p:grpSpPr>
          <p:sp>
            <p:nvSpPr>
              <p:cNvPr id="69638" name="Rectangle 6"/>
              <p:cNvSpPr>
                <a:spLocks noChangeArrowheads="1"/>
              </p:cNvSpPr>
              <p:nvPr/>
            </p:nvSpPr>
            <p:spPr bwMode="auto">
              <a:xfrm>
                <a:off x="624" y="1358"/>
                <a:ext cx="307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800" b="1" i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A</a:t>
                </a:r>
              </a:p>
            </p:txBody>
          </p:sp>
          <p:sp>
            <p:nvSpPr>
              <p:cNvPr id="69639" name="Rectangle 7"/>
              <p:cNvSpPr>
                <a:spLocks noChangeArrowheads="1"/>
              </p:cNvSpPr>
              <p:nvPr/>
            </p:nvSpPr>
            <p:spPr bwMode="auto">
              <a:xfrm>
                <a:off x="1920" y="1401"/>
                <a:ext cx="38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800" b="1" i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D</a:t>
                </a:r>
              </a:p>
            </p:txBody>
          </p:sp>
          <p:sp>
            <p:nvSpPr>
              <p:cNvPr id="69640" name="Rectangle 8"/>
              <p:cNvSpPr>
                <a:spLocks noChangeArrowheads="1"/>
              </p:cNvSpPr>
              <p:nvPr/>
            </p:nvSpPr>
            <p:spPr bwMode="auto">
              <a:xfrm>
                <a:off x="192" y="2112"/>
                <a:ext cx="336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800" b="1" i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B</a:t>
                </a:r>
              </a:p>
            </p:txBody>
          </p:sp>
          <p:sp>
            <p:nvSpPr>
              <p:cNvPr id="69641" name="Rectangle 9"/>
              <p:cNvSpPr>
                <a:spLocks noChangeArrowheads="1"/>
              </p:cNvSpPr>
              <p:nvPr/>
            </p:nvSpPr>
            <p:spPr bwMode="auto">
              <a:xfrm>
                <a:off x="1536" y="2112"/>
                <a:ext cx="336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800" b="1" i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C</a:t>
                </a:r>
              </a:p>
            </p:txBody>
          </p:sp>
        </p:grpSp>
        <p:grpSp>
          <p:nvGrpSpPr>
            <p:cNvPr id="69642" name="Group 10"/>
            <p:cNvGrpSpPr/>
            <p:nvPr/>
          </p:nvGrpSpPr>
          <p:grpSpPr bwMode="auto">
            <a:xfrm>
              <a:off x="2603" y="547"/>
              <a:ext cx="1285" cy="624"/>
              <a:chOff x="432" y="1632"/>
              <a:chExt cx="1488" cy="624"/>
            </a:xfrm>
          </p:grpSpPr>
          <p:sp>
            <p:nvSpPr>
              <p:cNvPr id="69643" name="Line 11"/>
              <p:cNvSpPr>
                <a:spLocks noChangeShapeType="1"/>
              </p:cNvSpPr>
              <p:nvPr/>
            </p:nvSpPr>
            <p:spPr bwMode="auto">
              <a:xfrm>
                <a:off x="816" y="1632"/>
                <a:ext cx="11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9644" name="Line 12"/>
              <p:cNvSpPr>
                <a:spLocks noChangeShapeType="1"/>
              </p:cNvSpPr>
              <p:nvPr/>
            </p:nvSpPr>
            <p:spPr bwMode="auto">
              <a:xfrm>
                <a:off x="432" y="2256"/>
                <a:ext cx="11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9645" name="Line 13"/>
              <p:cNvSpPr>
                <a:spLocks noChangeShapeType="1"/>
              </p:cNvSpPr>
              <p:nvPr/>
            </p:nvSpPr>
            <p:spPr bwMode="auto">
              <a:xfrm flipH="1">
                <a:off x="432" y="1632"/>
                <a:ext cx="384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9646" name="Line 14"/>
              <p:cNvSpPr>
                <a:spLocks noChangeShapeType="1"/>
              </p:cNvSpPr>
              <p:nvPr/>
            </p:nvSpPr>
            <p:spPr bwMode="auto">
              <a:xfrm flipH="1">
                <a:off x="1536" y="1632"/>
                <a:ext cx="384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190500" y="508000"/>
            <a:ext cx="89535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0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性质</a:t>
            </a:r>
            <a:r>
              <a:rPr lang="en-US" altLang="zh-CN" sz="40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4</a:t>
            </a:r>
            <a:r>
              <a:rPr lang="zh-CN" altLang="en-US" sz="40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：</a:t>
            </a:r>
            <a:r>
              <a:rPr lang="zh-CN" altLang="en-US" sz="4400" b="1" dirty="0">
                <a:solidFill>
                  <a:schemeClr val="accent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平行四边形对角相等.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1511300" y="3240088"/>
            <a:ext cx="63119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宋体" panose="02010600030101010101" pitchFamily="2" charset="-122"/>
              </a:rPr>
              <a:t>因为  四边形</a:t>
            </a:r>
            <a:r>
              <a:rPr lang="en-US" altLang="zh-CN" sz="32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ABCD</a:t>
            </a:r>
            <a:r>
              <a:rPr lang="zh-CN" alt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宋体" panose="02010600030101010101" pitchFamily="2" charset="-122"/>
              </a:rPr>
              <a:t>是平行四边形</a:t>
            </a:r>
          </a:p>
        </p:txBody>
      </p:sp>
      <p:grpSp>
        <p:nvGrpSpPr>
          <p:cNvPr id="40964" name="Group 4"/>
          <p:cNvGrpSpPr/>
          <p:nvPr/>
        </p:nvGrpSpPr>
        <p:grpSpPr bwMode="auto">
          <a:xfrm>
            <a:off x="2838450" y="4114800"/>
            <a:ext cx="2209800" cy="1265238"/>
            <a:chOff x="4080" y="2899"/>
            <a:chExt cx="1392" cy="797"/>
          </a:xfrm>
        </p:grpSpPr>
        <p:sp>
          <p:nvSpPr>
            <p:cNvPr id="40965" name="Rectangle 5"/>
            <p:cNvSpPr>
              <a:spLocks noChangeArrowheads="1"/>
            </p:cNvSpPr>
            <p:nvPr/>
          </p:nvSpPr>
          <p:spPr bwMode="auto">
            <a:xfrm>
              <a:off x="4080" y="2899"/>
              <a:ext cx="124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32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∠</a:t>
              </a:r>
              <a:r>
                <a:rPr lang="en-US" altLang="zh-CN" sz="3200" b="1" i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A</a:t>
              </a:r>
              <a:r>
                <a:rPr lang="en-US" altLang="zh-CN" sz="32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=∠</a:t>
              </a:r>
              <a:r>
                <a:rPr lang="en-US" altLang="zh-CN" sz="3200" b="1" i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C</a:t>
              </a:r>
            </a:p>
          </p:txBody>
        </p:sp>
        <p:sp>
          <p:nvSpPr>
            <p:cNvPr id="40966" name="Rectangle 6"/>
            <p:cNvSpPr>
              <a:spLocks noChangeArrowheads="1"/>
            </p:cNvSpPr>
            <p:nvPr/>
          </p:nvSpPr>
          <p:spPr bwMode="auto">
            <a:xfrm>
              <a:off x="4080" y="3331"/>
              <a:ext cx="13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32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∠</a:t>
              </a:r>
              <a:r>
                <a:rPr lang="en-US" altLang="zh-CN" sz="3200" b="1" i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B</a:t>
              </a:r>
              <a:r>
                <a:rPr lang="en-US" altLang="zh-CN" sz="32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=∠</a:t>
              </a:r>
              <a:r>
                <a:rPr lang="en-US" altLang="zh-CN" sz="3200" b="1" i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D</a:t>
              </a:r>
            </a:p>
          </p:txBody>
        </p:sp>
      </p:grp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1449388" y="4129088"/>
            <a:ext cx="11858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/>
              <a:t>所以</a:t>
            </a:r>
          </a:p>
        </p:txBody>
      </p:sp>
      <p:grpSp>
        <p:nvGrpSpPr>
          <p:cNvPr id="40979" name="Group 19"/>
          <p:cNvGrpSpPr/>
          <p:nvPr/>
        </p:nvGrpSpPr>
        <p:grpSpPr bwMode="auto">
          <a:xfrm>
            <a:off x="5664200" y="4213225"/>
            <a:ext cx="2895600" cy="1716088"/>
            <a:chOff x="2352" y="273"/>
            <a:chExt cx="1824" cy="1081"/>
          </a:xfrm>
        </p:grpSpPr>
        <p:grpSp>
          <p:nvGrpSpPr>
            <p:cNvPr id="40980" name="Group 20"/>
            <p:cNvGrpSpPr/>
            <p:nvPr/>
          </p:nvGrpSpPr>
          <p:grpSpPr bwMode="auto">
            <a:xfrm>
              <a:off x="2352" y="273"/>
              <a:ext cx="1824" cy="1081"/>
              <a:chOff x="192" y="1358"/>
              <a:chExt cx="2112" cy="1081"/>
            </a:xfrm>
          </p:grpSpPr>
          <p:sp>
            <p:nvSpPr>
              <p:cNvPr id="40981" name="Rectangle 21"/>
              <p:cNvSpPr>
                <a:spLocks noChangeArrowheads="1"/>
              </p:cNvSpPr>
              <p:nvPr/>
            </p:nvSpPr>
            <p:spPr bwMode="auto">
              <a:xfrm>
                <a:off x="624" y="1358"/>
                <a:ext cx="307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800" b="1" i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A</a:t>
                </a:r>
              </a:p>
            </p:txBody>
          </p:sp>
          <p:sp>
            <p:nvSpPr>
              <p:cNvPr id="40982" name="Rectangle 22"/>
              <p:cNvSpPr>
                <a:spLocks noChangeArrowheads="1"/>
              </p:cNvSpPr>
              <p:nvPr/>
            </p:nvSpPr>
            <p:spPr bwMode="auto">
              <a:xfrm>
                <a:off x="1920" y="1401"/>
                <a:ext cx="38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800" b="1" i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D</a:t>
                </a:r>
              </a:p>
            </p:txBody>
          </p:sp>
          <p:sp>
            <p:nvSpPr>
              <p:cNvPr id="40983" name="Rectangle 23"/>
              <p:cNvSpPr>
                <a:spLocks noChangeArrowheads="1"/>
              </p:cNvSpPr>
              <p:nvPr/>
            </p:nvSpPr>
            <p:spPr bwMode="auto">
              <a:xfrm>
                <a:off x="192" y="2112"/>
                <a:ext cx="336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800" b="1" i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B</a:t>
                </a:r>
              </a:p>
            </p:txBody>
          </p:sp>
          <p:sp>
            <p:nvSpPr>
              <p:cNvPr id="40984" name="Rectangle 24"/>
              <p:cNvSpPr>
                <a:spLocks noChangeArrowheads="1"/>
              </p:cNvSpPr>
              <p:nvPr/>
            </p:nvSpPr>
            <p:spPr bwMode="auto">
              <a:xfrm>
                <a:off x="1536" y="2112"/>
                <a:ext cx="336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800" b="1" i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C</a:t>
                </a:r>
              </a:p>
            </p:txBody>
          </p:sp>
        </p:grpSp>
        <p:grpSp>
          <p:nvGrpSpPr>
            <p:cNvPr id="40985" name="Group 25"/>
            <p:cNvGrpSpPr/>
            <p:nvPr/>
          </p:nvGrpSpPr>
          <p:grpSpPr bwMode="auto">
            <a:xfrm>
              <a:off x="2603" y="547"/>
              <a:ext cx="1285" cy="624"/>
              <a:chOff x="432" y="1632"/>
              <a:chExt cx="1488" cy="624"/>
            </a:xfrm>
          </p:grpSpPr>
          <p:sp>
            <p:nvSpPr>
              <p:cNvPr id="40986" name="Line 26"/>
              <p:cNvSpPr>
                <a:spLocks noChangeShapeType="1"/>
              </p:cNvSpPr>
              <p:nvPr/>
            </p:nvSpPr>
            <p:spPr bwMode="auto">
              <a:xfrm>
                <a:off x="816" y="1632"/>
                <a:ext cx="11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987" name="Line 27"/>
              <p:cNvSpPr>
                <a:spLocks noChangeShapeType="1"/>
              </p:cNvSpPr>
              <p:nvPr/>
            </p:nvSpPr>
            <p:spPr bwMode="auto">
              <a:xfrm>
                <a:off x="432" y="2256"/>
                <a:ext cx="11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988" name="Line 28"/>
              <p:cNvSpPr>
                <a:spLocks noChangeShapeType="1"/>
              </p:cNvSpPr>
              <p:nvPr/>
            </p:nvSpPr>
            <p:spPr bwMode="auto">
              <a:xfrm flipH="1">
                <a:off x="432" y="1632"/>
                <a:ext cx="384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989" name="Line 29"/>
              <p:cNvSpPr>
                <a:spLocks noChangeShapeType="1"/>
              </p:cNvSpPr>
              <p:nvPr/>
            </p:nvSpPr>
            <p:spPr bwMode="auto">
              <a:xfrm flipH="1">
                <a:off x="1536" y="1632"/>
                <a:ext cx="384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40990" name="Rectangle 30"/>
          <p:cNvSpPr>
            <a:spLocks noChangeArrowheads="1"/>
          </p:cNvSpPr>
          <p:nvPr/>
        </p:nvSpPr>
        <p:spPr bwMode="auto">
          <a:xfrm>
            <a:off x="279400" y="1998663"/>
            <a:ext cx="2819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b="1">
                <a:effectLst>
                  <a:outerShdw blurRad="38100" dist="38100" dir="2700000" algn="tl">
                    <a:srgbClr val="FFFFFF"/>
                  </a:outerShdw>
                </a:effectLst>
                <a:latin typeface="宋体" panose="02010600030101010101" pitchFamily="2" charset="-122"/>
              </a:rPr>
              <a:t>几何语言: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utoUpdateAnimBg="0"/>
      <p:bldP spid="4096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22" name="Text Box 142"/>
          <p:cNvSpPr txBox="1">
            <a:spLocks noChangeArrowheads="1"/>
          </p:cNvSpPr>
          <p:nvPr/>
        </p:nvSpPr>
        <p:spPr bwMode="auto">
          <a:xfrm>
            <a:off x="3213100" y="823913"/>
            <a:ext cx="420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i="1">
                <a:solidFill>
                  <a:schemeClr val="accent2"/>
                </a:solidFill>
              </a:rPr>
              <a:t>A</a:t>
            </a:r>
          </a:p>
        </p:txBody>
      </p:sp>
      <p:sp>
        <p:nvSpPr>
          <p:cNvPr id="46223" name="Text Box 143"/>
          <p:cNvSpPr txBox="1">
            <a:spLocks noChangeArrowheads="1"/>
          </p:cNvSpPr>
          <p:nvPr/>
        </p:nvSpPr>
        <p:spPr bwMode="auto">
          <a:xfrm>
            <a:off x="2487613" y="2460625"/>
            <a:ext cx="420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i="1">
                <a:solidFill>
                  <a:schemeClr val="accent2"/>
                </a:solidFill>
              </a:rPr>
              <a:t>B</a:t>
            </a:r>
          </a:p>
        </p:txBody>
      </p:sp>
      <p:sp>
        <p:nvSpPr>
          <p:cNvPr id="46224" name="Text Box 144"/>
          <p:cNvSpPr txBox="1">
            <a:spLocks noChangeArrowheads="1"/>
          </p:cNvSpPr>
          <p:nvPr/>
        </p:nvSpPr>
        <p:spPr bwMode="auto">
          <a:xfrm>
            <a:off x="5111750" y="2681288"/>
            <a:ext cx="420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i="1">
                <a:solidFill>
                  <a:schemeClr val="accent2"/>
                </a:solidFill>
              </a:rPr>
              <a:t>C</a:t>
            </a:r>
          </a:p>
        </p:txBody>
      </p:sp>
      <p:sp>
        <p:nvSpPr>
          <p:cNvPr id="46225" name="Text Box 145"/>
          <p:cNvSpPr txBox="1">
            <a:spLocks noChangeArrowheads="1"/>
          </p:cNvSpPr>
          <p:nvPr/>
        </p:nvSpPr>
        <p:spPr bwMode="auto">
          <a:xfrm>
            <a:off x="5637213" y="896938"/>
            <a:ext cx="441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i="1">
                <a:solidFill>
                  <a:schemeClr val="accent2"/>
                </a:solidFill>
              </a:rPr>
              <a:t>D</a:t>
            </a:r>
          </a:p>
        </p:txBody>
      </p:sp>
      <p:sp>
        <p:nvSpPr>
          <p:cNvPr id="46226" name="Text Box 146"/>
          <p:cNvSpPr txBox="1">
            <a:spLocks noChangeArrowheads="1"/>
          </p:cNvSpPr>
          <p:nvPr/>
        </p:nvSpPr>
        <p:spPr bwMode="auto">
          <a:xfrm>
            <a:off x="4076700" y="200025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i="1">
                <a:solidFill>
                  <a:schemeClr val="accent2"/>
                </a:solidFill>
              </a:rPr>
              <a:t>O</a:t>
            </a:r>
          </a:p>
        </p:txBody>
      </p:sp>
      <p:grpSp>
        <p:nvGrpSpPr>
          <p:cNvPr id="46244" name="Group 164"/>
          <p:cNvGrpSpPr/>
          <p:nvPr/>
        </p:nvGrpSpPr>
        <p:grpSpPr bwMode="auto">
          <a:xfrm>
            <a:off x="2927350" y="1327150"/>
            <a:ext cx="2886075" cy="1457325"/>
            <a:chOff x="1968" y="336"/>
            <a:chExt cx="1818" cy="918"/>
          </a:xfrm>
        </p:grpSpPr>
        <p:sp>
          <p:nvSpPr>
            <p:cNvPr id="46238" name="Line 158"/>
            <p:cNvSpPr>
              <a:spLocks noChangeShapeType="1"/>
            </p:cNvSpPr>
            <p:nvPr/>
          </p:nvSpPr>
          <p:spPr bwMode="auto">
            <a:xfrm flipH="1">
              <a:off x="1968" y="342"/>
              <a:ext cx="450" cy="90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239" name="Line 159"/>
            <p:cNvSpPr>
              <a:spLocks noChangeShapeType="1"/>
            </p:cNvSpPr>
            <p:nvPr/>
          </p:nvSpPr>
          <p:spPr bwMode="auto">
            <a:xfrm flipH="1">
              <a:off x="3330" y="342"/>
              <a:ext cx="450" cy="90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240" name="Line 160"/>
            <p:cNvSpPr>
              <a:spLocks noChangeShapeType="1"/>
            </p:cNvSpPr>
            <p:nvPr/>
          </p:nvSpPr>
          <p:spPr bwMode="auto">
            <a:xfrm flipV="1">
              <a:off x="2418" y="342"/>
              <a:ext cx="1368" cy="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241" name="Line 161"/>
            <p:cNvSpPr>
              <a:spLocks noChangeShapeType="1"/>
            </p:cNvSpPr>
            <p:nvPr/>
          </p:nvSpPr>
          <p:spPr bwMode="auto">
            <a:xfrm flipV="1">
              <a:off x="1968" y="1248"/>
              <a:ext cx="1368" cy="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242" name="Line 162"/>
            <p:cNvSpPr>
              <a:spLocks noChangeShapeType="1"/>
            </p:cNvSpPr>
            <p:nvPr/>
          </p:nvSpPr>
          <p:spPr bwMode="auto">
            <a:xfrm>
              <a:off x="2418" y="348"/>
              <a:ext cx="906" cy="9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243" name="Line 163"/>
            <p:cNvSpPr>
              <a:spLocks noChangeShapeType="1"/>
            </p:cNvSpPr>
            <p:nvPr/>
          </p:nvSpPr>
          <p:spPr bwMode="auto">
            <a:xfrm flipV="1">
              <a:off x="1968" y="336"/>
              <a:ext cx="1818" cy="91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6245" name="Group 165"/>
          <p:cNvGrpSpPr/>
          <p:nvPr/>
        </p:nvGrpSpPr>
        <p:grpSpPr bwMode="auto">
          <a:xfrm>
            <a:off x="2927350" y="1327150"/>
            <a:ext cx="2886075" cy="1457325"/>
            <a:chOff x="1968" y="336"/>
            <a:chExt cx="1818" cy="918"/>
          </a:xfrm>
        </p:grpSpPr>
        <p:sp>
          <p:nvSpPr>
            <p:cNvPr id="46246" name="Line 166"/>
            <p:cNvSpPr>
              <a:spLocks noChangeShapeType="1"/>
            </p:cNvSpPr>
            <p:nvPr/>
          </p:nvSpPr>
          <p:spPr bwMode="auto">
            <a:xfrm flipH="1">
              <a:off x="1968" y="342"/>
              <a:ext cx="450" cy="906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247" name="Line 167"/>
            <p:cNvSpPr>
              <a:spLocks noChangeShapeType="1"/>
            </p:cNvSpPr>
            <p:nvPr/>
          </p:nvSpPr>
          <p:spPr bwMode="auto">
            <a:xfrm flipH="1">
              <a:off x="3330" y="342"/>
              <a:ext cx="450" cy="906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248" name="Line 168"/>
            <p:cNvSpPr>
              <a:spLocks noChangeShapeType="1"/>
            </p:cNvSpPr>
            <p:nvPr/>
          </p:nvSpPr>
          <p:spPr bwMode="auto">
            <a:xfrm flipV="1">
              <a:off x="2418" y="342"/>
              <a:ext cx="1368" cy="6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249" name="Line 169"/>
            <p:cNvSpPr>
              <a:spLocks noChangeShapeType="1"/>
            </p:cNvSpPr>
            <p:nvPr/>
          </p:nvSpPr>
          <p:spPr bwMode="auto">
            <a:xfrm flipV="1">
              <a:off x="1968" y="1248"/>
              <a:ext cx="1368" cy="6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250" name="Line 170"/>
            <p:cNvSpPr>
              <a:spLocks noChangeShapeType="1"/>
            </p:cNvSpPr>
            <p:nvPr/>
          </p:nvSpPr>
          <p:spPr bwMode="auto">
            <a:xfrm>
              <a:off x="2418" y="348"/>
              <a:ext cx="906" cy="90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251" name="Line 171"/>
            <p:cNvSpPr>
              <a:spLocks noChangeShapeType="1"/>
            </p:cNvSpPr>
            <p:nvPr/>
          </p:nvSpPr>
          <p:spPr bwMode="auto">
            <a:xfrm flipV="1">
              <a:off x="1968" y="336"/>
              <a:ext cx="1818" cy="912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6252" name="Text Box 172"/>
          <p:cNvSpPr txBox="1">
            <a:spLocks noChangeArrowheads="1"/>
          </p:cNvSpPr>
          <p:nvPr/>
        </p:nvSpPr>
        <p:spPr bwMode="auto">
          <a:xfrm>
            <a:off x="673100" y="3157538"/>
            <a:ext cx="7947025" cy="119062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800000"/>
                </a:solidFill>
              </a:rPr>
              <a:t>性质４</a:t>
            </a:r>
            <a:r>
              <a:rPr lang="zh-CN" altLang="en-US" sz="3200" b="1" dirty="0">
                <a:solidFill>
                  <a:srgbClr val="800000"/>
                </a:solidFill>
              </a:rPr>
              <a:t>：</a:t>
            </a:r>
            <a:r>
              <a:rPr lang="zh-CN" altLang="en-US" sz="3600" b="1" dirty="0">
                <a:solidFill>
                  <a:srgbClr val="FF0000"/>
                </a:solidFill>
              </a:rPr>
              <a:t>平行四边形是中心对称图形，它的对称中心是两条对角线的交点．</a:t>
            </a:r>
          </a:p>
        </p:txBody>
      </p:sp>
      <p:sp>
        <p:nvSpPr>
          <p:cNvPr id="46253" name="Text Box 173"/>
          <p:cNvSpPr txBox="1">
            <a:spLocks noChangeArrowheads="1"/>
          </p:cNvSpPr>
          <p:nvPr/>
        </p:nvSpPr>
        <p:spPr bwMode="auto">
          <a:xfrm>
            <a:off x="844550" y="5595938"/>
            <a:ext cx="7908925" cy="119062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800000"/>
                </a:solidFill>
              </a:rPr>
              <a:t>性质５：</a:t>
            </a:r>
            <a:r>
              <a:rPr lang="zh-CN" altLang="en-US" sz="3600" b="1">
                <a:solidFill>
                  <a:srgbClr val="FF0000"/>
                </a:solidFill>
              </a:rPr>
              <a:t>平行四边形的对角线互相平分．</a:t>
            </a:r>
            <a:endParaRPr lang="en-US" altLang="zh-CN" sz="3600" b="1">
              <a:solidFill>
                <a:srgbClr val="FF0000"/>
              </a:solidFill>
            </a:endParaRPr>
          </a:p>
        </p:txBody>
      </p:sp>
      <p:grpSp>
        <p:nvGrpSpPr>
          <p:cNvPr id="46254" name="Group 174"/>
          <p:cNvGrpSpPr/>
          <p:nvPr/>
        </p:nvGrpSpPr>
        <p:grpSpPr bwMode="auto">
          <a:xfrm>
            <a:off x="392113" y="333375"/>
            <a:ext cx="3184525" cy="792163"/>
            <a:chOff x="431" y="1842"/>
            <a:chExt cx="2006" cy="499"/>
          </a:xfrm>
        </p:grpSpPr>
        <p:pic>
          <p:nvPicPr>
            <p:cNvPr id="46255" name="Picture 175" descr="004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31" y="1842"/>
              <a:ext cx="635" cy="4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6256" name="WordArt 176"/>
            <p:cNvSpPr>
              <a:spLocks noChangeArrowheads="1" noChangeShapeType="1" noTextEdit="1"/>
            </p:cNvSpPr>
            <p:nvPr/>
          </p:nvSpPr>
          <p:spPr bwMode="auto">
            <a:xfrm>
              <a:off x="1257" y="1910"/>
              <a:ext cx="1180" cy="3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3600" kern="10">
                  <a:ln w="12700">
                    <a:solidFill>
                      <a:srgbClr val="FF0000"/>
                    </a:solidFill>
                    <a:round/>
                  </a:ln>
                  <a:gradFill rotWithShape="0">
                    <a:gsLst>
                      <a:gs pos="0">
                        <a:srgbClr val="A603AB"/>
                      </a:gs>
                      <a:gs pos="12000">
                        <a:srgbClr val="E81766"/>
                      </a:gs>
                      <a:gs pos="27000">
                        <a:srgbClr val="EE3F17"/>
                      </a:gs>
                      <a:gs pos="48000">
                        <a:srgbClr val="FFFF00"/>
                      </a:gs>
                      <a:gs pos="64999">
                        <a:srgbClr val="1A8D48"/>
                      </a:gs>
                      <a:gs pos="78999">
                        <a:srgbClr val="0819FB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effectLst>
                    <a:outerShdw dist="35921" dir="2700000" sy="50000" kx="2115830" algn="bl" rotWithShape="0">
                      <a:srgbClr val="C0C0C0">
                        <a:alpha val="80000"/>
                      </a:srgbClr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试着做做</a:t>
              </a:r>
            </a:p>
          </p:txBody>
        </p:sp>
      </p:grpSp>
      <p:sp>
        <p:nvSpPr>
          <p:cNvPr id="46258" name="WordArt 178"/>
          <p:cNvSpPr>
            <a:spLocks noChangeArrowheads="1" noChangeShapeType="1" noTextEdit="1"/>
          </p:cNvSpPr>
          <p:nvPr/>
        </p:nvSpPr>
        <p:spPr bwMode="auto">
          <a:xfrm>
            <a:off x="228600" y="4419600"/>
            <a:ext cx="2476500" cy="914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84028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 kern="1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？想一想</a:t>
            </a:r>
          </a:p>
        </p:txBody>
      </p:sp>
      <p:sp>
        <p:nvSpPr>
          <p:cNvPr id="46259" name="Text Box 179"/>
          <p:cNvSpPr txBox="1">
            <a:spLocks noChangeArrowheads="1"/>
          </p:cNvSpPr>
          <p:nvPr/>
        </p:nvSpPr>
        <p:spPr bwMode="auto">
          <a:xfrm>
            <a:off x="2876550" y="4648200"/>
            <a:ext cx="64960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chemeClr val="accent2"/>
                </a:solidFill>
              </a:rPr>
              <a:t>平行四边形的对角线有什么性质？</a:t>
            </a:r>
            <a:endParaRPr lang="en-US" altLang="zh-CN" sz="32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0" dur="2000" fill="hold"/>
                                        <p:tgtEl>
                                          <p:spTgt spid="462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6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6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252" grpId="0" animBg="1"/>
      <p:bldP spid="46253" grpId="0" animBg="1"/>
      <p:bldP spid="4625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 descr="羊皮纸"/>
          <p:cNvSpPr>
            <a:spLocks noChangeArrowheads="1"/>
          </p:cNvSpPr>
          <p:nvPr/>
        </p:nvSpPr>
        <p:spPr bwMode="auto">
          <a:xfrm>
            <a:off x="34925" y="188913"/>
            <a:ext cx="8569325" cy="649287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zh-CN" altLang="en-US" sz="4000" b="1" dirty="0">
                <a:ea typeface="华文新魏" panose="02010800040101010101" pitchFamily="2" charset="-122"/>
              </a:rPr>
              <a:t>平行四边形的性质及其几何语言：</a:t>
            </a:r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395288" y="2492375"/>
            <a:ext cx="54197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altLang="zh-CN" sz="3200" b="1" dirty="0">
                <a:solidFill>
                  <a:srgbClr val="FF0000"/>
                </a:solidFill>
                <a:ea typeface="楷体_GB2312" pitchFamily="49" charset="-122"/>
              </a:rPr>
              <a:t>2.</a:t>
            </a:r>
            <a:r>
              <a:rPr lang="zh-CN" altLang="en-US" sz="3200" b="1" dirty="0">
                <a:solidFill>
                  <a:srgbClr val="FF0000"/>
                </a:solidFill>
                <a:ea typeface="楷体_GB2312" pitchFamily="49" charset="-122"/>
              </a:rPr>
              <a:t>平行四边形的对边相等；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381000" y="4191000"/>
            <a:ext cx="6300788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3.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平行四边形的对角相等；</a:t>
            </a:r>
          </a:p>
          <a:p>
            <a:endParaRPr lang="zh-CN" altLang="en-US" sz="1800" dirty="0">
              <a:latin typeface="Arial" panose="020B0604020202020204" pitchFamily="34" charset="0"/>
            </a:endParaRPr>
          </a:p>
        </p:txBody>
      </p:sp>
      <p:grpSp>
        <p:nvGrpSpPr>
          <p:cNvPr id="71685" name="Group 5"/>
          <p:cNvGrpSpPr/>
          <p:nvPr/>
        </p:nvGrpSpPr>
        <p:grpSpPr bwMode="auto">
          <a:xfrm>
            <a:off x="395288" y="3644900"/>
            <a:ext cx="3530600" cy="495300"/>
            <a:chOff x="3463" y="1020"/>
            <a:chExt cx="2224" cy="312"/>
          </a:xfrm>
        </p:grpSpPr>
        <p:graphicFrame>
          <p:nvGraphicFramePr>
            <p:cNvPr id="71686" name="Object 6"/>
            <p:cNvGraphicFramePr>
              <a:graphicFrameLocks noChangeAspect="1"/>
            </p:cNvGraphicFramePr>
            <p:nvPr/>
          </p:nvGraphicFramePr>
          <p:xfrm>
            <a:off x="3463" y="1052"/>
            <a:ext cx="250" cy="2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48" name="公式" r:id="rId4" imgW="139700" imgH="127000" progId="Equation.3">
                    <p:embed/>
                  </p:oleObj>
                </mc:Choice>
                <mc:Fallback>
                  <p:oleObj name="公式" r:id="rId4" imgW="139700" imgH="1270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63" y="1052"/>
                          <a:ext cx="250" cy="2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687" name="Object 7"/>
            <p:cNvGraphicFramePr>
              <a:graphicFrameLocks noChangeAspect="1"/>
            </p:cNvGraphicFramePr>
            <p:nvPr/>
          </p:nvGraphicFramePr>
          <p:xfrm>
            <a:off x="3781" y="1020"/>
            <a:ext cx="1906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49" name="公式" r:id="rId6" imgW="1244600" imgH="203200" progId="Equation.3">
                    <p:embed/>
                  </p:oleObj>
                </mc:Choice>
                <mc:Fallback>
                  <p:oleObj name="公式" r:id="rId6" imgW="1244600" imgH="2032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81" y="1020"/>
                          <a:ext cx="1906" cy="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1688" name="Rectangle 8"/>
          <p:cNvSpPr>
            <a:spLocks noChangeArrowheads="1"/>
          </p:cNvSpPr>
          <p:nvPr/>
        </p:nvSpPr>
        <p:spPr bwMode="auto">
          <a:xfrm>
            <a:off x="250825" y="2997200"/>
            <a:ext cx="52197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3000" b="1" dirty="0">
                <a:latin typeface="楷体_GB2312" pitchFamily="49" charset="-122"/>
                <a:ea typeface="楷体_GB2312" pitchFamily="49" charset="-122"/>
              </a:rPr>
              <a:t>∵四边形</a:t>
            </a:r>
            <a:r>
              <a:rPr lang="en-US" altLang="zh-CN" sz="3000" dirty="0">
                <a:latin typeface="楷体_GB2312" pitchFamily="49" charset="-122"/>
                <a:ea typeface="楷体_GB2312" pitchFamily="49" charset="-122"/>
              </a:rPr>
              <a:t>ABCD</a:t>
            </a:r>
            <a:r>
              <a:rPr lang="zh-CN" altLang="en-US" sz="3000" b="1" dirty="0">
                <a:latin typeface="楷体_GB2312" pitchFamily="49" charset="-122"/>
                <a:ea typeface="楷体_GB2312" pitchFamily="49" charset="-122"/>
              </a:rPr>
              <a:t>是平行四边形</a:t>
            </a:r>
          </a:p>
        </p:txBody>
      </p:sp>
      <p:sp>
        <p:nvSpPr>
          <p:cNvPr id="71689" name="Rectangle 9"/>
          <p:cNvSpPr>
            <a:spLocks noChangeArrowheads="1"/>
          </p:cNvSpPr>
          <p:nvPr/>
        </p:nvSpPr>
        <p:spPr bwMode="auto">
          <a:xfrm>
            <a:off x="179388" y="4724400"/>
            <a:ext cx="52197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3000" b="1" dirty="0">
                <a:latin typeface="楷体_GB2312" pitchFamily="49" charset="-122"/>
                <a:ea typeface="楷体_GB2312" pitchFamily="49" charset="-122"/>
              </a:rPr>
              <a:t>∵四边形</a:t>
            </a:r>
            <a:r>
              <a:rPr lang="en-US" altLang="zh-CN" sz="3000" dirty="0">
                <a:latin typeface="楷体_GB2312" pitchFamily="49" charset="-122"/>
                <a:ea typeface="楷体_GB2312" pitchFamily="49" charset="-122"/>
              </a:rPr>
              <a:t>ABCD</a:t>
            </a:r>
            <a:r>
              <a:rPr lang="zh-CN" altLang="en-US" sz="3000" b="1" dirty="0">
                <a:latin typeface="楷体_GB2312" pitchFamily="49" charset="-122"/>
                <a:ea typeface="楷体_GB2312" pitchFamily="49" charset="-122"/>
              </a:rPr>
              <a:t>是平行四边形</a:t>
            </a:r>
          </a:p>
        </p:txBody>
      </p:sp>
      <p:grpSp>
        <p:nvGrpSpPr>
          <p:cNvPr id="71690" name="Group 10"/>
          <p:cNvGrpSpPr/>
          <p:nvPr/>
        </p:nvGrpSpPr>
        <p:grpSpPr bwMode="auto">
          <a:xfrm>
            <a:off x="323850" y="5381625"/>
            <a:ext cx="3592513" cy="495300"/>
            <a:chOff x="3463" y="1020"/>
            <a:chExt cx="2263" cy="312"/>
          </a:xfrm>
        </p:grpSpPr>
        <p:graphicFrame>
          <p:nvGraphicFramePr>
            <p:cNvPr id="71691" name="Object 11"/>
            <p:cNvGraphicFramePr>
              <a:graphicFrameLocks noChangeAspect="1"/>
            </p:cNvGraphicFramePr>
            <p:nvPr/>
          </p:nvGraphicFramePr>
          <p:xfrm>
            <a:off x="3463" y="1052"/>
            <a:ext cx="250" cy="2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50" name="公式" r:id="rId8" imgW="139700" imgH="127000" progId="Equation.3">
                    <p:embed/>
                  </p:oleObj>
                </mc:Choice>
                <mc:Fallback>
                  <p:oleObj name="公式" r:id="rId8" imgW="139700" imgH="12700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63" y="1052"/>
                          <a:ext cx="250" cy="2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692" name="Object 12"/>
            <p:cNvGraphicFramePr>
              <a:graphicFrameLocks noChangeAspect="1"/>
            </p:cNvGraphicFramePr>
            <p:nvPr/>
          </p:nvGraphicFramePr>
          <p:xfrm>
            <a:off x="3742" y="1020"/>
            <a:ext cx="1984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51" name="公式" r:id="rId9" imgW="1295400" imgH="203200" progId="Equation.3">
                    <p:embed/>
                  </p:oleObj>
                </mc:Choice>
                <mc:Fallback>
                  <p:oleObj name="公式" r:id="rId9" imgW="1295400" imgH="20320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42" y="1020"/>
                          <a:ext cx="1984" cy="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1693" name="Rectangle 13"/>
          <p:cNvSpPr>
            <a:spLocks noChangeArrowheads="1"/>
          </p:cNvSpPr>
          <p:nvPr/>
        </p:nvSpPr>
        <p:spPr bwMode="auto">
          <a:xfrm>
            <a:off x="323850" y="981075"/>
            <a:ext cx="504031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altLang="zh-CN" sz="3200" b="1" dirty="0">
                <a:solidFill>
                  <a:srgbClr val="FF0000"/>
                </a:solidFill>
                <a:ea typeface="楷体_GB2312" pitchFamily="49" charset="-122"/>
              </a:rPr>
              <a:t>1.</a:t>
            </a:r>
            <a:r>
              <a:rPr lang="zh-CN" altLang="en-US" sz="3200" b="1" dirty="0">
                <a:solidFill>
                  <a:srgbClr val="FF0000"/>
                </a:solidFill>
                <a:ea typeface="楷体_GB2312" pitchFamily="49" charset="-122"/>
              </a:rPr>
              <a:t>平行四边形的对边平行；</a:t>
            </a:r>
          </a:p>
        </p:txBody>
      </p:sp>
      <p:sp>
        <p:nvSpPr>
          <p:cNvPr id="71694" name="Rectangle 14"/>
          <p:cNvSpPr>
            <a:spLocks noChangeArrowheads="1"/>
          </p:cNvSpPr>
          <p:nvPr/>
        </p:nvSpPr>
        <p:spPr bwMode="auto">
          <a:xfrm>
            <a:off x="323850" y="1412875"/>
            <a:ext cx="52197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3000" b="1" dirty="0">
                <a:latin typeface="楷体_GB2312" pitchFamily="49" charset="-122"/>
                <a:ea typeface="楷体_GB2312" pitchFamily="49" charset="-122"/>
              </a:rPr>
              <a:t>∵四边形</a:t>
            </a:r>
            <a:r>
              <a:rPr lang="en-US" altLang="zh-CN" sz="3000" dirty="0">
                <a:latin typeface="楷体_GB2312" pitchFamily="49" charset="-122"/>
                <a:ea typeface="楷体_GB2312" pitchFamily="49" charset="-122"/>
              </a:rPr>
              <a:t>ABCD</a:t>
            </a:r>
            <a:r>
              <a:rPr lang="zh-CN" altLang="en-US" sz="3000" b="1" dirty="0">
                <a:latin typeface="楷体_GB2312" pitchFamily="49" charset="-122"/>
                <a:ea typeface="楷体_GB2312" pitchFamily="49" charset="-122"/>
              </a:rPr>
              <a:t>是平行四边形</a:t>
            </a:r>
          </a:p>
        </p:txBody>
      </p:sp>
      <p:grpSp>
        <p:nvGrpSpPr>
          <p:cNvPr id="71695" name="Group 15"/>
          <p:cNvGrpSpPr/>
          <p:nvPr/>
        </p:nvGrpSpPr>
        <p:grpSpPr bwMode="auto">
          <a:xfrm>
            <a:off x="395288" y="1916113"/>
            <a:ext cx="5040312" cy="519112"/>
            <a:chOff x="249" y="1207"/>
            <a:chExt cx="3175" cy="327"/>
          </a:xfrm>
        </p:grpSpPr>
        <p:graphicFrame>
          <p:nvGraphicFramePr>
            <p:cNvPr id="71696" name="Object 16"/>
            <p:cNvGraphicFramePr>
              <a:graphicFrameLocks noChangeAspect="1"/>
            </p:cNvGraphicFramePr>
            <p:nvPr/>
          </p:nvGraphicFramePr>
          <p:xfrm>
            <a:off x="249" y="1285"/>
            <a:ext cx="250" cy="2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52" name="公式" r:id="rId11" imgW="139700" imgH="127000" progId="Equation.3">
                    <p:embed/>
                  </p:oleObj>
                </mc:Choice>
                <mc:Fallback>
                  <p:oleObj name="公式" r:id="rId11" imgW="139700" imgH="12700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" y="1285"/>
                          <a:ext cx="250" cy="2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697" name="Text Box 17"/>
            <p:cNvSpPr txBox="1">
              <a:spLocks noChangeArrowheads="1"/>
            </p:cNvSpPr>
            <p:nvPr/>
          </p:nvSpPr>
          <p:spPr bwMode="auto">
            <a:xfrm>
              <a:off x="567" y="1207"/>
              <a:ext cx="285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AB∥CD</a:t>
              </a:r>
              <a:r>
                <a:rPr lang="zh-CN" altLang="en-US" sz="28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，</a:t>
              </a:r>
              <a:r>
                <a:rPr lang="en-US" altLang="zh-CN" sz="2800" dirty="0">
                  <a:solidFill>
                    <a:srgbClr val="000000"/>
                  </a:solidFill>
                  <a:latin typeface="宋体" panose="02010600030101010101" pitchFamily="2" charset="-122"/>
                </a:rPr>
                <a:t>AD∥BC</a:t>
              </a:r>
            </a:p>
          </p:txBody>
        </p:sp>
      </p:grpSp>
      <p:grpSp>
        <p:nvGrpSpPr>
          <p:cNvPr id="71698" name="Group 18"/>
          <p:cNvGrpSpPr/>
          <p:nvPr/>
        </p:nvGrpSpPr>
        <p:grpSpPr bwMode="auto">
          <a:xfrm>
            <a:off x="5257800" y="3733800"/>
            <a:ext cx="3600450" cy="1800225"/>
            <a:chOff x="2041" y="2750"/>
            <a:chExt cx="3288" cy="1168"/>
          </a:xfrm>
        </p:grpSpPr>
        <p:sp>
          <p:nvSpPr>
            <p:cNvPr id="71699" name="AutoShape 19"/>
            <p:cNvSpPr>
              <a:spLocks noChangeArrowheads="1"/>
            </p:cNvSpPr>
            <p:nvPr/>
          </p:nvSpPr>
          <p:spPr bwMode="auto">
            <a:xfrm>
              <a:off x="2335" y="2852"/>
              <a:ext cx="2722" cy="914"/>
            </a:xfrm>
            <a:prstGeom prst="parallelogram">
              <a:avLst>
                <a:gd name="adj" fmla="val 744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700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2726" y="2750"/>
              <a:ext cx="205" cy="152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 kern="10">
                  <a:ln w="9525">
                    <a:solidFill>
                      <a:srgbClr val="000000"/>
                    </a:solidFill>
                    <a:round/>
                  </a:ln>
                  <a:latin typeface="宋体" panose="02010600030101010101" pitchFamily="2" charset="-122"/>
                  <a:ea typeface="宋体" panose="02010600030101010101" pitchFamily="2" charset="-122"/>
                </a:rPr>
                <a:t>A</a:t>
              </a:r>
              <a:endParaRPr lang="zh-CN" altLang="en-US" sz="3600" kern="10">
                <a:ln w="9525">
                  <a:solidFill>
                    <a:srgbClr val="000000"/>
                  </a:solidFill>
                  <a:round/>
                </a:ln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71701" name="WordArt 21"/>
            <p:cNvSpPr>
              <a:spLocks noChangeArrowheads="1" noChangeShapeType="1" noTextEdit="1"/>
            </p:cNvSpPr>
            <p:nvPr/>
          </p:nvSpPr>
          <p:spPr bwMode="auto">
            <a:xfrm>
              <a:off x="2041" y="3715"/>
              <a:ext cx="204" cy="152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 kern="10">
                  <a:ln w="9525">
                    <a:solidFill>
                      <a:srgbClr val="000000"/>
                    </a:solidFill>
                    <a:round/>
                  </a:ln>
                  <a:latin typeface="宋体" panose="02010600030101010101" pitchFamily="2" charset="-122"/>
                  <a:ea typeface="宋体" panose="02010600030101010101" pitchFamily="2" charset="-122"/>
                </a:rPr>
                <a:t>B</a:t>
              </a:r>
              <a:endParaRPr lang="zh-CN" altLang="en-US" sz="3600" kern="10">
                <a:ln w="9525">
                  <a:solidFill>
                    <a:srgbClr val="000000"/>
                  </a:solidFill>
                  <a:round/>
                </a:ln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71702" name="WordArt 22"/>
            <p:cNvSpPr>
              <a:spLocks noChangeArrowheads="1" noChangeShapeType="1" noTextEdit="1"/>
            </p:cNvSpPr>
            <p:nvPr/>
          </p:nvSpPr>
          <p:spPr bwMode="auto">
            <a:xfrm>
              <a:off x="4513" y="3766"/>
              <a:ext cx="204" cy="152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 kern="10">
                  <a:ln w="9525">
                    <a:solidFill>
                      <a:srgbClr val="000000"/>
                    </a:solidFill>
                    <a:round/>
                  </a:ln>
                  <a:latin typeface="宋体" panose="02010600030101010101" pitchFamily="2" charset="-122"/>
                  <a:ea typeface="宋体" panose="02010600030101010101" pitchFamily="2" charset="-122"/>
                </a:rPr>
                <a:t>C</a:t>
              </a:r>
              <a:endParaRPr lang="zh-CN" altLang="en-US" sz="3600" kern="10">
                <a:ln w="9525">
                  <a:solidFill>
                    <a:srgbClr val="000000"/>
                  </a:solidFill>
                  <a:round/>
                </a:ln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71703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5125" y="2801"/>
              <a:ext cx="204" cy="152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 kern="10">
                  <a:ln w="9525">
                    <a:solidFill>
                      <a:srgbClr val="000000"/>
                    </a:solidFill>
                    <a:round/>
                  </a:ln>
                  <a:latin typeface="宋体" panose="02010600030101010101" pitchFamily="2" charset="-122"/>
                  <a:ea typeface="宋体" panose="02010600030101010101" pitchFamily="2" charset="-122"/>
                </a:rPr>
                <a:t>D</a:t>
              </a:r>
              <a:endParaRPr lang="zh-CN" altLang="en-US" sz="3600" kern="10">
                <a:ln w="9525">
                  <a:solidFill>
                    <a:srgbClr val="000000"/>
                  </a:solidFill>
                  <a:round/>
                </a:ln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grpSp>
        <p:nvGrpSpPr>
          <p:cNvPr id="71704" name="Group 24"/>
          <p:cNvGrpSpPr/>
          <p:nvPr/>
        </p:nvGrpSpPr>
        <p:grpSpPr bwMode="auto">
          <a:xfrm>
            <a:off x="5181600" y="1295400"/>
            <a:ext cx="3600450" cy="1800225"/>
            <a:chOff x="2041" y="2750"/>
            <a:chExt cx="3288" cy="1168"/>
          </a:xfrm>
        </p:grpSpPr>
        <p:sp>
          <p:nvSpPr>
            <p:cNvPr id="71705" name="AutoShape 25"/>
            <p:cNvSpPr>
              <a:spLocks noChangeArrowheads="1"/>
            </p:cNvSpPr>
            <p:nvPr/>
          </p:nvSpPr>
          <p:spPr bwMode="auto">
            <a:xfrm>
              <a:off x="2335" y="2852"/>
              <a:ext cx="2722" cy="914"/>
            </a:xfrm>
            <a:prstGeom prst="parallelogram">
              <a:avLst>
                <a:gd name="adj" fmla="val 744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706" name="WordArt 26"/>
            <p:cNvSpPr>
              <a:spLocks noChangeArrowheads="1" noChangeShapeType="1" noTextEdit="1"/>
            </p:cNvSpPr>
            <p:nvPr/>
          </p:nvSpPr>
          <p:spPr bwMode="auto">
            <a:xfrm>
              <a:off x="2726" y="2750"/>
              <a:ext cx="205" cy="152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 kern="10">
                  <a:ln w="9525">
                    <a:solidFill>
                      <a:srgbClr val="000000"/>
                    </a:solidFill>
                    <a:round/>
                  </a:ln>
                  <a:latin typeface="宋体" panose="02010600030101010101" pitchFamily="2" charset="-122"/>
                  <a:ea typeface="宋体" panose="02010600030101010101" pitchFamily="2" charset="-122"/>
                </a:rPr>
                <a:t>A</a:t>
              </a:r>
              <a:endParaRPr lang="zh-CN" altLang="en-US" sz="3600" kern="10">
                <a:ln w="9525">
                  <a:solidFill>
                    <a:srgbClr val="000000"/>
                  </a:solidFill>
                  <a:round/>
                </a:ln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71707" name="WordArt 27"/>
            <p:cNvSpPr>
              <a:spLocks noChangeArrowheads="1" noChangeShapeType="1" noTextEdit="1"/>
            </p:cNvSpPr>
            <p:nvPr/>
          </p:nvSpPr>
          <p:spPr bwMode="auto">
            <a:xfrm>
              <a:off x="2041" y="3715"/>
              <a:ext cx="204" cy="152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 kern="10">
                  <a:ln w="9525">
                    <a:solidFill>
                      <a:srgbClr val="000000"/>
                    </a:solidFill>
                    <a:round/>
                  </a:ln>
                  <a:latin typeface="宋体" panose="02010600030101010101" pitchFamily="2" charset="-122"/>
                  <a:ea typeface="宋体" panose="02010600030101010101" pitchFamily="2" charset="-122"/>
                </a:rPr>
                <a:t>B</a:t>
              </a:r>
              <a:endParaRPr lang="zh-CN" altLang="en-US" sz="3600" kern="10">
                <a:ln w="9525">
                  <a:solidFill>
                    <a:srgbClr val="000000"/>
                  </a:solidFill>
                  <a:round/>
                </a:ln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71708" name="WordArt 28"/>
            <p:cNvSpPr>
              <a:spLocks noChangeArrowheads="1" noChangeShapeType="1" noTextEdit="1"/>
            </p:cNvSpPr>
            <p:nvPr/>
          </p:nvSpPr>
          <p:spPr bwMode="auto">
            <a:xfrm>
              <a:off x="4513" y="3766"/>
              <a:ext cx="204" cy="152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 kern="10">
                  <a:ln w="9525">
                    <a:solidFill>
                      <a:srgbClr val="000000"/>
                    </a:solidFill>
                    <a:round/>
                  </a:ln>
                  <a:latin typeface="宋体" panose="02010600030101010101" pitchFamily="2" charset="-122"/>
                  <a:ea typeface="宋体" panose="02010600030101010101" pitchFamily="2" charset="-122"/>
                </a:rPr>
                <a:t>C</a:t>
              </a:r>
              <a:endParaRPr lang="zh-CN" altLang="en-US" sz="3600" kern="10">
                <a:ln w="9525">
                  <a:solidFill>
                    <a:srgbClr val="000000"/>
                  </a:solidFill>
                  <a:round/>
                </a:ln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71709" name="WordArt 29"/>
            <p:cNvSpPr>
              <a:spLocks noChangeArrowheads="1" noChangeShapeType="1" noTextEdit="1"/>
            </p:cNvSpPr>
            <p:nvPr/>
          </p:nvSpPr>
          <p:spPr bwMode="auto">
            <a:xfrm>
              <a:off x="5125" y="2801"/>
              <a:ext cx="204" cy="152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 kern="10">
                  <a:ln w="9525">
                    <a:solidFill>
                      <a:srgbClr val="000000"/>
                    </a:solidFill>
                    <a:round/>
                  </a:ln>
                  <a:latin typeface="宋体" panose="02010600030101010101" pitchFamily="2" charset="-122"/>
                  <a:ea typeface="宋体" panose="02010600030101010101" pitchFamily="2" charset="-122"/>
                </a:rPr>
                <a:t>D</a:t>
              </a:r>
              <a:endParaRPr lang="zh-CN" altLang="en-US" sz="3600" kern="10">
                <a:ln w="9525">
                  <a:solidFill>
                    <a:srgbClr val="000000"/>
                  </a:solidFill>
                  <a:round/>
                </a:ln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grpSp>
        <p:nvGrpSpPr>
          <p:cNvPr id="71710" name="Group 30"/>
          <p:cNvGrpSpPr/>
          <p:nvPr/>
        </p:nvGrpSpPr>
        <p:grpSpPr bwMode="auto">
          <a:xfrm>
            <a:off x="7162800" y="1295400"/>
            <a:ext cx="228600" cy="304800"/>
            <a:chOff x="4464" y="384"/>
            <a:chExt cx="144" cy="192"/>
          </a:xfrm>
        </p:grpSpPr>
        <p:sp>
          <p:nvSpPr>
            <p:cNvPr id="71711" name="Line 31"/>
            <p:cNvSpPr>
              <a:spLocks noChangeShapeType="1"/>
            </p:cNvSpPr>
            <p:nvPr/>
          </p:nvSpPr>
          <p:spPr bwMode="auto">
            <a:xfrm flipH="1">
              <a:off x="4464" y="384"/>
              <a:ext cx="96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12" name="Line 32"/>
            <p:cNvSpPr>
              <a:spLocks noChangeShapeType="1"/>
            </p:cNvSpPr>
            <p:nvPr/>
          </p:nvSpPr>
          <p:spPr bwMode="auto">
            <a:xfrm flipH="1">
              <a:off x="4512" y="384"/>
              <a:ext cx="96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1713" name="Group 33"/>
          <p:cNvGrpSpPr/>
          <p:nvPr/>
        </p:nvGrpSpPr>
        <p:grpSpPr bwMode="auto">
          <a:xfrm>
            <a:off x="6553200" y="2743200"/>
            <a:ext cx="228600" cy="304800"/>
            <a:chOff x="4464" y="384"/>
            <a:chExt cx="144" cy="192"/>
          </a:xfrm>
        </p:grpSpPr>
        <p:sp>
          <p:nvSpPr>
            <p:cNvPr id="71714" name="Line 34"/>
            <p:cNvSpPr>
              <a:spLocks noChangeShapeType="1"/>
            </p:cNvSpPr>
            <p:nvPr/>
          </p:nvSpPr>
          <p:spPr bwMode="auto">
            <a:xfrm flipH="1">
              <a:off x="4464" y="384"/>
              <a:ext cx="96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15" name="Line 35"/>
            <p:cNvSpPr>
              <a:spLocks noChangeShapeType="1"/>
            </p:cNvSpPr>
            <p:nvPr/>
          </p:nvSpPr>
          <p:spPr bwMode="auto">
            <a:xfrm flipH="1">
              <a:off x="4512" y="384"/>
              <a:ext cx="96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1716" name="Line 36"/>
          <p:cNvSpPr>
            <a:spLocks noChangeShapeType="1"/>
          </p:cNvSpPr>
          <p:nvPr/>
        </p:nvSpPr>
        <p:spPr bwMode="auto">
          <a:xfrm>
            <a:off x="5715000" y="2133600"/>
            <a:ext cx="304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17" name="Line 37"/>
          <p:cNvSpPr>
            <a:spLocks noChangeShapeType="1"/>
          </p:cNvSpPr>
          <p:nvPr/>
        </p:nvSpPr>
        <p:spPr bwMode="auto">
          <a:xfrm>
            <a:off x="7924800" y="2133600"/>
            <a:ext cx="304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71718" name="Group 38"/>
          <p:cNvGrpSpPr/>
          <p:nvPr/>
        </p:nvGrpSpPr>
        <p:grpSpPr bwMode="auto">
          <a:xfrm>
            <a:off x="5703888" y="5029200"/>
            <a:ext cx="163512" cy="304800"/>
            <a:chOff x="3593" y="3168"/>
            <a:chExt cx="103" cy="192"/>
          </a:xfrm>
        </p:grpSpPr>
        <p:sp>
          <p:nvSpPr>
            <p:cNvPr id="71719" name="Freeform 39"/>
            <p:cNvSpPr/>
            <p:nvPr/>
          </p:nvSpPr>
          <p:spPr bwMode="auto">
            <a:xfrm>
              <a:off x="3593" y="3191"/>
              <a:ext cx="73" cy="137"/>
            </a:xfrm>
            <a:custGeom>
              <a:avLst/>
              <a:gdLst>
                <a:gd name="T0" fmla="*/ 0 w 73"/>
                <a:gd name="T1" fmla="*/ 0 h 137"/>
                <a:gd name="T2" fmla="*/ 73 w 73"/>
                <a:gd name="T3" fmla="*/ 13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3" h="137">
                  <a:moveTo>
                    <a:pt x="0" y="0"/>
                  </a:moveTo>
                  <a:cubicBezTo>
                    <a:pt x="29" y="44"/>
                    <a:pt x="73" y="78"/>
                    <a:pt x="73" y="13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20" name="Freeform 40"/>
            <p:cNvSpPr/>
            <p:nvPr/>
          </p:nvSpPr>
          <p:spPr bwMode="auto">
            <a:xfrm>
              <a:off x="3600" y="3168"/>
              <a:ext cx="96" cy="192"/>
            </a:xfrm>
            <a:custGeom>
              <a:avLst/>
              <a:gdLst>
                <a:gd name="T0" fmla="*/ 0 w 73"/>
                <a:gd name="T1" fmla="*/ 0 h 137"/>
                <a:gd name="T2" fmla="*/ 73 w 73"/>
                <a:gd name="T3" fmla="*/ 13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3" h="137">
                  <a:moveTo>
                    <a:pt x="0" y="0"/>
                  </a:moveTo>
                  <a:cubicBezTo>
                    <a:pt x="29" y="44"/>
                    <a:pt x="73" y="78"/>
                    <a:pt x="73" y="137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1721" name="Group 41"/>
          <p:cNvGrpSpPr/>
          <p:nvPr/>
        </p:nvGrpSpPr>
        <p:grpSpPr bwMode="auto">
          <a:xfrm rot="11747953">
            <a:off x="8153400" y="3886200"/>
            <a:ext cx="304800" cy="228600"/>
            <a:chOff x="3593" y="3168"/>
            <a:chExt cx="103" cy="192"/>
          </a:xfrm>
        </p:grpSpPr>
        <p:sp>
          <p:nvSpPr>
            <p:cNvPr id="71722" name="Freeform 42"/>
            <p:cNvSpPr/>
            <p:nvPr/>
          </p:nvSpPr>
          <p:spPr bwMode="auto">
            <a:xfrm>
              <a:off x="3593" y="3191"/>
              <a:ext cx="73" cy="137"/>
            </a:xfrm>
            <a:custGeom>
              <a:avLst/>
              <a:gdLst>
                <a:gd name="T0" fmla="*/ 0 w 73"/>
                <a:gd name="T1" fmla="*/ 0 h 137"/>
                <a:gd name="T2" fmla="*/ 73 w 73"/>
                <a:gd name="T3" fmla="*/ 13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3" h="137">
                  <a:moveTo>
                    <a:pt x="0" y="0"/>
                  </a:moveTo>
                  <a:cubicBezTo>
                    <a:pt x="29" y="44"/>
                    <a:pt x="73" y="78"/>
                    <a:pt x="73" y="13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23" name="Freeform 43"/>
            <p:cNvSpPr/>
            <p:nvPr/>
          </p:nvSpPr>
          <p:spPr bwMode="auto">
            <a:xfrm>
              <a:off x="3600" y="3168"/>
              <a:ext cx="96" cy="192"/>
            </a:xfrm>
            <a:custGeom>
              <a:avLst/>
              <a:gdLst>
                <a:gd name="T0" fmla="*/ 0 w 73"/>
                <a:gd name="T1" fmla="*/ 0 h 137"/>
                <a:gd name="T2" fmla="*/ 73 w 73"/>
                <a:gd name="T3" fmla="*/ 13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3" h="137">
                  <a:moveTo>
                    <a:pt x="0" y="0"/>
                  </a:moveTo>
                  <a:cubicBezTo>
                    <a:pt x="29" y="44"/>
                    <a:pt x="73" y="78"/>
                    <a:pt x="73" y="137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1724" name="Freeform 44"/>
          <p:cNvSpPr/>
          <p:nvPr/>
        </p:nvSpPr>
        <p:spPr bwMode="auto">
          <a:xfrm>
            <a:off x="6248400" y="3886200"/>
            <a:ext cx="304800" cy="152400"/>
          </a:xfrm>
          <a:custGeom>
            <a:avLst/>
            <a:gdLst>
              <a:gd name="T0" fmla="*/ 211 w 211"/>
              <a:gd name="T1" fmla="*/ 0 h 118"/>
              <a:gd name="T2" fmla="*/ 201 w 211"/>
              <a:gd name="T3" fmla="*/ 64 h 118"/>
              <a:gd name="T4" fmla="*/ 0 w 211"/>
              <a:gd name="T5" fmla="*/ 110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" h="118">
                <a:moveTo>
                  <a:pt x="211" y="0"/>
                </a:moveTo>
                <a:cubicBezTo>
                  <a:pt x="208" y="21"/>
                  <a:pt x="208" y="44"/>
                  <a:pt x="201" y="64"/>
                </a:cubicBezTo>
                <a:cubicBezTo>
                  <a:pt x="183" y="118"/>
                  <a:pt x="32" y="110"/>
                  <a:pt x="0" y="110"/>
                </a:cubicBezTo>
              </a:path>
            </a:pathLst>
          </a:custGeom>
          <a:noFill/>
          <a:ln w="444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25" name="Freeform 45"/>
          <p:cNvSpPr/>
          <p:nvPr/>
        </p:nvSpPr>
        <p:spPr bwMode="auto">
          <a:xfrm rot="17122888" flipV="1">
            <a:off x="7623969" y="5109369"/>
            <a:ext cx="300037" cy="161925"/>
          </a:xfrm>
          <a:custGeom>
            <a:avLst/>
            <a:gdLst>
              <a:gd name="T0" fmla="*/ 211 w 211"/>
              <a:gd name="T1" fmla="*/ 0 h 118"/>
              <a:gd name="T2" fmla="*/ 201 w 211"/>
              <a:gd name="T3" fmla="*/ 64 h 118"/>
              <a:gd name="T4" fmla="*/ 0 w 211"/>
              <a:gd name="T5" fmla="*/ 110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" h="118">
                <a:moveTo>
                  <a:pt x="211" y="0"/>
                </a:moveTo>
                <a:cubicBezTo>
                  <a:pt x="208" y="21"/>
                  <a:pt x="208" y="44"/>
                  <a:pt x="201" y="64"/>
                </a:cubicBezTo>
                <a:cubicBezTo>
                  <a:pt x="183" y="118"/>
                  <a:pt x="32" y="110"/>
                  <a:pt x="0" y="110"/>
                </a:cubicBezTo>
              </a:path>
            </a:pathLst>
          </a:custGeom>
          <a:noFill/>
          <a:ln w="444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1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1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7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71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71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1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1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71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71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71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71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71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/>
      <p:bldP spid="71684" grpId="0"/>
      <p:bldP spid="71688" grpId="0"/>
      <p:bldP spid="71689" grpId="0"/>
      <p:bldP spid="71693" grpId="0"/>
      <p:bldP spid="71694" grpId="0"/>
      <p:bldP spid="71716" grpId="0" animBg="1"/>
      <p:bldP spid="71717" grpId="0" animBg="1"/>
      <p:bldP spid="71724" grpId="0" animBg="1"/>
      <p:bldP spid="717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DIMDSHDW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63500"/>
            <a:ext cx="1152525" cy="773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1116013" y="287338"/>
            <a:ext cx="59039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kumimoji="0" lang="zh-CN" altLang="en-US" sz="1800" b="1">
              <a:latin typeface="Arial" panose="020B0604020202020204" pitchFamily="34" charset="0"/>
            </a:endParaRPr>
          </a:p>
        </p:txBody>
      </p:sp>
      <p:sp>
        <p:nvSpPr>
          <p:cNvPr id="72708" name="AutoShape 4"/>
          <p:cNvSpPr>
            <a:spLocks noChangeArrowheads="1"/>
          </p:cNvSpPr>
          <p:nvPr/>
        </p:nvSpPr>
        <p:spPr bwMode="auto">
          <a:xfrm>
            <a:off x="2844800" y="1700213"/>
            <a:ext cx="3095625" cy="1368425"/>
          </a:xfrm>
          <a:prstGeom prst="parallelogram">
            <a:avLst>
              <a:gd name="adj" fmla="val 56555"/>
            </a:avLst>
          </a:prstGeom>
          <a:noFill/>
          <a:ln w="19050">
            <a:solidFill>
              <a:schemeClr val="tx1"/>
            </a:solidFill>
            <a:prstDash val="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3132138" y="1341438"/>
            <a:ext cx="5048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2800" b="1"/>
              <a:t>A</a:t>
            </a: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2411413" y="2852738"/>
            <a:ext cx="5048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2800" b="1"/>
              <a:t>B</a:t>
            </a: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5148263" y="2924175"/>
            <a:ext cx="504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2800" b="1"/>
              <a:t>C</a:t>
            </a:r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6084888" y="1412875"/>
            <a:ext cx="504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2800" b="1"/>
              <a:t>D</a:t>
            </a:r>
          </a:p>
        </p:txBody>
      </p:sp>
      <p:sp>
        <p:nvSpPr>
          <p:cNvPr id="72713" name="AutoShape 9"/>
          <p:cNvSpPr>
            <a:spLocks noChangeArrowheads="1"/>
          </p:cNvSpPr>
          <p:nvPr/>
        </p:nvSpPr>
        <p:spPr bwMode="auto">
          <a:xfrm>
            <a:off x="2844800" y="1700213"/>
            <a:ext cx="3095625" cy="1368425"/>
          </a:xfrm>
          <a:prstGeom prst="parallelogram">
            <a:avLst>
              <a:gd name="adj" fmla="val 56555"/>
            </a:avLst>
          </a:prstGeom>
          <a:noFill/>
          <a:ln w="57150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72714" name="Group 10"/>
          <p:cNvGrpSpPr/>
          <p:nvPr/>
        </p:nvGrpSpPr>
        <p:grpSpPr bwMode="auto">
          <a:xfrm>
            <a:off x="2844800" y="1700213"/>
            <a:ext cx="3095625" cy="1368425"/>
            <a:chOff x="703" y="1071"/>
            <a:chExt cx="1950" cy="862"/>
          </a:xfrm>
        </p:grpSpPr>
        <p:sp>
          <p:nvSpPr>
            <p:cNvPr id="72715" name="Text Box 11"/>
            <p:cNvSpPr txBox="1">
              <a:spLocks noChangeArrowheads="1"/>
            </p:cNvSpPr>
            <p:nvPr/>
          </p:nvSpPr>
          <p:spPr bwMode="auto">
            <a:xfrm>
              <a:off x="1519" y="1525"/>
              <a:ext cx="2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altLang="zh-CN" sz="2000" b="1"/>
                <a:t>O</a:t>
              </a:r>
            </a:p>
          </p:txBody>
        </p:sp>
        <p:sp>
          <p:nvSpPr>
            <p:cNvPr id="72716" name="Line 12"/>
            <p:cNvSpPr>
              <a:spLocks noChangeShapeType="1"/>
            </p:cNvSpPr>
            <p:nvPr/>
          </p:nvSpPr>
          <p:spPr bwMode="auto">
            <a:xfrm>
              <a:off x="1202" y="1071"/>
              <a:ext cx="952" cy="8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717" name="Line 13"/>
            <p:cNvSpPr>
              <a:spLocks noChangeShapeType="1"/>
            </p:cNvSpPr>
            <p:nvPr/>
          </p:nvSpPr>
          <p:spPr bwMode="auto">
            <a:xfrm flipV="1">
              <a:off x="703" y="1071"/>
              <a:ext cx="1950" cy="8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718" name="Oval 14"/>
            <p:cNvSpPr>
              <a:spLocks noChangeArrowheads="1"/>
            </p:cNvSpPr>
            <p:nvPr/>
          </p:nvSpPr>
          <p:spPr bwMode="auto">
            <a:xfrm flipV="1">
              <a:off x="1655" y="1480"/>
              <a:ext cx="33" cy="34"/>
            </a:xfrm>
            <a:prstGeom prst="ellipse">
              <a:avLst/>
            </a:prstGeom>
            <a:solidFill>
              <a:srgbClr val="FF0000"/>
            </a:solidFill>
            <a:ln w="57150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72719" name="Rectangle 15"/>
          <p:cNvSpPr>
            <a:spLocks noChangeArrowheads="1"/>
          </p:cNvSpPr>
          <p:nvPr/>
        </p:nvSpPr>
        <p:spPr bwMode="auto">
          <a:xfrm>
            <a:off x="5940425" y="19891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kumimoji="0" lang="zh-CN" altLang="en-US" sz="1800">
              <a:latin typeface="Arial" panose="020B0604020202020204" pitchFamily="34" charset="0"/>
            </a:endParaRPr>
          </a:p>
        </p:txBody>
      </p:sp>
      <p:sp>
        <p:nvSpPr>
          <p:cNvPr id="72720" name="Rectangle 16"/>
          <p:cNvSpPr>
            <a:spLocks noChangeArrowheads="1"/>
          </p:cNvSpPr>
          <p:nvPr/>
        </p:nvSpPr>
        <p:spPr bwMode="auto">
          <a:xfrm>
            <a:off x="755650" y="3789363"/>
            <a:ext cx="6300788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4.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平行四边形的对角线互相平分；</a:t>
            </a:r>
          </a:p>
          <a:p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72721" name="Rectangle 17"/>
          <p:cNvSpPr>
            <a:spLocks noChangeArrowheads="1"/>
          </p:cNvSpPr>
          <p:nvPr/>
        </p:nvSpPr>
        <p:spPr bwMode="auto">
          <a:xfrm>
            <a:off x="1187450" y="4581525"/>
            <a:ext cx="52197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3000" b="1" dirty="0">
                <a:latin typeface="楷体_GB2312" pitchFamily="49" charset="-122"/>
                <a:ea typeface="楷体_GB2312" pitchFamily="49" charset="-122"/>
              </a:rPr>
              <a:t>∵四边形</a:t>
            </a:r>
            <a:r>
              <a:rPr lang="en-US" altLang="zh-CN" sz="3000" dirty="0">
                <a:latin typeface="楷体_GB2312" pitchFamily="49" charset="-122"/>
                <a:ea typeface="楷体_GB2312" pitchFamily="49" charset="-122"/>
              </a:rPr>
              <a:t>ABCD</a:t>
            </a:r>
            <a:r>
              <a:rPr lang="zh-CN" altLang="en-US" sz="3000" b="1" dirty="0">
                <a:latin typeface="楷体_GB2312" pitchFamily="49" charset="-122"/>
                <a:ea typeface="楷体_GB2312" pitchFamily="49" charset="-122"/>
              </a:rPr>
              <a:t>是平行四边形</a:t>
            </a:r>
            <a:r>
              <a:rPr lang="en-US" altLang="zh-CN" sz="3000" b="1" dirty="0">
                <a:latin typeface="楷体_GB2312" pitchFamily="49" charset="-122"/>
                <a:ea typeface="楷体_GB2312" pitchFamily="49" charset="-122"/>
              </a:rPr>
              <a:t>AC=6</a:t>
            </a:r>
          </a:p>
        </p:txBody>
      </p:sp>
      <p:sp>
        <p:nvSpPr>
          <p:cNvPr id="72722" name="Text Box 18"/>
          <p:cNvSpPr txBox="1">
            <a:spLocks noChangeArrowheads="1"/>
          </p:cNvSpPr>
          <p:nvPr/>
        </p:nvSpPr>
        <p:spPr bwMode="auto">
          <a:xfrm>
            <a:off x="1187450" y="5373688"/>
            <a:ext cx="568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0" lang="zh-CN" altLang="en-US" sz="1800">
              <a:latin typeface="Arial" panose="020B0604020202020204" pitchFamily="34" charset="0"/>
            </a:endParaRPr>
          </a:p>
        </p:txBody>
      </p:sp>
      <p:sp>
        <p:nvSpPr>
          <p:cNvPr id="72723" name="Text Box 19"/>
          <p:cNvSpPr txBox="1">
            <a:spLocks noChangeArrowheads="1"/>
          </p:cNvSpPr>
          <p:nvPr/>
        </p:nvSpPr>
        <p:spPr bwMode="auto">
          <a:xfrm>
            <a:off x="1258888" y="5516563"/>
            <a:ext cx="48974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3200" dirty="0">
                <a:latin typeface="Arial" panose="020B0604020202020204" pitchFamily="34" charset="0"/>
              </a:rPr>
              <a:t>∴</a:t>
            </a:r>
            <a:r>
              <a:rPr kumimoji="0" lang="en-US" altLang="zh-CN" sz="3200" dirty="0">
                <a:latin typeface="Arial" panose="020B0604020202020204" pitchFamily="34" charset="0"/>
              </a:rPr>
              <a:t>OA=OC=3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1" dur="20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3" dur="20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2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2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3" grpId="0" animBg="1"/>
      <p:bldP spid="72720" grpId="0"/>
      <p:bldP spid="727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"/>
          <p:cNvGrpSpPr/>
          <p:nvPr/>
        </p:nvGrpSpPr>
        <p:grpSpPr bwMode="auto">
          <a:xfrm>
            <a:off x="1619250" y="1412875"/>
            <a:ext cx="1795463" cy="1295400"/>
            <a:chOff x="4272" y="1392"/>
            <a:chExt cx="1131" cy="816"/>
          </a:xfrm>
        </p:grpSpPr>
        <p:sp>
          <p:nvSpPr>
            <p:cNvPr id="60419" name="AutoShape 3"/>
            <p:cNvSpPr>
              <a:spLocks noChangeArrowheads="1"/>
            </p:cNvSpPr>
            <p:nvPr/>
          </p:nvSpPr>
          <p:spPr bwMode="auto">
            <a:xfrm>
              <a:off x="4454" y="1624"/>
              <a:ext cx="827" cy="392"/>
            </a:xfrm>
            <a:prstGeom prst="parallelogram">
              <a:avLst>
                <a:gd name="adj" fmla="val 52742"/>
              </a:avLst>
            </a:prstGeom>
            <a:noFill/>
            <a:ln w="9525">
              <a:solidFill>
                <a:schemeClr val="accent2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b="1">
                <a:solidFill>
                  <a:srgbClr val="3333FF"/>
                </a:solidFill>
              </a:endParaRPr>
            </a:p>
          </p:txBody>
        </p:sp>
        <p:sp>
          <p:nvSpPr>
            <p:cNvPr id="60420" name="Text Box 4"/>
            <p:cNvSpPr txBox="1">
              <a:spLocks noChangeArrowheads="1"/>
            </p:cNvSpPr>
            <p:nvPr/>
          </p:nvSpPr>
          <p:spPr bwMode="auto">
            <a:xfrm>
              <a:off x="4464" y="1392"/>
              <a:ext cx="17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rgbClr val="3333FF"/>
                  </a:solidFill>
                </a:rPr>
                <a:t>A</a:t>
              </a:r>
            </a:p>
          </p:txBody>
        </p:sp>
        <p:sp>
          <p:nvSpPr>
            <p:cNvPr id="60421" name="Text Box 5"/>
            <p:cNvSpPr txBox="1">
              <a:spLocks noChangeArrowheads="1"/>
            </p:cNvSpPr>
            <p:nvPr/>
          </p:nvSpPr>
          <p:spPr bwMode="auto">
            <a:xfrm>
              <a:off x="5232" y="1392"/>
              <a:ext cx="17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rgbClr val="3333FF"/>
                  </a:solidFill>
                </a:rPr>
                <a:t>D</a:t>
              </a:r>
            </a:p>
          </p:txBody>
        </p:sp>
        <p:sp>
          <p:nvSpPr>
            <p:cNvPr id="60422" name="Text Box 6"/>
            <p:cNvSpPr txBox="1">
              <a:spLocks noChangeArrowheads="1"/>
            </p:cNvSpPr>
            <p:nvPr/>
          </p:nvSpPr>
          <p:spPr bwMode="auto">
            <a:xfrm>
              <a:off x="5024" y="1920"/>
              <a:ext cx="1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rgbClr val="3333FF"/>
                  </a:solidFill>
                </a:rPr>
                <a:t>C</a:t>
              </a:r>
            </a:p>
          </p:txBody>
        </p:sp>
        <p:sp>
          <p:nvSpPr>
            <p:cNvPr id="60423" name="Text Box 7"/>
            <p:cNvSpPr txBox="1">
              <a:spLocks noChangeArrowheads="1"/>
            </p:cNvSpPr>
            <p:nvPr/>
          </p:nvSpPr>
          <p:spPr bwMode="auto">
            <a:xfrm>
              <a:off x="4272" y="1920"/>
              <a:ext cx="17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rgbClr val="3333FF"/>
                  </a:solidFill>
                </a:rPr>
                <a:t>B</a:t>
              </a:r>
            </a:p>
          </p:txBody>
        </p:sp>
      </p:grpSp>
      <p:graphicFrame>
        <p:nvGraphicFramePr>
          <p:cNvPr id="60424" name="Object 8"/>
          <p:cNvGraphicFramePr>
            <a:graphicFrameLocks noChangeAspect="1"/>
          </p:cNvGraphicFramePr>
          <p:nvPr/>
        </p:nvGraphicFramePr>
        <p:xfrm>
          <a:off x="-1252538" y="2617788"/>
          <a:ext cx="11083926" cy="806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67" name="文档" r:id="rId4" imgW="10811510" imgH="7887970" progId="Word.Document.8">
                  <p:embed/>
                </p:oleObj>
              </mc:Choice>
              <mc:Fallback>
                <p:oleObj name="文档" r:id="rId4" imgW="10811510" imgH="7887970" progId="Word.Documen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252538" y="2617788"/>
                        <a:ext cx="11083926" cy="806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2551113" y="3081338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</a:rPr>
              <a:t>平行</a:t>
            </a:r>
            <a:endParaRPr lang="zh-CN" altLang="en-US" b="1"/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3173413" y="3094038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</a:rPr>
              <a:t>且相等</a:t>
            </a:r>
            <a:endParaRPr lang="zh-CN" altLang="en-US" b="1"/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2836863" y="35814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</a:rPr>
              <a:t>相等</a:t>
            </a:r>
            <a:endParaRPr lang="zh-CN" altLang="en-US" b="1"/>
          </a:p>
        </p:txBody>
      </p:sp>
      <p:sp>
        <p:nvSpPr>
          <p:cNvPr id="60429" name="Rectangle 13"/>
          <p:cNvSpPr>
            <a:spLocks noChangeArrowheads="1"/>
          </p:cNvSpPr>
          <p:nvPr/>
        </p:nvSpPr>
        <p:spPr bwMode="auto">
          <a:xfrm>
            <a:off x="4411663" y="3595688"/>
            <a:ext cx="3344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solidFill>
                  <a:srgbClr val="3333FF"/>
                </a:solidFill>
              </a:rPr>
              <a:t>∠</a:t>
            </a:r>
            <a:r>
              <a:rPr lang="en-US" altLang="zh-CN" b="1">
                <a:solidFill>
                  <a:srgbClr val="3333FF"/>
                </a:solidFill>
              </a:rPr>
              <a:t>A</a:t>
            </a:r>
            <a:r>
              <a:rPr lang="zh-CN" altLang="en-US" b="1">
                <a:solidFill>
                  <a:srgbClr val="3333FF"/>
                </a:solidFill>
              </a:rPr>
              <a:t>＝∠</a:t>
            </a:r>
            <a:r>
              <a:rPr lang="en-US" altLang="zh-CN" b="1">
                <a:solidFill>
                  <a:srgbClr val="3333FF"/>
                </a:solidFill>
              </a:rPr>
              <a:t>C,∠B</a:t>
            </a:r>
            <a:r>
              <a:rPr lang="zh-CN" altLang="en-US" b="1">
                <a:solidFill>
                  <a:srgbClr val="3333FF"/>
                </a:solidFill>
              </a:rPr>
              <a:t>＝∠</a:t>
            </a:r>
            <a:r>
              <a:rPr lang="en-US" altLang="zh-CN" b="1">
                <a:solidFill>
                  <a:srgbClr val="3333FF"/>
                </a:solidFill>
              </a:rPr>
              <a:t>D</a:t>
            </a:r>
            <a:endParaRPr lang="en-US" altLang="zh-CN">
              <a:solidFill>
                <a:srgbClr val="3333FF"/>
              </a:solidFill>
            </a:endParaRPr>
          </a:p>
        </p:txBody>
      </p:sp>
      <p:grpSp>
        <p:nvGrpSpPr>
          <p:cNvPr id="60430" name="Group 14"/>
          <p:cNvGrpSpPr/>
          <p:nvPr/>
        </p:nvGrpSpPr>
        <p:grpSpPr bwMode="auto">
          <a:xfrm>
            <a:off x="4495800" y="3103563"/>
            <a:ext cx="3429000" cy="609600"/>
            <a:chOff x="3600" y="2496"/>
            <a:chExt cx="2160" cy="384"/>
          </a:xfrm>
        </p:grpSpPr>
        <p:sp>
          <p:nvSpPr>
            <p:cNvPr id="60431" name="Text Box 15"/>
            <p:cNvSpPr txBox="1">
              <a:spLocks noChangeArrowheads="1"/>
            </p:cNvSpPr>
            <p:nvPr/>
          </p:nvSpPr>
          <p:spPr bwMode="auto">
            <a:xfrm>
              <a:off x="3600" y="2496"/>
              <a:ext cx="21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rgbClr val="3333FF"/>
                  </a:solidFill>
                </a:rPr>
                <a:t>AB∥CD</a:t>
              </a:r>
              <a:r>
                <a:rPr lang="zh-CN" altLang="en-US" b="1">
                  <a:solidFill>
                    <a:srgbClr val="3333FF"/>
                  </a:solidFill>
                </a:rPr>
                <a:t>，</a:t>
              </a:r>
              <a:r>
                <a:rPr lang="en-US" altLang="zh-CN" b="1">
                  <a:solidFill>
                    <a:srgbClr val="3333FF"/>
                  </a:solidFill>
                </a:rPr>
                <a:t>AD∥BC</a:t>
              </a:r>
              <a:endParaRPr lang="en-US" altLang="zh-CN" sz="2800" b="1">
                <a:solidFill>
                  <a:srgbClr val="3333FF"/>
                </a:solidFill>
              </a:endParaRPr>
            </a:p>
          </p:txBody>
        </p:sp>
        <p:sp>
          <p:nvSpPr>
            <p:cNvPr id="60432" name="Text Box 16"/>
            <p:cNvSpPr txBox="1">
              <a:spLocks noChangeArrowheads="1"/>
            </p:cNvSpPr>
            <p:nvPr/>
          </p:nvSpPr>
          <p:spPr bwMode="auto">
            <a:xfrm>
              <a:off x="3840" y="2592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FF0000"/>
                  </a:solidFill>
                </a:rPr>
                <a:t>＝</a:t>
              </a:r>
              <a:endParaRPr lang="zh-CN" altLang="en-US" b="1"/>
            </a:p>
          </p:txBody>
        </p:sp>
        <p:sp>
          <p:nvSpPr>
            <p:cNvPr id="60433" name="Text Box 17"/>
            <p:cNvSpPr txBox="1">
              <a:spLocks noChangeArrowheads="1"/>
            </p:cNvSpPr>
            <p:nvPr/>
          </p:nvSpPr>
          <p:spPr bwMode="auto">
            <a:xfrm>
              <a:off x="4752" y="2592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FF0000"/>
                  </a:solidFill>
                </a:rPr>
                <a:t>＝</a:t>
              </a:r>
              <a:endParaRPr lang="zh-CN" altLang="en-US" b="1"/>
            </a:p>
          </p:txBody>
        </p:sp>
      </p:grpSp>
      <p:sp>
        <p:nvSpPr>
          <p:cNvPr id="60435" name="Text Box 19"/>
          <p:cNvSpPr txBox="1">
            <a:spLocks noChangeArrowheads="1"/>
          </p:cNvSpPr>
          <p:nvPr/>
        </p:nvSpPr>
        <p:spPr bwMode="auto">
          <a:xfrm>
            <a:off x="2562225" y="4059238"/>
            <a:ext cx="165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b="1">
                <a:solidFill>
                  <a:srgbClr val="FF0000"/>
                </a:solidFill>
                <a:latin typeface="Arial" panose="020B0604020202020204" pitchFamily="34" charset="0"/>
              </a:rPr>
              <a:t>互相平分</a:t>
            </a:r>
          </a:p>
        </p:txBody>
      </p:sp>
      <p:sp>
        <p:nvSpPr>
          <p:cNvPr id="60436" name="Text Box 20"/>
          <p:cNvSpPr txBox="1">
            <a:spLocks noChangeArrowheads="1"/>
          </p:cNvSpPr>
          <p:nvPr/>
        </p:nvSpPr>
        <p:spPr bwMode="auto">
          <a:xfrm>
            <a:off x="4465638" y="4033838"/>
            <a:ext cx="3095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>
                <a:solidFill>
                  <a:srgbClr val="3333FF"/>
                </a:solidFill>
              </a:rPr>
              <a:t>AO</a:t>
            </a:r>
            <a:r>
              <a:rPr lang="zh-CN" altLang="en-US" b="1">
                <a:solidFill>
                  <a:srgbClr val="3333FF"/>
                </a:solidFill>
              </a:rPr>
              <a:t>＝</a:t>
            </a:r>
            <a:r>
              <a:rPr lang="en-US" altLang="zh-CN" b="1">
                <a:solidFill>
                  <a:srgbClr val="3333FF"/>
                </a:solidFill>
              </a:rPr>
              <a:t>CO     BO</a:t>
            </a:r>
            <a:r>
              <a:rPr lang="zh-CN" altLang="en-US" b="1">
                <a:solidFill>
                  <a:srgbClr val="3333FF"/>
                </a:solidFill>
              </a:rPr>
              <a:t>＝</a:t>
            </a:r>
            <a:r>
              <a:rPr lang="en-US" altLang="zh-CN" b="1">
                <a:solidFill>
                  <a:srgbClr val="3333FF"/>
                </a:solidFill>
              </a:rPr>
              <a:t>DO</a:t>
            </a:r>
          </a:p>
        </p:txBody>
      </p:sp>
      <p:sp>
        <p:nvSpPr>
          <p:cNvPr id="60438" name="AutoShape 22"/>
          <p:cNvSpPr>
            <a:spLocks noChangeAspect="1" noChangeArrowheads="1" noTextEdit="1"/>
          </p:cNvSpPr>
          <p:nvPr/>
        </p:nvSpPr>
        <p:spPr bwMode="auto">
          <a:xfrm>
            <a:off x="4284663" y="1484313"/>
            <a:ext cx="2232025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0439" name="Line 23"/>
          <p:cNvSpPr>
            <a:spLocks noChangeShapeType="1"/>
          </p:cNvSpPr>
          <p:nvPr/>
        </p:nvSpPr>
        <p:spPr bwMode="auto">
          <a:xfrm>
            <a:off x="4940300" y="1689100"/>
            <a:ext cx="855663" cy="650875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0440" name="Line 24"/>
          <p:cNvSpPr>
            <a:spLocks noChangeShapeType="1"/>
          </p:cNvSpPr>
          <p:nvPr/>
        </p:nvSpPr>
        <p:spPr bwMode="auto">
          <a:xfrm flipH="1">
            <a:off x="4940300" y="1652588"/>
            <a:ext cx="1384300" cy="36512"/>
          </a:xfrm>
          <a:prstGeom prst="line">
            <a:avLst/>
          </a:prstGeom>
          <a:noFill/>
          <a:ln w="20638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0441" name="Line 25"/>
          <p:cNvSpPr>
            <a:spLocks noChangeShapeType="1"/>
          </p:cNvSpPr>
          <p:nvPr/>
        </p:nvSpPr>
        <p:spPr bwMode="auto">
          <a:xfrm flipH="1">
            <a:off x="5795963" y="1652588"/>
            <a:ext cx="528637" cy="687387"/>
          </a:xfrm>
          <a:prstGeom prst="line">
            <a:avLst/>
          </a:prstGeom>
          <a:noFill/>
          <a:ln w="20638">
            <a:solidFill>
              <a:srgbClr val="00FF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0442" name="Line 26"/>
          <p:cNvSpPr>
            <a:spLocks noChangeShapeType="1"/>
          </p:cNvSpPr>
          <p:nvPr/>
        </p:nvSpPr>
        <p:spPr bwMode="auto">
          <a:xfrm flipH="1">
            <a:off x="4413250" y="1652588"/>
            <a:ext cx="1911350" cy="723900"/>
          </a:xfrm>
          <a:prstGeom prst="line">
            <a:avLst/>
          </a:prstGeom>
          <a:noFill/>
          <a:ln w="20638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0443" name="Line 27"/>
          <p:cNvSpPr>
            <a:spLocks noChangeShapeType="1"/>
          </p:cNvSpPr>
          <p:nvPr/>
        </p:nvSpPr>
        <p:spPr bwMode="auto">
          <a:xfrm flipH="1">
            <a:off x="4413250" y="2339975"/>
            <a:ext cx="1382713" cy="36513"/>
          </a:xfrm>
          <a:prstGeom prst="line">
            <a:avLst/>
          </a:prstGeom>
          <a:noFill/>
          <a:ln w="20638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0444" name="Line 28"/>
          <p:cNvSpPr>
            <a:spLocks noChangeShapeType="1"/>
          </p:cNvSpPr>
          <p:nvPr/>
        </p:nvSpPr>
        <p:spPr bwMode="auto">
          <a:xfrm flipH="1">
            <a:off x="4413250" y="1689100"/>
            <a:ext cx="527050" cy="687388"/>
          </a:xfrm>
          <a:prstGeom prst="line">
            <a:avLst/>
          </a:prstGeom>
          <a:noFill/>
          <a:ln w="20638">
            <a:solidFill>
              <a:srgbClr val="00FF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0445" name="Oval 29"/>
          <p:cNvSpPr>
            <a:spLocks noChangeArrowheads="1"/>
          </p:cNvSpPr>
          <p:nvPr/>
        </p:nvSpPr>
        <p:spPr bwMode="auto">
          <a:xfrm>
            <a:off x="5354638" y="2003425"/>
            <a:ext cx="34925" cy="36513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0446" name="Rectangle 30"/>
          <p:cNvSpPr>
            <a:spLocks noChangeArrowheads="1"/>
          </p:cNvSpPr>
          <p:nvPr/>
        </p:nvSpPr>
        <p:spPr bwMode="auto">
          <a:xfrm>
            <a:off x="5262563" y="1998663"/>
            <a:ext cx="207962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kumimoji="0" lang="en-US" altLang="zh-CN" sz="2100">
                <a:solidFill>
                  <a:srgbClr val="0000FF"/>
                </a:solidFill>
                <a:latin typeface="Arial" panose="020B0604020202020204" pitchFamily="34" charset="0"/>
              </a:rPr>
              <a:t>O</a:t>
            </a:r>
            <a:endParaRPr kumimoji="0" lang="en-US" altLang="zh-CN" sz="1800">
              <a:latin typeface="Arial" panose="020B0604020202020204" pitchFamily="34" charset="0"/>
            </a:endParaRPr>
          </a:p>
        </p:txBody>
      </p:sp>
      <p:sp>
        <p:nvSpPr>
          <p:cNvPr id="60447" name="Oval 31"/>
          <p:cNvSpPr>
            <a:spLocks noChangeArrowheads="1"/>
          </p:cNvSpPr>
          <p:nvPr/>
        </p:nvSpPr>
        <p:spPr bwMode="auto">
          <a:xfrm>
            <a:off x="4398963" y="2362200"/>
            <a:ext cx="34925" cy="36513"/>
          </a:xfrm>
          <a:prstGeom prst="ellipse">
            <a:avLst/>
          </a:prstGeom>
          <a:solidFill>
            <a:srgbClr val="FFFFFF"/>
          </a:solidFill>
          <a:ln w="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0448" name="Rectangle 32"/>
          <p:cNvSpPr>
            <a:spLocks noChangeArrowheads="1"/>
          </p:cNvSpPr>
          <p:nvPr/>
        </p:nvSpPr>
        <p:spPr bwMode="auto">
          <a:xfrm>
            <a:off x="4246563" y="2335213"/>
            <a:ext cx="1778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kumimoji="0" lang="en-US" altLang="zh-CN" sz="2100">
                <a:solidFill>
                  <a:srgbClr val="0000FF"/>
                </a:solidFill>
                <a:latin typeface="Arial" panose="020B0604020202020204" pitchFamily="34" charset="0"/>
              </a:rPr>
              <a:t>B</a:t>
            </a:r>
            <a:endParaRPr kumimoji="0" lang="en-US" altLang="zh-CN" sz="1800">
              <a:latin typeface="Arial" panose="020B0604020202020204" pitchFamily="34" charset="0"/>
            </a:endParaRPr>
          </a:p>
        </p:txBody>
      </p:sp>
      <p:sp>
        <p:nvSpPr>
          <p:cNvPr id="60449" name="Oval 33"/>
          <p:cNvSpPr>
            <a:spLocks noChangeArrowheads="1"/>
          </p:cNvSpPr>
          <p:nvPr/>
        </p:nvSpPr>
        <p:spPr bwMode="auto">
          <a:xfrm>
            <a:off x="4926013" y="1674813"/>
            <a:ext cx="36512" cy="36512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0450" name="Rectangle 34"/>
          <p:cNvSpPr>
            <a:spLocks noChangeArrowheads="1"/>
          </p:cNvSpPr>
          <p:nvPr/>
        </p:nvSpPr>
        <p:spPr bwMode="auto">
          <a:xfrm>
            <a:off x="4787900" y="1379538"/>
            <a:ext cx="1778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kumimoji="0" lang="en-US" altLang="zh-CN" sz="2100">
                <a:solidFill>
                  <a:srgbClr val="0000FF"/>
                </a:solidFill>
                <a:latin typeface="Arial" panose="020B0604020202020204" pitchFamily="34" charset="0"/>
              </a:rPr>
              <a:t>A</a:t>
            </a:r>
            <a:endParaRPr kumimoji="0" lang="en-US" altLang="zh-CN" sz="1800">
              <a:latin typeface="Arial" panose="020B0604020202020204" pitchFamily="34" charset="0"/>
            </a:endParaRPr>
          </a:p>
        </p:txBody>
      </p:sp>
      <p:sp>
        <p:nvSpPr>
          <p:cNvPr id="60451" name="Oval 35"/>
          <p:cNvSpPr>
            <a:spLocks noChangeArrowheads="1"/>
          </p:cNvSpPr>
          <p:nvPr/>
        </p:nvSpPr>
        <p:spPr bwMode="auto">
          <a:xfrm>
            <a:off x="5781675" y="2325688"/>
            <a:ext cx="36513" cy="36512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0452" name="Rectangle 36"/>
          <p:cNvSpPr>
            <a:spLocks noChangeArrowheads="1"/>
          </p:cNvSpPr>
          <p:nvPr/>
        </p:nvSpPr>
        <p:spPr bwMode="auto">
          <a:xfrm>
            <a:off x="5746750" y="2314575"/>
            <a:ext cx="192088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kumimoji="0" lang="en-US" altLang="zh-CN" sz="2100">
                <a:solidFill>
                  <a:srgbClr val="0000FF"/>
                </a:solidFill>
                <a:latin typeface="Arial" panose="020B0604020202020204" pitchFamily="34" charset="0"/>
              </a:rPr>
              <a:t>C</a:t>
            </a:r>
            <a:endParaRPr kumimoji="0" lang="en-US" altLang="zh-CN" sz="1800">
              <a:latin typeface="Arial" panose="020B0604020202020204" pitchFamily="34" charset="0"/>
            </a:endParaRPr>
          </a:p>
        </p:txBody>
      </p:sp>
      <p:sp>
        <p:nvSpPr>
          <p:cNvPr id="60453" name="Oval 37"/>
          <p:cNvSpPr>
            <a:spLocks noChangeArrowheads="1"/>
          </p:cNvSpPr>
          <p:nvPr/>
        </p:nvSpPr>
        <p:spPr bwMode="auto">
          <a:xfrm>
            <a:off x="6310313" y="1638300"/>
            <a:ext cx="34925" cy="36513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0454" name="Rectangle 38"/>
          <p:cNvSpPr>
            <a:spLocks noChangeArrowheads="1"/>
          </p:cNvSpPr>
          <p:nvPr/>
        </p:nvSpPr>
        <p:spPr bwMode="auto">
          <a:xfrm>
            <a:off x="6396038" y="1411288"/>
            <a:ext cx="192087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kumimoji="0" lang="en-US" altLang="zh-CN" sz="2100">
                <a:solidFill>
                  <a:srgbClr val="0000FF"/>
                </a:solidFill>
                <a:latin typeface="Arial" panose="020B0604020202020204" pitchFamily="34" charset="0"/>
              </a:rPr>
              <a:t>D</a:t>
            </a:r>
            <a:endParaRPr kumimoji="0" lang="en-US" altLang="zh-CN" sz="1800">
              <a:latin typeface="Arial" panose="020B0604020202020204" pitchFamily="34" charset="0"/>
            </a:endParaRPr>
          </a:p>
        </p:txBody>
      </p:sp>
      <p:sp>
        <p:nvSpPr>
          <p:cNvPr id="60455" name="Text Box 39"/>
          <p:cNvSpPr txBox="1">
            <a:spLocks noChangeArrowheads="1"/>
          </p:cNvSpPr>
          <p:nvPr/>
        </p:nvSpPr>
        <p:spPr bwMode="auto">
          <a:xfrm>
            <a:off x="2349500" y="533400"/>
            <a:ext cx="72009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/>
              <a:t>平行四边形都有那些性质？</a:t>
            </a:r>
            <a:endParaRPr lang="zh-CN" altLang="en-US" sz="2800"/>
          </a:p>
        </p:txBody>
      </p:sp>
      <p:sp>
        <p:nvSpPr>
          <p:cNvPr id="60456" name="AutoShape 4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861300" y="6019800"/>
            <a:ext cx="914400" cy="5969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0458" name="Text Box 42"/>
          <p:cNvSpPr txBox="1">
            <a:spLocks noChangeArrowheads="1"/>
          </p:cNvSpPr>
          <p:nvPr/>
        </p:nvSpPr>
        <p:spPr bwMode="auto">
          <a:xfrm>
            <a:off x="6819900" y="5994400"/>
            <a:ext cx="63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60460" name="WordArt 44"/>
          <p:cNvSpPr>
            <a:spLocks noChangeArrowheads="1" noChangeShapeType="1" noTextEdit="1"/>
          </p:cNvSpPr>
          <p:nvPr/>
        </p:nvSpPr>
        <p:spPr bwMode="auto">
          <a:xfrm>
            <a:off x="330200" y="368300"/>
            <a:ext cx="1600200" cy="6731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9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zh-CN" altLang="en-US" sz="3600" kern="10">
                <a:ln w="9525">
                  <a:round/>
                </a:ln>
                <a:gradFill rotWithShape="0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小结：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5" grpId="0" autoUpdateAnimBg="0"/>
      <p:bldP spid="60426" grpId="0" autoUpdateAnimBg="0"/>
      <p:bldP spid="60427" grpId="0" autoUpdateAnimBg="0"/>
      <p:bldP spid="60429" grpId="0" autoUpdateAnimBg="0"/>
      <p:bldP spid="60435" grpId="0"/>
      <p:bldP spid="6043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5" name="Group 3"/>
          <p:cNvGrpSpPr/>
          <p:nvPr/>
        </p:nvGrpSpPr>
        <p:grpSpPr bwMode="auto">
          <a:xfrm>
            <a:off x="517525" y="1122363"/>
            <a:ext cx="8382000" cy="2227262"/>
            <a:chOff x="288" y="720"/>
            <a:chExt cx="5280" cy="1403"/>
          </a:xfrm>
        </p:grpSpPr>
        <p:sp>
          <p:nvSpPr>
            <p:cNvPr id="18436" name="Rectangle 4"/>
            <p:cNvSpPr>
              <a:spLocks noChangeArrowheads="1"/>
            </p:cNvSpPr>
            <p:nvPr/>
          </p:nvSpPr>
          <p:spPr bwMode="auto">
            <a:xfrm>
              <a:off x="288" y="720"/>
              <a:ext cx="5280" cy="1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宋体" panose="02010600030101010101" pitchFamily="2" charset="-122"/>
                </a:rPr>
                <a:t>填空：</a:t>
              </a:r>
            </a:p>
            <a:p>
              <a:r>
                <a:rPr lang="zh-CN" altLang="en-US" sz="28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宋体" panose="02010600030101010101" pitchFamily="2" charset="-122"/>
                </a:rPr>
                <a:t>（1）平行四边形＿＿＿平行，＿＿＿相等，＿＿＿相等；</a:t>
              </a:r>
            </a:p>
            <a:p>
              <a:r>
                <a:rPr lang="zh-CN" altLang="en-US" sz="28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宋体" panose="02010600030101010101" pitchFamily="2" charset="-122"/>
                </a:rPr>
                <a:t>（2）如下图         中，</a:t>
              </a:r>
              <a:r>
                <a:rPr lang="en-US" altLang="zh-CN" sz="2800" b="1" i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EF</a:t>
              </a:r>
              <a:r>
                <a:rPr lang="en-US" altLang="zh-CN" sz="2800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∥</a:t>
              </a:r>
              <a:r>
                <a:rPr lang="en-US" altLang="zh-CN" sz="2800" b="1" i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BC</a:t>
              </a:r>
              <a:r>
                <a:rPr lang="en-US" altLang="zh-CN" sz="2800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, </a:t>
              </a:r>
              <a:r>
                <a:rPr lang="en-US" altLang="zh-CN" sz="2800" b="1" i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GH</a:t>
              </a:r>
              <a:r>
                <a:rPr lang="en-US" altLang="zh-CN" sz="2800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∥</a:t>
              </a:r>
              <a:r>
                <a:rPr lang="en-US" altLang="zh-CN" sz="2800" b="1" i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AB, EF</a:t>
              </a:r>
              <a:r>
                <a:rPr lang="zh-CN" altLang="en-US" sz="28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宋体" panose="02010600030101010101" pitchFamily="2" charset="-122"/>
                </a:rPr>
                <a:t>与</a:t>
              </a:r>
              <a:r>
                <a:rPr lang="en-US" altLang="zh-CN" sz="2800" b="1" i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GH</a:t>
              </a:r>
              <a:r>
                <a:rPr lang="zh-CN" altLang="en-US" sz="28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宋体" panose="02010600030101010101" pitchFamily="2" charset="-122"/>
                </a:rPr>
                <a:t>相交于点</a:t>
              </a:r>
              <a:r>
                <a:rPr lang="en-US" altLang="zh-CN" sz="2800" b="1" i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O</a:t>
              </a:r>
              <a:r>
                <a:rPr lang="en-US" altLang="zh-CN" sz="28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宋体" panose="02010600030101010101" pitchFamily="2" charset="-122"/>
                </a:rPr>
                <a:t>，</a:t>
              </a:r>
              <a:r>
                <a:rPr lang="zh-CN" altLang="en-US" sz="28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宋体" panose="02010600030101010101" pitchFamily="2" charset="-122"/>
                </a:rPr>
                <a:t>则图中共有＿＿＿个平行四边形.</a:t>
              </a:r>
            </a:p>
          </p:txBody>
        </p:sp>
        <p:grpSp>
          <p:nvGrpSpPr>
            <p:cNvPr id="18437" name="Group 5"/>
            <p:cNvGrpSpPr/>
            <p:nvPr/>
          </p:nvGrpSpPr>
          <p:grpSpPr bwMode="auto">
            <a:xfrm>
              <a:off x="1548" y="1511"/>
              <a:ext cx="1029" cy="327"/>
              <a:chOff x="1440" y="2510"/>
              <a:chExt cx="974" cy="327"/>
            </a:xfrm>
          </p:grpSpPr>
          <p:grpSp>
            <p:nvGrpSpPr>
              <p:cNvPr id="18438" name="Group 6"/>
              <p:cNvGrpSpPr/>
              <p:nvPr/>
            </p:nvGrpSpPr>
            <p:grpSpPr bwMode="auto">
              <a:xfrm>
                <a:off x="1440" y="2625"/>
                <a:ext cx="288" cy="144"/>
                <a:chOff x="432" y="1632"/>
                <a:chExt cx="1488" cy="624"/>
              </a:xfrm>
            </p:grpSpPr>
            <p:sp>
              <p:nvSpPr>
                <p:cNvPr id="18439" name="Line 7"/>
                <p:cNvSpPr>
                  <a:spLocks noChangeShapeType="1"/>
                </p:cNvSpPr>
                <p:nvPr/>
              </p:nvSpPr>
              <p:spPr bwMode="auto">
                <a:xfrm>
                  <a:off x="816" y="1632"/>
                  <a:ext cx="110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40" name="Line 8"/>
                <p:cNvSpPr>
                  <a:spLocks noChangeShapeType="1"/>
                </p:cNvSpPr>
                <p:nvPr/>
              </p:nvSpPr>
              <p:spPr bwMode="auto">
                <a:xfrm>
                  <a:off x="432" y="2256"/>
                  <a:ext cx="110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41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432" y="1632"/>
                  <a:ext cx="384" cy="62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42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1536" y="1632"/>
                  <a:ext cx="384" cy="62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8443" name="Rectangle 11"/>
              <p:cNvSpPr>
                <a:spLocks noChangeArrowheads="1"/>
              </p:cNvSpPr>
              <p:nvPr/>
            </p:nvSpPr>
            <p:spPr bwMode="auto">
              <a:xfrm>
                <a:off x="1728" y="2510"/>
                <a:ext cx="686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800" b="1" i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ABCD</a:t>
                </a:r>
              </a:p>
            </p:txBody>
          </p:sp>
        </p:grpSp>
      </p:grp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3276600" y="1524000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</a:rPr>
              <a:t>对边</a:t>
            </a: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5410200" y="1538288"/>
            <a:ext cx="99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</a:rPr>
              <a:t>对边</a:t>
            </a: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7543800" y="1524000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</a:rPr>
              <a:t>对角</a:t>
            </a: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5238750" y="280035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</a:rPr>
              <a:t>9</a:t>
            </a:r>
          </a:p>
        </p:txBody>
      </p:sp>
      <p:grpSp>
        <p:nvGrpSpPr>
          <p:cNvPr id="18448" name="Group 16"/>
          <p:cNvGrpSpPr/>
          <p:nvPr/>
        </p:nvGrpSpPr>
        <p:grpSpPr bwMode="auto">
          <a:xfrm>
            <a:off x="1447800" y="3429000"/>
            <a:ext cx="5105400" cy="2979738"/>
            <a:chOff x="960" y="2016"/>
            <a:chExt cx="3216" cy="1877"/>
          </a:xfrm>
        </p:grpSpPr>
        <p:grpSp>
          <p:nvGrpSpPr>
            <p:cNvPr id="18449" name="Group 17"/>
            <p:cNvGrpSpPr/>
            <p:nvPr/>
          </p:nvGrpSpPr>
          <p:grpSpPr bwMode="auto">
            <a:xfrm>
              <a:off x="1248" y="2352"/>
              <a:ext cx="2592" cy="1248"/>
              <a:chOff x="1248" y="2352"/>
              <a:chExt cx="2592" cy="1248"/>
            </a:xfrm>
          </p:grpSpPr>
          <p:sp>
            <p:nvSpPr>
              <p:cNvPr id="18450" name="Line 18"/>
              <p:cNvSpPr>
                <a:spLocks noChangeShapeType="1"/>
              </p:cNvSpPr>
              <p:nvPr/>
            </p:nvSpPr>
            <p:spPr bwMode="auto">
              <a:xfrm>
                <a:off x="1776" y="2352"/>
                <a:ext cx="20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51" name="Line 19"/>
              <p:cNvSpPr>
                <a:spLocks noChangeShapeType="1"/>
              </p:cNvSpPr>
              <p:nvPr/>
            </p:nvSpPr>
            <p:spPr bwMode="auto">
              <a:xfrm>
                <a:off x="1248" y="3600"/>
                <a:ext cx="20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52" name="Line 20"/>
              <p:cNvSpPr>
                <a:spLocks noChangeShapeType="1"/>
              </p:cNvSpPr>
              <p:nvPr/>
            </p:nvSpPr>
            <p:spPr bwMode="auto">
              <a:xfrm>
                <a:off x="1632" y="2736"/>
                <a:ext cx="20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53" name="Line 21"/>
              <p:cNvSpPr>
                <a:spLocks noChangeShapeType="1"/>
              </p:cNvSpPr>
              <p:nvPr/>
            </p:nvSpPr>
            <p:spPr bwMode="auto">
              <a:xfrm flipH="1">
                <a:off x="1248" y="2352"/>
                <a:ext cx="528" cy="1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54" name="Line 22"/>
              <p:cNvSpPr>
                <a:spLocks noChangeShapeType="1"/>
              </p:cNvSpPr>
              <p:nvPr/>
            </p:nvSpPr>
            <p:spPr bwMode="auto">
              <a:xfrm flipH="1">
                <a:off x="1728" y="2352"/>
                <a:ext cx="528" cy="1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55" name="Line 23"/>
              <p:cNvSpPr>
                <a:spLocks noChangeShapeType="1"/>
              </p:cNvSpPr>
              <p:nvPr/>
            </p:nvSpPr>
            <p:spPr bwMode="auto">
              <a:xfrm flipH="1">
                <a:off x="3312" y="2352"/>
                <a:ext cx="528" cy="1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8456" name="Group 24"/>
            <p:cNvGrpSpPr/>
            <p:nvPr/>
          </p:nvGrpSpPr>
          <p:grpSpPr bwMode="auto">
            <a:xfrm>
              <a:off x="960" y="2016"/>
              <a:ext cx="3216" cy="1877"/>
              <a:chOff x="960" y="2016"/>
              <a:chExt cx="3216" cy="1877"/>
            </a:xfrm>
          </p:grpSpPr>
          <p:sp>
            <p:nvSpPr>
              <p:cNvPr id="18457" name="Rectangle 25"/>
              <p:cNvSpPr>
                <a:spLocks noChangeArrowheads="1"/>
              </p:cNvSpPr>
              <p:nvPr/>
            </p:nvSpPr>
            <p:spPr bwMode="auto">
              <a:xfrm>
                <a:off x="1536" y="2126"/>
                <a:ext cx="265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800" b="1" i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A</a:t>
                </a:r>
              </a:p>
            </p:txBody>
          </p:sp>
          <p:sp>
            <p:nvSpPr>
              <p:cNvPr id="18458" name="Rectangle 26"/>
              <p:cNvSpPr>
                <a:spLocks noChangeArrowheads="1"/>
              </p:cNvSpPr>
              <p:nvPr/>
            </p:nvSpPr>
            <p:spPr bwMode="auto">
              <a:xfrm>
                <a:off x="2064" y="2688"/>
                <a:ext cx="28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800" b="1" i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O</a:t>
                </a:r>
              </a:p>
            </p:txBody>
          </p:sp>
          <p:sp>
            <p:nvSpPr>
              <p:cNvPr id="18459" name="Rectangle 27"/>
              <p:cNvSpPr>
                <a:spLocks noChangeArrowheads="1"/>
              </p:cNvSpPr>
              <p:nvPr/>
            </p:nvSpPr>
            <p:spPr bwMode="auto">
              <a:xfrm>
                <a:off x="1584" y="3566"/>
                <a:ext cx="29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800" b="1" i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H</a:t>
                </a:r>
              </a:p>
            </p:txBody>
          </p:sp>
          <p:sp>
            <p:nvSpPr>
              <p:cNvPr id="18460" name="Rectangle 28"/>
              <p:cNvSpPr>
                <a:spLocks noChangeArrowheads="1"/>
              </p:cNvSpPr>
              <p:nvPr/>
            </p:nvSpPr>
            <p:spPr bwMode="auto">
              <a:xfrm>
                <a:off x="3756" y="2567"/>
                <a:ext cx="265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800" b="1" i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F</a:t>
                </a:r>
              </a:p>
            </p:txBody>
          </p:sp>
          <p:sp>
            <p:nvSpPr>
              <p:cNvPr id="18461" name="Rectangle 29"/>
              <p:cNvSpPr>
                <a:spLocks noChangeArrowheads="1"/>
              </p:cNvSpPr>
              <p:nvPr/>
            </p:nvSpPr>
            <p:spPr bwMode="auto">
              <a:xfrm>
                <a:off x="1344" y="2544"/>
                <a:ext cx="28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800" b="1" i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E</a:t>
                </a:r>
              </a:p>
            </p:txBody>
          </p:sp>
          <p:sp>
            <p:nvSpPr>
              <p:cNvPr id="18462" name="Rectangle 30"/>
              <p:cNvSpPr>
                <a:spLocks noChangeArrowheads="1"/>
              </p:cNvSpPr>
              <p:nvPr/>
            </p:nvSpPr>
            <p:spPr bwMode="auto">
              <a:xfrm>
                <a:off x="3888" y="2112"/>
                <a:ext cx="28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800" b="1" i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D</a:t>
                </a:r>
              </a:p>
            </p:txBody>
          </p:sp>
          <p:sp>
            <p:nvSpPr>
              <p:cNvPr id="18463" name="Rectangle 31"/>
              <p:cNvSpPr>
                <a:spLocks noChangeArrowheads="1"/>
              </p:cNvSpPr>
              <p:nvPr/>
            </p:nvSpPr>
            <p:spPr bwMode="auto">
              <a:xfrm>
                <a:off x="3360" y="3408"/>
                <a:ext cx="38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800" b="1" i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C</a:t>
                </a:r>
              </a:p>
            </p:txBody>
          </p:sp>
          <p:sp>
            <p:nvSpPr>
              <p:cNvPr id="18464" name="Rectangle 32"/>
              <p:cNvSpPr>
                <a:spLocks noChangeArrowheads="1"/>
              </p:cNvSpPr>
              <p:nvPr/>
            </p:nvSpPr>
            <p:spPr bwMode="auto">
              <a:xfrm>
                <a:off x="960" y="3470"/>
                <a:ext cx="265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800" b="1" i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B</a:t>
                </a:r>
              </a:p>
            </p:txBody>
          </p:sp>
          <p:sp>
            <p:nvSpPr>
              <p:cNvPr id="18465" name="Rectangle 33"/>
              <p:cNvSpPr>
                <a:spLocks noChangeArrowheads="1"/>
              </p:cNvSpPr>
              <p:nvPr/>
            </p:nvSpPr>
            <p:spPr bwMode="auto">
              <a:xfrm>
                <a:off x="2160" y="2016"/>
                <a:ext cx="28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800" b="1" i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G</a:t>
                </a:r>
              </a:p>
            </p:txBody>
          </p:sp>
        </p:grpSp>
      </p:grpSp>
      <p:grpSp>
        <p:nvGrpSpPr>
          <p:cNvPr id="18466" name="Group 34"/>
          <p:cNvGrpSpPr/>
          <p:nvPr/>
        </p:nvGrpSpPr>
        <p:grpSpPr bwMode="auto">
          <a:xfrm>
            <a:off x="7543800" y="5638800"/>
            <a:ext cx="838200" cy="771525"/>
            <a:chOff x="1920" y="0"/>
            <a:chExt cx="2016" cy="1178"/>
          </a:xfrm>
        </p:grpSpPr>
        <p:grpSp>
          <p:nvGrpSpPr>
            <p:cNvPr id="18467" name="Group 35"/>
            <p:cNvGrpSpPr/>
            <p:nvPr/>
          </p:nvGrpSpPr>
          <p:grpSpPr bwMode="auto">
            <a:xfrm>
              <a:off x="1920" y="0"/>
              <a:ext cx="2016" cy="926"/>
              <a:chOff x="384" y="1344"/>
              <a:chExt cx="2208" cy="1068"/>
            </a:xfrm>
          </p:grpSpPr>
          <p:sp>
            <p:nvSpPr>
              <p:cNvPr id="18468" name="Freeform 36"/>
              <p:cNvSpPr/>
              <p:nvPr/>
            </p:nvSpPr>
            <p:spPr bwMode="auto">
              <a:xfrm>
                <a:off x="384" y="1872"/>
                <a:ext cx="2208" cy="384"/>
              </a:xfrm>
              <a:custGeom>
                <a:avLst/>
                <a:gdLst>
                  <a:gd name="T0" fmla="*/ 432 w 2208"/>
                  <a:gd name="T1" fmla="*/ 384 h 384"/>
                  <a:gd name="T2" fmla="*/ 2208 w 2208"/>
                  <a:gd name="T3" fmla="*/ 384 h 384"/>
                  <a:gd name="T4" fmla="*/ 1776 w 2208"/>
                  <a:gd name="T5" fmla="*/ 0 h 384"/>
                  <a:gd name="T6" fmla="*/ 0 w 2208"/>
                  <a:gd name="T7" fmla="*/ 0 h 384"/>
                  <a:gd name="T8" fmla="*/ 432 w 2208"/>
                  <a:gd name="T9" fmla="*/ 384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08" h="384">
                    <a:moveTo>
                      <a:pt x="432" y="384"/>
                    </a:moveTo>
                    <a:lnTo>
                      <a:pt x="2208" y="384"/>
                    </a:lnTo>
                    <a:lnTo>
                      <a:pt x="1776" y="0"/>
                    </a:lnTo>
                    <a:lnTo>
                      <a:pt x="0" y="0"/>
                    </a:lnTo>
                    <a:lnTo>
                      <a:pt x="432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99CC00"/>
                  </a:gs>
                </a:gsLst>
                <a:lin ang="5400000" scaled="1"/>
              </a:gradFill>
              <a:ln w="19050" cap="flat" cmpd="sng">
                <a:solidFill>
                  <a:schemeClr val="accent1"/>
                </a:solidFill>
                <a:prstDash val="solid"/>
                <a:round/>
              </a:ln>
              <a:effectLst>
                <a:prstShdw prst="shdw15">
                  <a:schemeClr val="bg2"/>
                </a:prstShdw>
              </a:effec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grpSp>
            <p:nvGrpSpPr>
              <p:cNvPr id="18469" name="Group 37"/>
              <p:cNvGrpSpPr/>
              <p:nvPr/>
            </p:nvGrpSpPr>
            <p:grpSpPr bwMode="auto">
              <a:xfrm>
                <a:off x="384" y="1344"/>
                <a:ext cx="2116" cy="1068"/>
                <a:chOff x="480" y="1344"/>
                <a:chExt cx="2116" cy="1068"/>
              </a:xfrm>
            </p:grpSpPr>
            <p:sp>
              <p:nvSpPr>
                <p:cNvPr id="18470" name="Freeform 38"/>
                <p:cNvSpPr/>
                <p:nvPr/>
              </p:nvSpPr>
              <p:spPr bwMode="auto">
                <a:xfrm rot="158589">
                  <a:off x="576" y="1441"/>
                  <a:ext cx="576" cy="720"/>
                </a:xfrm>
                <a:custGeom>
                  <a:avLst/>
                  <a:gdLst>
                    <a:gd name="T0" fmla="*/ 48 w 576"/>
                    <a:gd name="T1" fmla="*/ 768 h 816"/>
                    <a:gd name="T2" fmla="*/ 192 w 576"/>
                    <a:gd name="T3" fmla="*/ 816 h 816"/>
                    <a:gd name="T4" fmla="*/ 576 w 576"/>
                    <a:gd name="T5" fmla="*/ 96 h 816"/>
                    <a:gd name="T6" fmla="*/ 384 w 576"/>
                    <a:gd name="T7" fmla="*/ 0 h 816"/>
                    <a:gd name="T8" fmla="*/ 0 w 576"/>
                    <a:gd name="T9" fmla="*/ 720 h 8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76" h="816">
                      <a:moveTo>
                        <a:pt x="48" y="768"/>
                      </a:moveTo>
                      <a:lnTo>
                        <a:pt x="192" y="816"/>
                      </a:lnTo>
                      <a:lnTo>
                        <a:pt x="576" y="96"/>
                      </a:lnTo>
                      <a:lnTo>
                        <a:pt x="384" y="0"/>
                      </a:lnTo>
                      <a:lnTo>
                        <a:pt x="0" y="720"/>
                      </a:lnTo>
                    </a:path>
                  </a:pathLst>
                </a:custGeom>
                <a:gradFill rotWithShape="0">
                  <a:gsLst>
                    <a:gs pos="0">
                      <a:srgbClr val="FFCC66"/>
                    </a:gs>
                    <a:gs pos="100000">
                      <a:schemeClr val="accent2"/>
                    </a:gs>
                  </a:gsLst>
                  <a:lin ang="18900000" scaled="1"/>
                </a:gradFill>
                <a:ln w="38100" cap="flat" cmpd="sng">
                  <a:solidFill>
                    <a:schemeClr val="accent2"/>
                  </a:solidFill>
                  <a:prstDash val="solid"/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8471" name="Freeform 39"/>
                <p:cNvSpPr/>
                <p:nvPr/>
              </p:nvSpPr>
              <p:spPr bwMode="auto">
                <a:xfrm>
                  <a:off x="768" y="1489"/>
                  <a:ext cx="576" cy="672"/>
                </a:xfrm>
                <a:custGeom>
                  <a:avLst/>
                  <a:gdLst>
                    <a:gd name="T0" fmla="*/ 0 w 432"/>
                    <a:gd name="T1" fmla="*/ 624 h 624"/>
                    <a:gd name="T2" fmla="*/ 96 w 432"/>
                    <a:gd name="T3" fmla="*/ 624 h 624"/>
                    <a:gd name="T4" fmla="*/ 432 w 432"/>
                    <a:gd name="T5" fmla="*/ 0 h 624"/>
                    <a:gd name="T6" fmla="*/ 288 w 432"/>
                    <a:gd name="T7" fmla="*/ 48 h 624"/>
                    <a:gd name="T8" fmla="*/ 0 w 432"/>
                    <a:gd name="T9" fmla="*/ 624 h 6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2" h="624">
                      <a:moveTo>
                        <a:pt x="0" y="624"/>
                      </a:moveTo>
                      <a:lnTo>
                        <a:pt x="96" y="624"/>
                      </a:lnTo>
                      <a:lnTo>
                        <a:pt x="432" y="0"/>
                      </a:lnTo>
                      <a:lnTo>
                        <a:pt x="288" y="48"/>
                      </a:lnTo>
                      <a:lnTo>
                        <a:pt x="0" y="62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50000">
                      <a:srgbClr val="CC3300"/>
                    </a:gs>
                    <a:gs pos="100000">
                      <a:schemeClr val="accent2"/>
                    </a:gs>
                  </a:gsLst>
                  <a:lin ang="2700000" scaled="1"/>
                </a:gradFill>
                <a:ln w="38100" cap="flat" cmpd="sng">
                  <a:solidFill>
                    <a:srgbClr val="CC3300"/>
                  </a:solidFill>
                  <a:prstDash val="solid"/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8472" name="Freeform 40"/>
                <p:cNvSpPr/>
                <p:nvPr/>
              </p:nvSpPr>
              <p:spPr bwMode="auto">
                <a:xfrm rot="961415">
                  <a:off x="576" y="1344"/>
                  <a:ext cx="288" cy="768"/>
                </a:xfrm>
                <a:custGeom>
                  <a:avLst/>
                  <a:gdLst>
                    <a:gd name="T0" fmla="*/ 480 w 480"/>
                    <a:gd name="T1" fmla="*/ 96 h 720"/>
                    <a:gd name="T2" fmla="*/ 192 w 480"/>
                    <a:gd name="T3" fmla="*/ 672 h 720"/>
                    <a:gd name="T4" fmla="*/ 144 w 480"/>
                    <a:gd name="T5" fmla="*/ 720 h 720"/>
                    <a:gd name="T6" fmla="*/ 0 w 480"/>
                    <a:gd name="T7" fmla="*/ 624 h 720"/>
                    <a:gd name="T8" fmla="*/ 144 w 480"/>
                    <a:gd name="T9" fmla="*/ 336 h 720"/>
                    <a:gd name="T10" fmla="*/ 336 w 480"/>
                    <a:gd name="T11" fmla="*/ 0 h 720"/>
                    <a:gd name="T12" fmla="*/ 480 w 480"/>
                    <a:gd name="T13" fmla="*/ 96 h 7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80" h="720">
                      <a:moveTo>
                        <a:pt x="480" y="96"/>
                      </a:moveTo>
                      <a:lnTo>
                        <a:pt x="192" y="672"/>
                      </a:lnTo>
                      <a:lnTo>
                        <a:pt x="144" y="720"/>
                      </a:lnTo>
                      <a:lnTo>
                        <a:pt x="0" y="624"/>
                      </a:lnTo>
                      <a:lnTo>
                        <a:pt x="144" y="336"/>
                      </a:lnTo>
                      <a:lnTo>
                        <a:pt x="336" y="0"/>
                      </a:lnTo>
                      <a:lnTo>
                        <a:pt x="480" y="9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hlink"/>
                    </a:gs>
                    <a:gs pos="50000">
                      <a:srgbClr val="FFCC66"/>
                    </a:gs>
                    <a:gs pos="100000">
                      <a:schemeClr val="hlink"/>
                    </a:gs>
                  </a:gsLst>
                  <a:lin ang="2700000" scaled="1"/>
                </a:gradFill>
                <a:ln w="19050" cap="flat" cmpd="sng">
                  <a:solidFill>
                    <a:srgbClr val="FFCC66"/>
                  </a:solidFill>
                  <a:prstDash val="solid"/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8473" name="Freeform 41"/>
                <p:cNvSpPr/>
                <p:nvPr/>
              </p:nvSpPr>
              <p:spPr bwMode="auto">
                <a:xfrm>
                  <a:off x="864" y="1345"/>
                  <a:ext cx="480" cy="192"/>
                </a:xfrm>
                <a:custGeom>
                  <a:avLst/>
                  <a:gdLst>
                    <a:gd name="T0" fmla="*/ 192 w 336"/>
                    <a:gd name="T1" fmla="*/ 240 h 240"/>
                    <a:gd name="T2" fmla="*/ 48 w 336"/>
                    <a:gd name="T3" fmla="*/ 144 h 240"/>
                    <a:gd name="T4" fmla="*/ 0 w 336"/>
                    <a:gd name="T5" fmla="*/ 48 h 240"/>
                    <a:gd name="T6" fmla="*/ 144 w 336"/>
                    <a:gd name="T7" fmla="*/ 0 h 240"/>
                    <a:gd name="T8" fmla="*/ 288 w 336"/>
                    <a:gd name="T9" fmla="*/ 48 h 240"/>
                    <a:gd name="T10" fmla="*/ 336 w 336"/>
                    <a:gd name="T11" fmla="*/ 192 h 240"/>
                    <a:gd name="T12" fmla="*/ 192 w 336"/>
                    <a:gd name="T13" fmla="*/ 240 h 2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36" h="240">
                      <a:moveTo>
                        <a:pt x="192" y="240"/>
                      </a:moveTo>
                      <a:lnTo>
                        <a:pt x="48" y="144"/>
                      </a:lnTo>
                      <a:lnTo>
                        <a:pt x="0" y="48"/>
                      </a:lnTo>
                      <a:lnTo>
                        <a:pt x="144" y="0"/>
                      </a:lnTo>
                      <a:lnTo>
                        <a:pt x="288" y="48"/>
                      </a:lnTo>
                      <a:lnTo>
                        <a:pt x="336" y="192"/>
                      </a:lnTo>
                      <a:lnTo>
                        <a:pt x="192" y="24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FFCC66"/>
                    </a:gs>
                    <a:gs pos="50000">
                      <a:srgbClr val="FF9933"/>
                    </a:gs>
                    <a:gs pos="100000">
                      <a:srgbClr val="FFCC66"/>
                    </a:gs>
                  </a:gsLst>
                  <a:lin ang="18900000" scaled="1"/>
                </a:gradFill>
                <a:ln w="19050" cap="flat" cmpd="sng">
                  <a:solidFill>
                    <a:schemeClr val="accent2"/>
                  </a:solidFill>
                  <a:prstDash val="solid"/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8474" name="Freeform 42"/>
                <p:cNvSpPr/>
                <p:nvPr/>
              </p:nvSpPr>
              <p:spPr bwMode="auto">
                <a:xfrm>
                  <a:off x="528" y="1921"/>
                  <a:ext cx="384" cy="432"/>
                </a:xfrm>
                <a:custGeom>
                  <a:avLst/>
                  <a:gdLst>
                    <a:gd name="T0" fmla="*/ 192 w 384"/>
                    <a:gd name="T1" fmla="*/ 192 h 384"/>
                    <a:gd name="T2" fmla="*/ 96 w 384"/>
                    <a:gd name="T3" fmla="*/ 144 h 384"/>
                    <a:gd name="T4" fmla="*/ 48 w 384"/>
                    <a:gd name="T5" fmla="*/ 96 h 384"/>
                    <a:gd name="T6" fmla="*/ 0 w 384"/>
                    <a:gd name="T7" fmla="*/ 0 h 384"/>
                    <a:gd name="T8" fmla="*/ 0 w 384"/>
                    <a:gd name="T9" fmla="*/ 384 h 384"/>
                    <a:gd name="T10" fmla="*/ 384 w 384"/>
                    <a:gd name="T11" fmla="*/ 192 h 384"/>
                    <a:gd name="T12" fmla="*/ 192 w 384"/>
                    <a:gd name="T13" fmla="*/ 192 h 3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84" h="384">
                      <a:moveTo>
                        <a:pt x="192" y="192"/>
                      </a:moveTo>
                      <a:lnTo>
                        <a:pt x="96" y="144"/>
                      </a:lnTo>
                      <a:lnTo>
                        <a:pt x="48" y="96"/>
                      </a:lnTo>
                      <a:lnTo>
                        <a:pt x="0" y="0"/>
                      </a:lnTo>
                      <a:lnTo>
                        <a:pt x="0" y="384"/>
                      </a:lnTo>
                      <a:lnTo>
                        <a:pt x="384" y="192"/>
                      </a:lnTo>
                      <a:lnTo>
                        <a:pt x="192" y="192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hlink"/>
                    </a:gs>
                    <a:gs pos="50000">
                      <a:srgbClr val="FF9900"/>
                    </a:gs>
                    <a:gs pos="100000">
                      <a:schemeClr val="hlink"/>
                    </a:gs>
                  </a:gsLst>
                  <a:lin ang="2700000" scaled="1"/>
                </a:gradFill>
                <a:ln w="19050" cap="flat" cmpd="sng">
                  <a:solidFill>
                    <a:schemeClr val="accent2"/>
                  </a:solidFill>
                  <a:prstDash val="solid"/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8475" name="Freeform 43"/>
                <p:cNvSpPr/>
                <p:nvPr/>
              </p:nvSpPr>
              <p:spPr bwMode="auto">
                <a:xfrm rot="1629174">
                  <a:off x="480" y="2220"/>
                  <a:ext cx="147" cy="176"/>
                </a:xfrm>
                <a:custGeom>
                  <a:avLst/>
                  <a:gdLst>
                    <a:gd name="T0" fmla="*/ 0 w 96"/>
                    <a:gd name="T1" fmla="*/ 0 h 96"/>
                    <a:gd name="T2" fmla="*/ 96 w 96"/>
                    <a:gd name="T3" fmla="*/ 0 h 96"/>
                    <a:gd name="T4" fmla="*/ 48 w 96"/>
                    <a:gd name="T5" fmla="*/ 96 h 96"/>
                    <a:gd name="T6" fmla="*/ 0 w 96"/>
                    <a:gd name="T7" fmla="*/ 0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48" y="9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50000">
                      <a:srgbClr val="969696"/>
                    </a:gs>
                    <a:gs pos="100000">
                      <a:schemeClr val="bg1"/>
                    </a:gs>
                  </a:gsLst>
                  <a:lin ang="0" scaled="1"/>
                </a:gradFill>
                <a:ln w="9525" cap="flat" cmpd="sng">
                  <a:solidFill>
                    <a:srgbClr val="000000"/>
                  </a:solidFill>
                  <a:prstDash val="solid"/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8476" name="Oval 44"/>
                <p:cNvSpPr>
                  <a:spLocks noChangeArrowheads="1"/>
                </p:cNvSpPr>
                <p:nvPr/>
              </p:nvSpPr>
              <p:spPr bwMode="auto">
                <a:xfrm>
                  <a:off x="1056" y="1393"/>
                  <a:ext cx="144" cy="48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8477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1299" y="1391"/>
                  <a:ext cx="1297" cy="10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2">
                          <a:alpha val="50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0" hangingPunct="0"/>
                  <a:endParaRPr kumimoji="0" lang="zh-CN" altLang="en-US" sz="3200" b="1">
                    <a:solidFill>
                      <a:srgbClr val="0000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ea typeface="黑体" panose="02010609060101010101" pitchFamily="49" charset="-122"/>
                  </a:endParaRPr>
                </a:p>
              </p:txBody>
            </p:sp>
          </p:grpSp>
        </p:grpSp>
        <p:sp>
          <p:nvSpPr>
            <p:cNvPr id="18478" name="Text Box 46"/>
            <p:cNvSpPr txBox="1">
              <a:spLocks noChangeArrowheads="1"/>
            </p:cNvSpPr>
            <p:nvPr/>
          </p:nvSpPr>
          <p:spPr bwMode="auto">
            <a:xfrm>
              <a:off x="2783" y="480"/>
              <a:ext cx="912" cy="6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kumimoji="0" lang="zh-CN" alt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endParaRPr>
            </a:p>
          </p:txBody>
        </p:sp>
      </p:grpSp>
      <p:grpSp>
        <p:nvGrpSpPr>
          <p:cNvPr id="18482" name="Group 50"/>
          <p:cNvGrpSpPr/>
          <p:nvPr/>
        </p:nvGrpSpPr>
        <p:grpSpPr bwMode="auto">
          <a:xfrm>
            <a:off x="403225" y="0"/>
            <a:ext cx="1806575" cy="1143000"/>
            <a:chOff x="272" y="210"/>
            <a:chExt cx="1075" cy="680"/>
          </a:xfrm>
        </p:grpSpPr>
        <p:pic>
          <p:nvPicPr>
            <p:cNvPr id="18483" name="Picture 51" descr="004"/>
            <p:cNvPicPr>
              <a:picLocks noChangeAspect="1" noChangeArrowheads="1"/>
            </p:cNvPicPr>
            <p:nvPr/>
          </p:nvPicPr>
          <p:blipFill>
            <a:blip r:embed="rId2">
              <a:lum bright="36000"/>
            </a:blip>
            <a:srcRect/>
            <a:stretch>
              <a:fillRect/>
            </a:stretch>
          </p:blipFill>
          <p:spPr bwMode="auto">
            <a:xfrm>
              <a:off x="272" y="210"/>
              <a:ext cx="680" cy="6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484" name="Text Box 52"/>
            <p:cNvSpPr txBox="1">
              <a:spLocks noChangeArrowheads="1"/>
            </p:cNvSpPr>
            <p:nvPr/>
          </p:nvSpPr>
          <p:spPr bwMode="auto">
            <a:xfrm>
              <a:off x="521" y="309"/>
              <a:ext cx="826" cy="483"/>
            </a:xfrm>
            <a:prstGeom prst="rect">
              <a:avLst/>
            </a:prstGeom>
            <a:noFill/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6751" tIns="48376" rIns="96751" bIns="48376">
              <a:spAutoFit/>
            </a:bodyPr>
            <a:lstStyle>
              <a:lvl1pPr defTabSz="96837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484505" defTabSz="96837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968375" defTabSz="96837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450975" defTabSz="96837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1935480" defTabSz="96837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392680" defTabSz="968375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849880" defTabSz="968375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307080" defTabSz="968375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764280" defTabSz="968375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r>
                <a:rPr kumimoji="0" lang="zh-CN" altLang="en-US" sz="4700" b="1" dirty="0">
                  <a:solidFill>
                    <a:srgbClr val="FF0000"/>
                  </a:solidFill>
                  <a:latin typeface="Arial" panose="020B0604020202020204" pitchFamily="34" charset="0"/>
                  <a:ea typeface="华文行楷" panose="02010800040101010101" pitchFamily="2" charset="-122"/>
                </a:rPr>
                <a:t>练习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4" grpId="0" autoUpdateAnimBg="0"/>
      <p:bldP spid="18445" grpId="0" autoUpdateAnimBg="0"/>
      <p:bldP spid="18446" grpId="0" autoUpdateAnimBg="0"/>
      <p:bldP spid="1844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6" name="Group 2"/>
          <p:cNvGrpSpPr/>
          <p:nvPr/>
        </p:nvGrpSpPr>
        <p:grpSpPr bwMode="auto">
          <a:xfrm>
            <a:off x="419100" y="1536700"/>
            <a:ext cx="8567738" cy="1190625"/>
            <a:chOff x="528" y="1008"/>
            <a:chExt cx="5357" cy="750"/>
          </a:xfrm>
        </p:grpSpPr>
        <p:sp>
          <p:nvSpPr>
            <p:cNvPr id="52227" name="Text Box 3"/>
            <p:cNvSpPr txBox="1">
              <a:spLocks noChangeArrowheads="1"/>
            </p:cNvSpPr>
            <p:nvPr/>
          </p:nvSpPr>
          <p:spPr bwMode="auto">
            <a:xfrm>
              <a:off x="528" y="1008"/>
              <a:ext cx="5357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3600" b="1" dirty="0"/>
                <a:t>已知在       </a:t>
              </a:r>
              <a:r>
                <a:rPr lang="en-US" altLang="zh-CN" sz="3600" b="1" dirty="0"/>
                <a:t>ABCD</a:t>
              </a:r>
              <a:r>
                <a:rPr lang="zh-CN" altLang="en-US" sz="3600" b="1" dirty="0"/>
                <a:t>中，</a:t>
              </a:r>
              <a:r>
                <a:rPr lang="en-US" altLang="zh-CN" sz="3600" b="1" dirty="0"/>
                <a:t>∠A +∠C =280°</a:t>
              </a:r>
            </a:p>
            <a:p>
              <a:r>
                <a:rPr lang="zh-CN" altLang="en-US" sz="3600" b="1" dirty="0"/>
                <a:t>求其余两个内角的度数。</a:t>
              </a:r>
            </a:p>
          </p:txBody>
        </p:sp>
        <p:grpSp>
          <p:nvGrpSpPr>
            <p:cNvPr id="52228" name="Group 4"/>
            <p:cNvGrpSpPr/>
            <p:nvPr/>
          </p:nvGrpSpPr>
          <p:grpSpPr bwMode="auto">
            <a:xfrm>
              <a:off x="1584" y="1152"/>
              <a:ext cx="384" cy="192"/>
              <a:chOff x="432" y="1632"/>
              <a:chExt cx="1488" cy="624"/>
            </a:xfrm>
          </p:grpSpPr>
          <p:sp>
            <p:nvSpPr>
              <p:cNvPr id="52229" name="Line 5"/>
              <p:cNvSpPr>
                <a:spLocks noChangeShapeType="1"/>
              </p:cNvSpPr>
              <p:nvPr/>
            </p:nvSpPr>
            <p:spPr bwMode="auto">
              <a:xfrm>
                <a:off x="816" y="1632"/>
                <a:ext cx="110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30" name="Line 6"/>
              <p:cNvSpPr>
                <a:spLocks noChangeShapeType="1"/>
              </p:cNvSpPr>
              <p:nvPr/>
            </p:nvSpPr>
            <p:spPr bwMode="auto">
              <a:xfrm>
                <a:off x="432" y="2256"/>
                <a:ext cx="110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31" name="Line 7"/>
              <p:cNvSpPr>
                <a:spLocks noChangeShapeType="1"/>
              </p:cNvSpPr>
              <p:nvPr/>
            </p:nvSpPr>
            <p:spPr bwMode="auto">
              <a:xfrm flipH="1">
                <a:off x="432" y="1632"/>
                <a:ext cx="384" cy="62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2232" name="Line 8"/>
              <p:cNvSpPr>
                <a:spLocks noChangeShapeType="1"/>
              </p:cNvSpPr>
              <p:nvPr/>
            </p:nvSpPr>
            <p:spPr bwMode="auto">
              <a:xfrm flipH="1">
                <a:off x="1536" y="1632"/>
                <a:ext cx="384" cy="62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pic>
        <p:nvPicPr>
          <p:cNvPr id="52233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95600"/>
            <a:ext cx="3657600" cy="210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2234" name="Group 10"/>
          <p:cNvGrpSpPr/>
          <p:nvPr/>
        </p:nvGrpSpPr>
        <p:grpSpPr bwMode="auto">
          <a:xfrm>
            <a:off x="460375" y="295275"/>
            <a:ext cx="1806575" cy="1143000"/>
            <a:chOff x="272" y="210"/>
            <a:chExt cx="1075" cy="680"/>
          </a:xfrm>
        </p:grpSpPr>
        <p:pic>
          <p:nvPicPr>
            <p:cNvPr id="52235" name="Picture 11" descr="004"/>
            <p:cNvPicPr>
              <a:picLocks noChangeAspect="1" noChangeArrowheads="1"/>
            </p:cNvPicPr>
            <p:nvPr/>
          </p:nvPicPr>
          <p:blipFill>
            <a:blip r:embed="rId3">
              <a:lum bright="36000"/>
            </a:blip>
            <a:srcRect/>
            <a:stretch>
              <a:fillRect/>
            </a:stretch>
          </p:blipFill>
          <p:spPr bwMode="auto">
            <a:xfrm>
              <a:off x="272" y="210"/>
              <a:ext cx="680" cy="6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2236" name="Text Box 12"/>
            <p:cNvSpPr txBox="1">
              <a:spLocks noChangeArrowheads="1"/>
            </p:cNvSpPr>
            <p:nvPr/>
          </p:nvSpPr>
          <p:spPr bwMode="auto">
            <a:xfrm>
              <a:off x="521" y="309"/>
              <a:ext cx="826" cy="483"/>
            </a:xfrm>
            <a:prstGeom prst="rect">
              <a:avLst/>
            </a:prstGeom>
            <a:noFill/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6751" tIns="48376" rIns="96751" bIns="48376">
              <a:spAutoFit/>
            </a:bodyPr>
            <a:lstStyle>
              <a:lvl1pPr defTabSz="96837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484505" defTabSz="96837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968375" defTabSz="96837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450975" defTabSz="96837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1935480" defTabSz="96837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392680" defTabSz="968375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849880" defTabSz="968375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307080" defTabSz="968375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764280" defTabSz="968375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r>
                <a:rPr kumimoji="0" lang="zh-CN" altLang="en-US" sz="4700" b="1">
                  <a:solidFill>
                    <a:srgbClr val="FF0000"/>
                  </a:solidFill>
                  <a:latin typeface="Arial" panose="020B0604020202020204" pitchFamily="34" charset="0"/>
                  <a:ea typeface="华文行楷" panose="02010800040101010101" pitchFamily="2" charset="-122"/>
                </a:rPr>
                <a:t>练习</a:t>
              </a:r>
            </a:p>
          </p:txBody>
        </p:sp>
      </p:grp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4114800" y="4343400"/>
            <a:ext cx="44386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0000"/>
                </a:solidFill>
              </a:rPr>
              <a:t>∠D=∠B=40°</a:t>
            </a:r>
            <a:endParaRPr lang="zh-CN" altLang="en-US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509588" y="552450"/>
            <a:ext cx="8229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000000"/>
                </a:solidFill>
                <a:ea typeface="楷体_GB2312" pitchFamily="49" charset="-122"/>
              </a:rPr>
              <a:t>例：在     </a:t>
            </a:r>
            <a:r>
              <a:rPr lang="en-US" altLang="zh-CN" sz="3600" b="1" dirty="0">
                <a:solidFill>
                  <a:srgbClr val="000000"/>
                </a:solidFill>
                <a:ea typeface="楷体_GB2312" pitchFamily="49" charset="-122"/>
              </a:rPr>
              <a:t>ABCD</a:t>
            </a:r>
            <a:r>
              <a:rPr lang="zh-CN" altLang="en-US" sz="3600" b="1" dirty="0">
                <a:solidFill>
                  <a:srgbClr val="000000"/>
                </a:solidFill>
                <a:ea typeface="楷体_GB2312" pitchFamily="49" charset="-122"/>
              </a:rPr>
              <a:t>中，已知</a:t>
            </a:r>
            <a:r>
              <a:rPr lang="zh-CN" altLang="en-US" sz="3200" b="1" dirty="0"/>
              <a:t>∠</a:t>
            </a:r>
            <a:r>
              <a:rPr lang="en-US" altLang="zh-CN" sz="3200" b="1" dirty="0"/>
              <a:t>A</a:t>
            </a:r>
            <a:r>
              <a:rPr lang="en-US" altLang="zh-CN" sz="3600" b="1" dirty="0">
                <a:solidFill>
                  <a:srgbClr val="000000"/>
                </a:solidFill>
                <a:ea typeface="楷体_GB2312" pitchFamily="49" charset="-122"/>
              </a:rPr>
              <a:t> =30</a:t>
            </a:r>
            <a:r>
              <a:rPr lang="zh-CN" altLang="en-US" sz="3600" b="1" baseline="60000" dirty="0">
                <a:solidFill>
                  <a:srgbClr val="000000"/>
                </a:solidFill>
                <a:ea typeface="楷体_GB2312" pitchFamily="49" charset="-122"/>
              </a:rPr>
              <a:t>。</a:t>
            </a:r>
            <a:r>
              <a:rPr lang="zh-CN" altLang="en-US" sz="3600" b="1" dirty="0">
                <a:solidFill>
                  <a:srgbClr val="000000"/>
                </a:solidFill>
                <a:ea typeface="楷体_GB2312" pitchFamily="49" charset="-122"/>
              </a:rPr>
              <a:t>，求其余三个角的度数。</a:t>
            </a:r>
          </a:p>
        </p:txBody>
      </p:sp>
      <p:sp>
        <p:nvSpPr>
          <p:cNvPr id="67587" name="AutoShape 3"/>
          <p:cNvSpPr>
            <a:spLocks noChangeArrowheads="1"/>
          </p:cNvSpPr>
          <p:nvPr/>
        </p:nvSpPr>
        <p:spPr bwMode="auto">
          <a:xfrm>
            <a:off x="1997075" y="793750"/>
            <a:ext cx="533400" cy="228600"/>
          </a:xfrm>
          <a:prstGeom prst="parallelogram">
            <a:avLst>
              <a:gd name="adj" fmla="val 58333"/>
            </a:avLst>
          </a:prstGeom>
          <a:noFill/>
          <a:ln w="38100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67588" name="Group 4"/>
          <p:cNvGrpSpPr/>
          <p:nvPr/>
        </p:nvGrpSpPr>
        <p:grpSpPr bwMode="auto">
          <a:xfrm>
            <a:off x="5867400" y="1346200"/>
            <a:ext cx="3048000" cy="1219200"/>
            <a:chOff x="3312" y="1872"/>
            <a:chExt cx="1920" cy="768"/>
          </a:xfrm>
        </p:grpSpPr>
        <p:grpSp>
          <p:nvGrpSpPr>
            <p:cNvPr id="67589" name="Group 5"/>
            <p:cNvGrpSpPr/>
            <p:nvPr/>
          </p:nvGrpSpPr>
          <p:grpSpPr bwMode="auto">
            <a:xfrm>
              <a:off x="3504" y="2016"/>
              <a:ext cx="1536" cy="480"/>
              <a:chOff x="3504" y="2016"/>
              <a:chExt cx="1536" cy="480"/>
            </a:xfrm>
          </p:grpSpPr>
          <p:sp>
            <p:nvSpPr>
              <p:cNvPr id="67590" name="Line 6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1056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67591" name="Line 7"/>
              <p:cNvSpPr>
                <a:spLocks noChangeShapeType="1"/>
              </p:cNvSpPr>
              <p:nvPr/>
            </p:nvSpPr>
            <p:spPr bwMode="auto">
              <a:xfrm>
                <a:off x="4560" y="2016"/>
                <a:ext cx="480" cy="48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67592" name="Line 8"/>
              <p:cNvSpPr>
                <a:spLocks noChangeShapeType="1"/>
              </p:cNvSpPr>
              <p:nvPr/>
            </p:nvSpPr>
            <p:spPr bwMode="auto">
              <a:xfrm>
                <a:off x="3984" y="2496"/>
                <a:ext cx="1056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67593" name="Line 9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480" cy="48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sp>
          <p:nvSpPr>
            <p:cNvPr id="67594" name="Text Box 10"/>
            <p:cNvSpPr txBox="1">
              <a:spLocks noChangeArrowheads="1"/>
            </p:cNvSpPr>
            <p:nvPr/>
          </p:nvSpPr>
          <p:spPr bwMode="auto">
            <a:xfrm>
              <a:off x="3312" y="1872"/>
              <a:ext cx="1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67595" name="Text Box 11"/>
            <p:cNvSpPr txBox="1">
              <a:spLocks noChangeArrowheads="1"/>
            </p:cNvSpPr>
            <p:nvPr/>
          </p:nvSpPr>
          <p:spPr bwMode="auto">
            <a:xfrm>
              <a:off x="3744" y="2352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67596" name="Text Box 12"/>
            <p:cNvSpPr txBox="1">
              <a:spLocks noChangeArrowheads="1"/>
            </p:cNvSpPr>
            <p:nvPr/>
          </p:nvSpPr>
          <p:spPr bwMode="auto">
            <a:xfrm>
              <a:off x="5040" y="2352"/>
              <a:ext cx="1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67597" name="Text Box 13"/>
            <p:cNvSpPr txBox="1">
              <a:spLocks noChangeArrowheads="1"/>
            </p:cNvSpPr>
            <p:nvPr/>
          </p:nvSpPr>
          <p:spPr bwMode="auto">
            <a:xfrm>
              <a:off x="4608" y="1872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solidFill>
                    <a:srgbClr val="000000"/>
                  </a:solidFill>
                </a:rPr>
                <a:t>D</a:t>
              </a:r>
            </a:p>
          </p:txBody>
        </p:sp>
      </p:grpSp>
      <p:sp>
        <p:nvSpPr>
          <p:cNvPr id="67598" name="Text Box 14"/>
          <p:cNvSpPr txBox="1">
            <a:spLocks noChangeArrowheads="1"/>
          </p:cNvSpPr>
          <p:nvPr/>
        </p:nvSpPr>
        <p:spPr bwMode="auto">
          <a:xfrm>
            <a:off x="1109663" y="2005013"/>
            <a:ext cx="53895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00"/>
                </a:solidFill>
                <a:ea typeface="楷体_GB2312" pitchFamily="49" charset="-122"/>
              </a:rPr>
              <a:t>因为  四边形</a:t>
            </a:r>
            <a:r>
              <a:rPr lang="en-US" altLang="zh-CN" sz="2800" b="1" dirty="0">
                <a:solidFill>
                  <a:srgbClr val="000000"/>
                </a:solidFill>
                <a:ea typeface="楷体_GB2312" pitchFamily="49" charset="-122"/>
              </a:rPr>
              <a:t>ABCD</a:t>
            </a:r>
            <a:r>
              <a:rPr lang="zh-CN" altLang="en-US" sz="2800" b="1" dirty="0">
                <a:solidFill>
                  <a:srgbClr val="000000"/>
                </a:solidFill>
                <a:ea typeface="楷体_GB2312" pitchFamily="49" charset="-122"/>
              </a:rPr>
              <a:t>是平行四边形</a:t>
            </a:r>
          </a:p>
        </p:txBody>
      </p:sp>
      <p:sp>
        <p:nvSpPr>
          <p:cNvPr id="67599" name="Text Box 15"/>
          <p:cNvSpPr txBox="1">
            <a:spLocks noChangeArrowheads="1"/>
          </p:cNvSpPr>
          <p:nvPr/>
        </p:nvSpPr>
        <p:spPr bwMode="auto">
          <a:xfrm>
            <a:off x="395288" y="1916113"/>
            <a:ext cx="10080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00"/>
                </a:solidFill>
                <a:ea typeface="楷体_GB2312" pitchFamily="49" charset="-122"/>
              </a:rPr>
              <a:t>解：</a:t>
            </a:r>
          </a:p>
        </p:txBody>
      </p:sp>
      <p:sp>
        <p:nvSpPr>
          <p:cNvPr id="67600" name="Text Box 16"/>
          <p:cNvSpPr txBox="1">
            <a:spLocks noChangeArrowheads="1"/>
          </p:cNvSpPr>
          <p:nvPr/>
        </p:nvSpPr>
        <p:spPr bwMode="auto">
          <a:xfrm>
            <a:off x="2012950" y="2508250"/>
            <a:ext cx="39766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00"/>
                </a:solidFill>
                <a:ea typeface="楷体_GB2312" pitchFamily="49" charset="-122"/>
              </a:rPr>
              <a:t>且 </a:t>
            </a:r>
            <a:r>
              <a:rPr lang="zh-CN" altLang="en-US" sz="3200" b="1" dirty="0"/>
              <a:t>∠</a:t>
            </a:r>
            <a:r>
              <a:rPr lang="en-US" altLang="zh-CN" sz="3200" b="1" dirty="0"/>
              <a:t>A</a:t>
            </a:r>
            <a:r>
              <a:rPr lang="en-US" altLang="zh-CN" sz="2800" b="1" dirty="0">
                <a:solidFill>
                  <a:srgbClr val="000000"/>
                </a:solidFill>
                <a:ea typeface="楷体_GB2312" pitchFamily="49" charset="-122"/>
              </a:rPr>
              <a:t> =30</a:t>
            </a:r>
            <a:r>
              <a:rPr lang="zh-CN" altLang="en-US" sz="2800" b="1" baseline="60000" dirty="0">
                <a:solidFill>
                  <a:srgbClr val="000000"/>
                </a:solidFill>
                <a:ea typeface="楷体_GB2312" pitchFamily="49" charset="-122"/>
              </a:rPr>
              <a:t>。 </a:t>
            </a:r>
            <a:r>
              <a:rPr lang="zh-CN" altLang="en-US" sz="2800" b="1" dirty="0">
                <a:solidFill>
                  <a:srgbClr val="000000"/>
                </a:solidFill>
                <a:ea typeface="楷体_GB2312" pitchFamily="49" charset="-122"/>
              </a:rPr>
              <a:t>（已知）</a:t>
            </a:r>
          </a:p>
        </p:txBody>
      </p:sp>
      <p:sp>
        <p:nvSpPr>
          <p:cNvPr id="67601" name="Text Box 17"/>
          <p:cNvSpPr txBox="1">
            <a:spLocks noChangeArrowheads="1"/>
          </p:cNvSpPr>
          <p:nvPr/>
        </p:nvSpPr>
        <p:spPr bwMode="auto">
          <a:xfrm>
            <a:off x="1066800" y="2919413"/>
            <a:ext cx="74072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00"/>
                </a:solidFill>
                <a:ea typeface="楷体_GB2312" pitchFamily="49" charset="-122"/>
              </a:rPr>
              <a:t>所以</a:t>
            </a:r>
            <a:r>
              <a:rPr lang="zh-CN" altLang="en-US" sz="2800" dirty="0">
                <a:solidFill>
                  <a:srgbClr val="000000"/>
                </a:solidFill>
                <a:ea typeface="楷体_GB2312" pitchFamily="49" charset="-122"/>
              </a:rPr>
              <a:t> </a:t>
            </a:r>
            <a:r>
              <a:rPr lang="zh-CN" altLang="en-US" sz="3200" b="1" dirty="0"/>
              <a:t>∠</a:t>
            </a:r>
            <a:r>
              <a:rPr lang="en-US" altLang="zh-CN" sz="3200" b="1" dirty="0">
                <a:solidFill>
                  <a:srgbClr val="000000"/>
                </a:solidFill>
              </a:rPr>
              <a:t>C</a:t>
            </a:r>
            <a:r>
              <a:rPr lang="en-US" altLang="zh-CN" sz="2800" b="1" dirty="0">
                <a:solidFill>
                  <a:srgbClr val="000000"/>
                </a:solidFill>
                <a:ea typeface="楷体_GB2312" pitchFamily="49" charset="-122"/>
              </a:rPr>
              <a:t>= </a:t>
            </a:r>
            <a:r>
              <a:rPr lang="en-US" altLang="zh-CN" sz="3200" b="1" dirty="0"/>
              <a:t>∠</a:t>
            </a:r>
            <a:r>
              <a:rPr lang="en-US" altLang="zh-CN" sz="3200" b="1" dirty="0">
                <a:solidFill>
                  <a:srgbClr val="000000"/>
                </a:solidFill>
              </a:rPr>
              <a:t>A</a:t>
            </a:r>
            <a:r>
              <a:rPr lang="en-US" altLang="zh-CN" sz="2800" b="1" dirty="0">
                <a:solidFill>
                  <a:srgbClr val="000000"/>
                </a:solidFill>
                <a:ea typeface="楷体_GB2312" pitchFamily="49" charset="-122"/>
              </a:rPr>
              <a:t>=</a:t>
            </a:r>
            <a:r>
              <a:rPr lang="en-US" altLang="zh-CN" sz="3200" b="1" dirty="0">
                <a:solidFill>
                  <a:srgbClr val="000000"/>
                </a:solidFill>
                <a:ea typeface="楷体_GB2312" pitchFamily="49" charset="-122"/>
              </a:rPr>
              <a:t>30</a:t>
            </a:r>
            <a:r>
              <a:rPr lang="zh-CN" altLang="en-US" sz="3200" b="1" baseline="60000" dirty="0">
                <a:solidFill>
                  <a:srgbClr val="000000"/>
                </a:solidFill>
                <a:ea typeface="楷体_GB2312" pitchFamily="49" charset="-122"/>
              </a:rPr>
              <a:t>。</a:t>
            </a:r>
            <a:r>
              <a:rPr lang="zh-CN" altLang="en-US" sz="2800" b="1" dirty="0">
                <a:solidFill>
                  <a:srgbClr val="000000"/>
                </a:solidFill>
                <a:ea typeface="楷体_GB2312" pitchFamily="49" charset="-122"/>
              </a:rPr>
              <a:t>， </a:t>
            </a:r>
            <a:r>
              <a:rPr lang="zh-CN" altLang="en-US" sz="3200" b="1" dirty="0"/>
              <a:t>∠</a:t>
            </a:r>
            <a:r>
              <a:rPr lang="en-US" altLang="zh-CN" sz="3200" b="1" dirty="0"/>
              <a:t>B</a:t>
            </a:r>
            <a:r>
              <a:rPr lang="en-US" altLang="zh-CN" sz="2800" b="1" dirty="0">
                <a:solidFill>
                  <a:srgbClr val="000000"/>
                </a:solidFill>
                <a:ea typeface="楷体_GB2312" pitchFamily="49" charset="-122"/>
              </a:rPr>
              <a:t>= </a:t>
            </a:r>
            <a:r>
              <a:rPr lang="en-US" altLang="zh-CN" sz="3200" b="1" dirty="0"/>
              <a:t>∠D</a:t>
            </a:r>
            <a:r>
              <a:rPr lang="en-US" altLang="zh-CN" sz="2800" b="1" dirty="0">
                <a:solidFill>
                  <a:srgbClr val="000000"/>
                </a:solidFill>
                <a:ea typeface="楷体_GB2312" pitchFamily="49" charset="-122"/>
              </a:rPr>
              <a:t>                        </a:t>
            </a:r>
            <a:r>
              <a:rPr lang="zh-CN" altLang="en-US" sz="2800" b="1" dirty="0">
                <a:solidFill>
                  <a:srgbClr val="000000"/>
                </a:solidFill>
                <a:ea typeface="楷体_GB2312" pitchFamily="49" charset="-122"/>
              </a:rPr>
              <a:t>（</a:t>
            </a:r>
            <a:r>
              <a:rPr lang="zh-CN" altLang="en-US" sz="2800" b="1" dirty="0">
                <a:solidFill>
                  <a:srgbClr val="FF3300"/>
                </a:solidFill>
                <a:ea typeface="楷体_GB2312" pitchFamily="49" charset="-122"/>
              </a:rPr>
              <a:t>平行四边形的对角相等</a:t>
            </a:r>
            <a:r>
              <a:rPr lang="zh-CN" altLang="en-US" sz="2800" b="1" dirty="0">
                <a:solidFill>
                  <a:srgbClr val="000000"/>
                </a:solidFill>
                <a:ea typeface="楷体_GB2312" pitchFamily="49" charset="-122"/>
              </a:rPr>
              <a:t>）         </a:t>
            </a:r>
            <a:r>
              <a:rPr lang="zh-CN" altLang="en-US" sz="2800" b="1" baseline="60000" dirty="0">
                <a:solidFill>
                  <a:srgbClr val="000000"/>
                </a:solidFill>
                <a:ea typeface="楷体_GB2312" pitchFamily="49" charset="-122"/>
              </a:rPr>
              <a:t> </a:t>
            </a:r>
          </a:p>
        </p:txBody>
      </p:sp>
      <p:sp>
        <p:nvSpPr>
          <p:cNvPr id="67602" name="Text Box 18"/>
          <p:cNvSpPr txBox="1">
            <a:spLocks noChangeArrowheads="1"/>
          </p:cNvSpPr>
          <p:nvPr/>
        </p:nvSpPr>
        <p:spPr bwMode="auto">
          <a:xfrm>
            <a:off x="900113" y="3833813"/>
            <a:ext cx="72834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00"/>
                </a:solidFill>
                <a:ea typeface="楷体_GB2312" pitchFamily="49" charset="-122"/>
              </a:rPr>
              <a:t>又因为  </a:t>
            </a:r>
            <a:r>
              <a:rPr lang="en-US" altLang="zh-CN" sz="2800" b="1" dirty="0">
                <a:solidFill>
                  <a:srgbClr val="000000"/>
                </a:solidFill>
                <a:ea typeface="楷体_GB2312" pitchFamily="49" charset="-122"/>
              </a:rPr>
              <a:t>AD∥BC</a:t>
            </a:r>
            <a:r>
              <a:rPr lang="zh-CN" altLang="en-US" sz="2800" b="1" dirty="0">
                <a:solidFill>
                  <a:srgbClr val="000000"/>
                </a:solidFill>
                <a:ea typeface="楷体_GB2312" pitchFamily="49" charset="-122"/>
              </a:rPr>
              <a:t>（平行四边形的对边平行）</a:t>
            </a:r>
          </a:p>
        </p:txBody>
      </p:sp>
      <p:sp>
        <p:nvSpPr>
          <p:cNvPr id="67603" name="Text Box 19"/>
          <p:cNvSpPr txBox="1">
            <a:spLocks noChangeArrowheads="1"/>
          </p:cNvSpPr>
          <p:nvPr/>
        </p:nvSpPr>
        <p:spPr bwMode="auto">
          <a:xfrm>
            <a:off x="1120775" y="4435475"/>
            <a:ext cx="6746875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zh-CN" altLang="en-US" sz="2800" b="1" dirty="0">
                <a:solidFill>
                  <a:srgbClr val="000000"/>
                </a:solidFill>
                <a:ea typeface="楷体_GB2312" pitchFamily="49" charset="-122"/>
              </a:rPr>
              <a:t>所以  </a:t>
            </a:r>
            <a:r>
              <a:rPr lang="zh-CN" altLang="en-US" sz="3200" b="1" dirty="0"/>
              <a:t>∠</a:t>
            </a:r>
            <a:r>
              <a:rPr lang="en-US" altLang="zh-CN" sz="3200" b="1" dirty="0"/>
              <a:t>A</a:t>
            </a:r>
            <a:r>
              <a:rPr lang="en-US" altLang="zh-CN" sz="2800" b="1" dirty="0">
                <a:solidFill>
                  <a:srgbClr val="000000"/>
                </a:solidFill>
                <a:ea typeface="楷体_GB2312" pitchFamily="49" charset="-122"/>
              </a:rPr>
              <a:t> + </a:t>
            </a:r>
            <a:r>
              <a:rPr lang="en-US" altLang="zh-CN" sz="3200" b="1" dirty="0"/>
              <a:t>∠B</a:t>
            </a:r>
            <a:r>
              <a:rPr lang="en-US" altLang="zh-CN" sz="2800" b="1" dirty="0">
                <a:solidFill>
                  <a:srgbClr val="000000"/>
                </a:solidFill>
                <a:ea typeface="楷体_GB2312" pitchFamily="49" charset="-122"/>
              </a:rPr>
              <a:t> =180</a:t>
            </a:r>
            <a:r>
              <a:rPr lang="zh-CN" altLang="en-US" sz="2800" b="1" baseline="60000" dirty="0">
                <a:solidFill>
                  <a:srgbClr val="000000"/>
                </a:solidFill>
                <a:ea typeface="楷体_GB2312" pitchFamily="49" charset="-122"/>
              </a:rPr>
              <a:t>。</a:t>
            </a:r>
            <a:r>
              <a:rPr lang="zh-CN" altLang="en-US" sz="2800" b="1" dirty="0">
                <a:solidFill>
                  <a:srgbClr val="000000"/>
                </a:solidFill>
                <a:ea typeface="楷体_GB2312" pitchFamily="49" charset="-122"/>
              </a:rPr>
              <a:t>（两直线平行，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zh-CN" altLang="en-US" sz="2800" b="1" dirty="0">
                <a:solidFill>
                  <a:srgbClr val="000000"/>
                </a:solidFill>
                <a:ea typeface="楷体_GB2312" pitchFamily="49" charset="-122"/>
              </a:rPr>
              <a:t>         同旁内角互补）</a:t>
            </a:r>
          </a:p>
        </p:txBody>
      </p:sp>
      <p:sp>
        <p:nvSpPr>
          <p:cNvPr id="67604" name="Text Box 20"/>
          <p:cNvSpPr txBox="1">
            <a:spLocks noChangeArrowheads="1"/>
          </p:cNvSpPr>
          <p:nvPr/>
        </p:nvSpPr>
        <p:spPr bwMode="auto">
          <a:xfrm>
            <a:off x="501650" y="5432425"/>
            <a:ext cx="82772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00"/>
                </a:solidFill>
                <a:ea typeface="楷体_GB2312" pitchFamily="49" charset="-122"/>
              </a:rPr>
              <a:t>所以  </a:t>
            </a:r>
            <a:r>
              <a:rPr lang="zh-CN" altLang="en-US" sz="3200" b="1" dirty="0"/>
              <a:t>∠</a:t>
            </a:r>
            <a:r>
              <a:rPr lang="en-US" altLang="zh-CN" sz="3200" b="1" dirty="0"/>
              <a:t>B </a:t>
            </a:r>
            <a:r>
              <a:rPr lang="en-US" altLang="zh-CN" sz="2800" b="1" dirty="0">
                <a:solidFill>
                  <a:srgbClr val="000000"/>
                </a:solidFill>
                <a:ea typeface="楷体_GB2312" pitchFamily="49" charset="-122"/>
              </a:rPr>
              <a:t>= </a:t>
            </a:r>
            <a:r>
              <a:rPr lang="en-US" altLang="zh-CN" sz="3200" b="1" dirty="0"/>
              <a:t>∠D </a:t>
            </a:r>
            <a:r>
              <a:rPr lang="en-US" altLang="zh-CN" sz="2800" b="1" dirty="0">
                <a:solidFill>
                  <a:srgbClr val="000000"/>
                </a:solidFill>
                <a:ea typeface="楷体_GB2312" pitchFamily="49" charset="-122"/>
              </a:rPr>
              <a:t>=</a:t>
            </a:r>
            <a:r>
              <a:rPr lang="en-US" altLang="zh-CN" dirty="0"/>
              <a:t> </a:t>
            </a:r>
            <a:r>
              <a:rPr lang="en-US" altLang="zh-CN" sz="2800" b="1" dirty="0">
                <a:solidFill>
                  <a:srgbClr val="000000"/>
                </a:solidFill>
                <a:ea typeface="楷体_GB2312" pitchFamily="49" charset="-122"/>
              </a:rPr>
              <a:t>180</a:t>
            </a:r>
            <a:r>
              <a:rPr lang="zh-CN" altLang="en-US" sz="2800" b="1" baseline="60000" dirty="0">
                <a:solidFill>
                  <a:srgbClr val="000000"/>
                </a:solidFill>
                <a:ea typeface="楷体_GB2312" pitchFamily="49" charset="-122"/>
              </a:rPr>
              <a:t>。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-</a:t>
            </a:r>
            <a:r>
              <a:rPr lang="en-US" altLang="zh-CN" sz="3200" b="1" dirty="0"/>
              <a:t>∠A </a:t>
            </a:r>
            <a:r>
              <a:rPr lang="en-US" altLang="zh-CN" sz="2800" b="1" dirty="0">
                <a:solidFill>
                  <a:srgbClr val="000000"/>
                </a:solidFill>
                <a:ea typeface="楷体_GB2312" pitchFamily="49" charset="-122"/>
              </a:rPr>
              <a:t> =  180</a:t>
            </a:r>
            <a:r>
              <a:rPr lang="zh-CN" altLang="en-US" sz="2800" b="1" baseline="60000" dirty="0">
                <a:solidFill>
                  <a:srgbClr val="000000"/>
                </a:solidFill>
                <a:ea typeface="楷体_GB2312" pitchFamily="49" charset="-122"/>
              </a:rPr>
              <a:t>。 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-</a:t>
            </a:r>
            <a:r>
              <a:rPr lang="zh-CN" altLang="en-US" sz="2800" b="1" baseline="60000" dirty="0">
                <a:solidFill>
                  <a:srgbClr val="000000"/>
                </a:solidFill>
                <a:ea typeface="楷体_GB2312" pitchFamily="49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ea typeface="楷体_GB2312" pitchFamily="49" charset="-122"/>
              </a:rPr>
              <a:t>30</a:t>
            </a:r>
            <a:r>
              <a:rPr lang="zh-CN" altLang="en-US" sz="2800" b="1" baseline="60000" dirty="0">
                <a:solidFill>
                  <a:srgbClr val="000000"/>
                </a:solidFill>
                <a:ea typeface="楷体_GB2312" pitchFamily="49" charset="-122"/>
              </a:rPr>
              <a:t>。</a:t>
            </a:r>
            <a:r>
              <a:rPr lang="en-US" altLang="zh-CN" sz="2800" b="1" dirty="0">
                <a:solidFill>
                  <a:srgbClr val="000000"/>
                </a:solidFill>
                <a:ea typeface="楷体_GB2312" pitchFamily="49" charset="-122"/>
              </a:rPr>
              <a:t>= 150</a:t>
            </a:r>
            <a:r>
              <a:rPr lang="zh-CN" altLang="en-US" sz="2800" b="1" baseline="60000" dirty="0">
                <a:solidFill>
                  <a:srgbClr val="000000"/>
                </a:solidFill>
                <a:ea typeface="楷体_GB2312" pitchFamily="49" charset="-122"/>
              </a:rPr>
              <a:t>。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5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7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7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7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7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7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7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8" grpId="0" autoUpdateAnimBg="0"/>
      <p:bldP spid="67599" grpId="0" autoUpdateAnimBg="0"/>
      <p:bldP spid="67600" grpId="0" autoUpdateAnimBg="0"/>
      <p:bldP spid="67601" grpId="0" autoUpdateAnimBg="0"/>
      <p:bldP spid="67602" grpId="0" autoUpdateAnimBg="0"/>
      <p:bldP spid="67603" grpId="0" autoUpdateAnimBg="0"/>
      <p:bldP spid="6760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34" name="Group 26"/>
          <p:cNvGrpSpPr/>
          <p:nvPr/>
        </p:nvGrpSpPr>
        <p:grpSpPr bwMode="auto">
          <a:xfrm>
            <a:off x="163513" y="342900"/>
            <a:ext cx="8675687" cy="1006475"/>
            <a:chOff x="295" y="352"/>
            <a:chExt cx="5465" cy="634"/>
          </a:xfrm>
        </p:grpSpPr>
        <p:sp>
          <p:nvSpPr>
            <p:cNvPr id="68610" name="AutoShape 2"/>
            <p:cNvSpPr>
              <a:spLocks noChangeArrowheads="1"/>
            </p:cNvSpPr>
            <p:nvPr/>
          </p:nvSpPr>
          <p:spPr bwMode="auto">
            <a:xfrm>
              <a:off x="1805" y="500"/>
              <a:ext cx="288" cy="96"/>
            </a:xfrm>
            <a:prstGeom prst="parallelogram">
              <a:avLst>
                <a:gd name="adj" fmla="val 75000"/>
              </a:avLst>
            </a:prstGeom>
            <a:noFill/>
            <a:ln w="28575">
              <a:solidFill>
                <a:srgbClr val="0000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68611" name="Group 3"/>
            <p:cNvGrpSpPr/>
            <p:nvPr/>
          </p:nvGrpSpPr>
          <p:grpSpPr bwMode="auto">
            <a:xfrm>
              <a:off x="295" y="352"/>
              <a:ext cx="5465" cy="634"/>
              <a:chOff x="295" y="288"/>
              <a:chExt cx="5465" cy="634"/>
            </a:xfrm>
          </p:grpSpPr>
          <p:sp>
            <p:nvSpPr>
              <p:cNvPr id="68612" name="Text Box 4"/>
              <p:cNvSpPr txBox="1">
                <a:spLocks noChangeArrowheads="1"/>
              </p:cNvSpPr>
              <p:nvPr/>
            </p:nvSpPr>
            <p:spPr bwMode="auto">
              <a:xfrm>
                <a:off x="480" y="288"/>
                <a:ext cx="5280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3200" b="1">
                    <a:solidFill>
                      <a:schemeClr val="tx2"/>
                    </a:solidFill>
                    <a:latin typeface="隶书" panose="02010509060101010101" pitchFamily="49" charset="-122"/>
                    <a:ea typeface="隶书" panose="02010509060101010101" pitchFamily="49" charset="-122"/>
                  </a:rPr>
                  <a:t>例</a:t>
                </a:r>
                <a:r>
                  <a:rPr lang="zh-CN" altLang="en-US" sz="3200" b="1">
                    <a:solidFill>
                      <a:srgbClr val="000000"/>
                    </a:solidFill>
                    <a:latin typeface="隶书" panose="02010509060101010101" pitchFamily="49" charset="-122"/>
                    <a:ea typeface="隶书" panose="02010509060101010101" pitchFamily="49" charset="-122"/>
                  </a:rPr>
                  <a:t>：</a:t>
                </a:r>
                <a:r>
                  <a:rPr lang="zh-CN" altLang="en-US" sz="2800" b="1">
                    <a:solidFill>
                      <a:srgbClr val="000000"/>
                    </a:solidFill>
                    <a:ea typeface="楷体_GB2312" pitchFamily="49" charset="-122"/>
                  </a:rPr>
                  <a:t>已知在      </a:t>
                </a:r>
                <a:r>
                  <a:rPr lang="en-US" altLang="zh-CN" sz="2800" b="1">
                    <a:solidFill>
                      <a:srgbClr val="000000"/>
                    </a:solidFill>
                    <a:ea typeface="楷体_GB2312" pitchFamily="49" charset="-122"/>
                  </a:rPr>
                  <a:t>ABCD</a:t>
                </a:r>
                <a:r>
                  <a:rPr lang="zh-CN" altLang="en-US" sz="2800" b="1">
                    <a:solidFill>
                      <a:srgbClr val="000000"/>
                    </a:solidFill>
                    <a:ea typeface="楷体_GB2312" pitchFamily="49" charset="-122"/>
                  </a:rPr>
                  <a:t>中，</a:t>
                </a:r>
                <a:r>
                  <a:rPr lang="en-US" altLang="zh-CN" sz="2800" b="1">
                    <a:solidFill>
                      <a:srgbClr val="000000"/>
                    </a:solidFill>
                    <a:ea typeface="楷体_GB2312" pitchFamily="49" charset="-122"/>
                  </a:rPr>
                  <a:t>AB=6cm,BC=4cm,</a:t>
                </a:r>
                <a:r>
                  <a:rPr lang="zh-CN" altLang="en-US" sz="2800" b="1">
                    <a:solidFill>
                      <a:srgbClr val="000000"/>
                    </a:solidFill>
                    <a:ea typeface="楷体_GB2312" pitchFamily="49" charset="-122"/>
                  </a:rPr>
                  <a:t>求     </a:t>
                </a:r>
                <a:r>
                  <a:rPr lang="en-US" altLang="zh-CN" sz="2800" b="1">
                    <a:solidFill>
                      <a:srgbClr val="000000"/>
                    </a:solidFill>
                    <a:ea typeface="楷体_GB2312" pitchFamily="49" charset="-122"/>
                  </a:rPr>
                  <a:t>ABCD </a:t>
                </a:r>
                <a:r>
                  <a:rPr lang="zh-CN" altLang="en-US" sz="2800" b="1">
                    <a:solidFill>
                      <a:srgbClr val="000000"/>
                    </a:solidFill>
                    <a:ea typeface="楷体_GB2312" pitchFamily="49" charset="-122"/>
                  </a:rPr>
                  <a:t>的周长。        </a:t>
                </a:r>
              </a:p>
            </p:txBody>
          </p:sp>
          <p:sp>
            <p:nvSpPr>
              <p:cNvPr id="68613" name="AutoShape 5"/>
              <p:cNvSpPr>
                <a:spLocks noChangeArrowheads="1"/>
              </p:cNvSpPr>
              <p:nvPr/>
            </p:nvSpPr>
            <p:spPr bwMode="auto">
              <a:xfrm>
                <a:off x="295" y="709"/>
                <a:ext cx="240" cy="96"/>
              </a:xfrm>
              <a:prstGeom prst="parallelogram">
                <a:avLst>
                  <a:gd name="adj" fmla="val 62500"/>
                </a:avLst>
              </a:prstGeom>
              <a:noFill/>
              <a:ln w="28575">
                <a:solidFill>
                  <a:srgbClr val="000000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68614" name="Group 6"/>
          <p:cNvGrpSpPr/>
          <p:nvPr/>
        </p:nvGrpSpPr>
        <p:grpSpPr bwMode="auto">
          <a:xfrm>
            <a:off x="6464300" y="936625"/>
            <a:ext cx="2514600" cy="1082675"/>
            <a:chOff x="4080" y="864"/>
            <a:chExt cx="1584" cy="682"/>
          </a:xfrm>
        </p:grpSpPr>
        <p:sp>
          <p:nvSpPr>
            <p:cNvPr id="68615" name="AutoShape 7"/>
            <p:cNvSpPr>
              <a:spLocks noChangeArrowheads="1"/>
            </p:cNvSpPr>
            <p:nvPr/>
          </p:nvSpPr>
          <p:spPr bwMode="auto">
            <a:xfrm>
              <a:off x="4272" y="1008"/>
              <a:ext cx="1104" cy="384"/>
            </a:xfrm>
            <a:prstGeom prst="parallelogram">
              <a:avLst>
                <a:gd name="adj" fmla="val 71875"/>
              </a:avLst>
            </a:prstGeom>
            <a:noFill/>
            <a:ln w="28575">
              <a:solidFill>
                <a:srgbClr val="FF00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8616" name="Text Box 8"/>
            <p:cNvSpPr txBox="1">
              <a:spLocks noChangeArrowheads="1"/>
            </p:cNvSpPr>
            <p:nvPr/>
          </p:nvSpPr>
          <p:spPr bwMode="auto">
            <a:xfrm>
              <a:off x="4080" y="1296"/>
              <a:ext cx="19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68617" name="Text Box 9"/>
            <p:cNvSpPr txBox="1">
              <a:spLocks noChangeArrowheads="1"/>
            </p:cNvSpPr>
            <p:nvPr/>
          </p:nvSpPr>
          <p:spPr bwMode="auto">
            <a:xfrm>
              <a:off x="5088" y="1296"/>
              <a:ext cx="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68618" name="Text Box 10"/>
            <p:cNvSpPr txBox="1">
              <a:spLocks noChangeArrowheads="1"/>
            </p:cNvSpPr>
            <p:nvPr/>
          </p:nvSpPr>
          <p:spPr bwMode="auto">
            <a:xfrm>
              <a:off x="5376" y="864"/>
              <a:ext cx="2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68619" name="Text Box 11"/>
            <p:cNvSpPr txBox="1">
              <a:spLocks noChangeArrowheads="1"/>
            </p:cNvSpPr>
            <p:nvPr/>
          </p:nvSpPr>
          <p:spPr bwMode="auto">
            <a:xfrm>
              <a:off x="4320" y="864"/>
              <a:ext cx="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>
                  <a:solidFill>
                    <a:srgbClr val="FF0000"/>
                  </a:solidFill>
                </a:rPr>
                <a:t>D</a:t>
              </a:r>
            </a:p>
          </p:txBody>
        </p:sp>
      </p:grpSp>
      <p:grpSp>
        <p:nvGrpSpPr>
          <p:cNvPr id="68620" name="Group 12"/>
          <p:cNvGrpSpPr/>
          <p:nvPr/>
        </p:nvGrpSpPr>
        <p:grpSpPr bwMode="auto">
          <a:xfrm>
            <a:off x="250825" y="4508500"/>
            <a:ext cx="8450263" cy="1800225"/>
            <a:chOff x="158" y="2840"/>
            <a:chExt cx="5323" cy="1134"/>
          </a:xfrm>
        </p:grpSpPr>
        <p:sp>
          <p:nvSpPr>
            <p:cNvPr id="68621" name="Text Box 13"/>
            <p:cNvSpPr txBox="1">
              <a:spLocks noChangeArrowheads="1"/>
            </p:cNvSpPr>
            <p:nvPr/>
          </p:nvSpPr>
          <p:spPr bwMode="auto">
            <a:xfrm>
              <a:off x="930" y="2976"/>
              <a:ext cx="3072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ea typeface="楷体_GB2312" pitchFamily="49" charset="-122"/>
                </a:rPr>
                <a:t>连结</a:t>
              </a:r>
              <a:r>
                <a:rPr lang="en-US" altLang="zh-CN" sz="2800" b="1">
                  <a:ea typeface="楷体_GB2312" pitchFamily="49" charset="-122"/>
                </a:rPr>
                <a:t>AC</a:t>
              </a:r>
              <a:r>
                <a:rPr lang="zh-CN" altLang="en-US" sz="2800" b="1">
                  <a:ea typeface="楷体_GB2312" pitchFamily="49" charset="-122"/>
                </a:rPr>
                <a:t>，已知      </a:t>
              </a:r>
              <a:r>
                <a:rPr lang="en-US" altLang="zh-CN" sz="2800" b="1">
                  <a:ea typeface="楷体_GB2312" pitchFamily="49" charset="-122"/>
                </a:rPr>
                <a:t>ABCD</a:t>
              </a:r>
              <a:r>
                <a:rPr lang="zh-CN" altLang="en-US" sz="2800" b="1">
                  <a:ea typeface="楷体_GB2312" pitchFamily="49" charset="-122"/>
                </a:rPr>
                <a:t>的周长等于</a:t>
              </a:r>
              <a:r>
                <a:rPr lang="en-US" altLang="zh-CN" sz="2800" b="1">
                  <a:ea typeface="楷体_GB2312" pitchFamily="49" charset="-122"/>
                </a:rPr>
                <a:t>20 cm</a:t>
              </a:r>
              <a:r>
                <a:rPr lang="zh-CN" altLang="en-US" sz="2800" b="1">
                  <a:ea typeface="楷体_GB2312" pitchFamily="49" charset="-122"/>
                </a:rPr>
                <a:t>，</a:t>
              </a:r>
              <a:r>
                <a:rPr lang="en-US" altLang="zh-CN" sz="2800" b="1">
                  <a:ea typeface="楷体_GB2312" pitchFamily="49" charset="-122"/>
                </a:rPr>
                <a:t>AC=7 cm</a:t>
              </a:r>
              <a:r>
                <a:rPr lang="zh-CN" altLang="en-US" sz="2800" b="1">
                  <a:ea typeface="楷体_GB2312" pitchFamily="49" charset="-122"/>
                </a:rPr>
                <a:t>，求△</a:t>
              </a:r>
              <a:r>
                <a:rPr lang="en-US" altLang="zh-CN" sz="2800" b="1">
                  <a:ea typeface="楷体_GB2312" pitchFamily="49" charset="-122"/>
                </a:rPr>
                <a:t>ABC</a:t>
              </a:r>
              <a:r>
                <a:rPr lang="zh-CN" altLang="en-US" sz="2800" b="1">
                  <a:ea typeface="楷体_GB2312" pitchFamily="49" charset="-122"/>
                </a:rPr>
                <a:t>的周长。</a:t>
              </a:r>
            </a:p>
          </p:txBody>
        </p:sp>
        <p:sp>
          <p:nvSpPr>
            <p:cNvPr id="68622" name="AutoShape 14"/>
            <p:cNvSpPr>
              <a:spLocks noChangeArrowheads="1"/>
            </p:cNvSpPr>
            <p:nvPr/>
          </p:nvSpPr>
          <p:spPr bwMode="auto">
            <a:xfrm>
              <a:off x="2472" y="3113"/>
              <a:ext cx="288" cy="96"/>
            </a:xfrm>
            <a:prstGeom prst="parallelogram">
              <a:avLst>
                <a:gd name="adj" fmla="val 75000"/>
              </a:avLst>
            </a:prstGeom>
            <a:noFill/>
            <a:ln w="28575">
              <a:solidFill>
                <a:srgbClr val="FF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8623" name="WordArt 15"/>
            <p:cNvSpPr>
              <a:spLocks noChangeArrowheads="1" noChangeShapeType="1" noTextEdit="1"/>
            </p:cNvSpPr>
            <p:nvPr/>
          </p:nvSpPr>
          <p:spPr bwMode="auto">
            <a:xfrm rot="5400000">
              <a:off x="-136" y="3270"/>
              <a:ext cx="998" cy="409"/>
            </a:xfrm>
            <a:prstGeom prst="rect">
              <a:avLst/>
            </a:prstGeom>
          </p:spPr>
          <p:txBody>
            <a:bodyPr vert="ea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zh-CN" altLang="en-US" sz="3600" b="1" kern="10">
                  <a:ln w="19050">
                    <a:solidFill>
                      <a:srgbClr val="99CCFF"/>
                    </a:solidFill>
                    <a:miter lim="800000"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楷体_GB2312"/>
                </a:rPr>
                <a:t>变式：</a:t>
              </a:r>
            </a:p>
          </p:txBody>
        </p:sp>
        <p:sp>
          <p:nvSpPr>
            <p:cNvPr id="68624" name="AutoShape 16"/>
            <p:cNvSpPr>
              <a:spLocks noChangeArrowheads="1"/>
            </p:cNvSpPr>
            <p:nvPr/>
          </p:nvSpPr>
          <p:spPr bwMode="auto">
            <a:xfrm>
              <a:off x="4161" y="3075"/>
              <a:ext cx="1104" cy="384"/>
            </a:xfrm>
            <a:prstGeom prst="parallelogram">
              <a:avLst>
                <a:gd name="adj" fmla="val 71875"/>
              </a:avLst>
            </a:prstGeom>
            <a:noFill/>
            <a:ln w="28575">
              <a:solidFill>
                <a:srgbClr val="0000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8625" name="Text Box 17"/>
            <p:cNvSpPr txBox="1">
              <a:spLocks noChangeArrowheads="1"/>
            </p:cNvSpPr>
            <p:nvPr/>
          </p:nvSpPr>
          <p:spPr bwMode="auto">
            <a:xfrm>
              <a:off x="3969" y="3363"/>
              <a:ext cx="19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/>
                <a:t>A</a:t>
              </a:r>
            </a:p>
          </p:txBody>
        </p:sp>
        <p:sp>
          <p:nvSpPr>
            <p:cNvPr id="68626" name="Text Box 18"/>
            <p:cNvSpPr txBox="1">
              <a:spLocks noChangeArrowheads="1"/>
            </p:cNvSpPr>
            <p:nvPr/>
          </p:nvSpPr>
          <p:spPr bwMode="auto">
            <a:xfrm>
              <a:off x="4977" y="3363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/>
                <a:t>B</a:t>
              </a:r>
            </a:p>
          </p:txBody>
        </p:sp>
        <p:sp>
          <p:nvSpPr>
            <p:cNvPr id="68627" name="Text Box 19"/>
            <p:cNvSpPr txBox="1">
              <a:spLocks noChangeArrowheads="1"/>
            </p:cNvSpPr>
            <p:nvPr/>
          </p:nvSpPr>
          <p:spPr bwMode="auto">
            <a:xfrm>
              <a:off x="5193" y="2840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/>
                <a:t>C</a:t>
              </a:r>
            </a:p>
          </p:txBody>
        </p:sp>
        <p:sp>
          <p:nvSpPr>
            <p:cNvPr id="68628" name="Text Box 20"/>
            <p:cNvSpPr txBox="1">
              <a:spLocks noChangeArrowheads="1"/>
            </p:cNvSpPr>
            <p:nvPr/>
          </p:nvSpPr>
          <p:spPr bwMode="auto">
            <a:xfrm>
              <a:off x="4209" y="284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/>
                <a:t>D</a:t>
              </a:r>
            </a:p>
          </p:txBody>
        </p:sp>
        <p:sp>
          <p:nvSpPr>
            <p:cNvPr id="68629" name="Line 21"/>
            <p:cNvSpPr>
              <a:spLocks noChangeShapeType="1"/>
            </p:cNvSpPr>
            <p:nvPr/>
          </p:nvSpPr>
          <p:spPr bwMode="auto">
            <a:xfrm flipV="1">
              <a:off x="4161" y="3075"/>
              <a:ext cx="1104" cy="38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68630" name="Text Box 22"/>
          <p:cNvSpPr txBox="1">
            <a:spLocks noChangeArrowheads="1"/>
          </p:cNvSpPr>
          <p:nvPr/>
        </p:nvSpPr>
        <p:spPr bwMode="auto">
          <a:xfrm>
            <a:off x="285750" y="1023938"/>
            <a:ext cx="8858250" cy="2633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658800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endParaRPr lang="zh-CN" altLang="en-US" sz="2800" b="1">
              <a:solidFill>
                <a:srgbClr val="000000"/>
              </a:solidFill>
              <a:ea typeface="楷体_GB2312" pitchFamily="49" charset="-122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zh-CN" altLang="en-US" sz="2800" b="1">
                <a:solidFill>
                  <a:srgbClr val="000000"/>
                </a:solidFill>
                <a:ea typeface="楷体_GB2312" pitchFamily="49" charset="-122"/>
              </a:rPr>
              <a:t>解：因为   四边形</a:t>
            </a:r>
            <a:r>
              <a:rPr lang="en-US" altLang="zh-CN" sz="2800" b="1">
                <a:solidFill>
                  <a:srgbClr val="000000"/>
                </a:solidFill>
                <a:ea typeface="楷体_GB2312" pitchFamily="49" charset="-122"/>
              </a:rPr>
              <a:t>ABCD</a:t>
            </a:r>
            <a:r>
              <a:rPr lang="zh-CN" altLang="en-US" sz="2800" b="1">
                <a:solidFill>
                  <a:srgbClr val="000000"/>
                </a:solidFill>
                <a:ea typeface="楷体_GB2312" pitchFamily="49" charset="-122"/>
              </a:rPr>
              <a:t>是平行四边形（已知）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zh-CN" altLang="en-US" sz="2800" b="1">
                <a:solidFill>
                  <a:srgbClr val="000000"/>
                </a:solidFill>
                <a:ea typeface="楷体_GB2312" pitchFamily="49" charset="-122"/>
              </a:rPr>
              <a:t>        所以  </a:t>
            </a:r>
            <a:r>
              <a:rPr lang="en-US" altLang="zh-CN" sz="2800" b="1">
                <a:solidFill>
                  <a:srgbClr val="000000"/>
                </a:solidFill>
                <a:ea typeface="楷体_GB2312" pitchFamily="49" charset="-122"/>
              </a:rPr>
              <a:t>AB=CD</a:t>
            </a:r>
            <a:r>
              <a:rPr lang="zh-CN" altLang="en-US" sz="2800" b="1">
                <a:solidFill>
                  <a:srgbClr val="000000"/>
                </a:solidFill>
                <a:ea typeface="楷体_GB2312" pitchFamily="49" charset="-122"/>
              </a:rPr>
              <a:t>，</a:t>
            </a:r>
            <a:r>
              <a:rPr lang="en-US" altLang="zh-CN" sz="2800" b="1">
                <a:solidFill>
                  <a:srgbClr val="000000"/>
                </a:solidFill>
                <a:ea typeface="楷体_GB2312" pitchFamily="49" charset="-122"/>
              </a:rPr>
              <a:t>BC=AD</a:t>
            </a:r>
            <a:r>
              <a:rPr lang="zh-CN" altLang="en-US" sz="2800" b="1">
                <a:solidFill>
                  <a:srgbClr val="000000"/>
                </a:solidFill>
                <a:ea typeface="楷体_GB2312" pitchFamily="49" charset="-122"/>
              </a:rPr>
              <a:t>（</a:t>
            </a:r>
            <a:r>
              <a:rPr lang="zh-CN" altLang="en-US" sz="2800" b="1">
                <a:solidFill>
                  <a:srgbClr val="FF3300"/>
                </a:solidFill>
                <a:ea typeface="楷体_GB2312" pitchFamily="49" charset="-122"/>
              </a:rPr>
              <a:t>平行四边形的对边相等</a:t>
            </a:r>
            <a:r>
              <a:rPr lang="zh-CN" altLang="en-US" sz="2800" b="1">
                <a:solidFill>
                  <a:srgbClr val="000000"/>
                </a:solidFill>
                <a:ea typeface="楷体_GB2312" pitchFamily="49" charset="-122"/>
              </a:rPr>
              <a:t>）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zh-CN" altLang="en-US" sz="2800" b="1">
                <a:solidFill>
                  <a:srgbClr val="000000"/>
                </a:solidFill>
                <a:ea typeface="楷体_GB2312" pitchFamily="49" charset="-122"/>
              </a:rPr>
              <a:t>    又因为  </a:t>
            </a:r>
            <a:r>
              <a:rPr lang="en-US" altLang="zh-CN" sz="2800" b="1">
                <a:solidFill>
                  <a:srgbClr val="000000"/>
                </a:solidFill>
                <a:ea typeface="楷体_GB2312" pitchFamily="49" charset="-122"/>
              </a:rPr>
              <a:t>AB=6cm,BC=4cm(</a:t>
            </a:r>
            <a:r>
              <a:rPr lang="zh-CN" altLang="en-US" sz="2800" b="1">
                <a:solidFill>
                  <a:srgbClr val="000000"/>
                </a:solidFill>
                <a:ea typeface="楷体_GB2312" pitchFamily="49" charset="-122"/>
              </a:rPr>
              <a:t>已知）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zh-CN" altLang="en-US" sz="2800" b="1">
                <a:solidFill>
                  <a:srgbClr val="000000"/>
                </a:solidFill>
              </a:rPr>
              <a:t>        所以  </a:t>
            </a:r>
            <a:r>
              <a:rPr lang="en-US" altLang="zh-CN" sz="2800" b="1">
                <a:solidFill>
                  <a:srgbClr val="000000"/>
                </a:solidFill>
              </a:rPr>
              <a:t>CD</a:t>
            </a:r>
            <a:r>
              <a:rPr lang="en-US" altLang="zh-CN" sz="2800" b="1">
                <a:solidFill>
                  <a:srgbClr val="000000"/>
                </a:solidFill>
                <a:ea typeface="楷体_GB2312" pitchFamily="49" charset="-122"/>
              </a:rPr>
              <a:t>=</a:t>
            </a:r>
            <a:r>
              <a:rPr lang="en-US" altLang="zh-CN" sz="2800" b="1">
                <a:solidFill>
                  <a:srgbClr val="000000"/>
                </a:solidFill>
              </a:rPr>
              <a:t>AB</a:t>
            </a:r>
            <a:r>
              <a:rPr lang="en-US" altLang="zh-CN" sz="2800" b="1">
                <a:solidFill>
                  <a:srgbClr val="000000"/>
                </a:solidFill>
                <a:ea typeface="楷体_GB2312" pitchFamily="49" charset="-122"/>
              </a:rPr>
              <a:t>= 6cm</a:t>
            </a:r>
            <a:r>
              <a:rPr lang="zh-CN" altLang="en-US" sz="2800" b="1">
                <a:solidFill>
                  <a:srgbClr val="000000"/>
                </a:solidFill>
                <a:ea typeface="楷体_GB2312" pitchFamily="49" charset="-122"/>
              </a:rPr>
              <a:t>，</a:t>
            </a:r>
            <a:r>
              <a:rPr lang="en-US" altLang="zh-CN" sz="2800" b="1">
                <a:solidFill>
                  <a:srgbClr val="000000"/>
                </a:solidFill>
              </a:rPr>
              <a:t>AD</a:t>
            </a:r>
            <a:r>
              <a:rPr lang="en-US" altLang="zh-CN" sz="2800" b="1">
                <a:solidFill>
                  <a:srgbClr val="000000"/>
                </a:solidFill>
                <a:ea typeface="楷体_GB2312" pitchFamily="49" charset="-122"/>
              </a:rPr>
              <a:t>=</a:t>
            </a:r>
            <a:r>
              <a:rPr lang="en-US" altLang="zh-CN" sz="2800" b="1">
                <a:solidFill>
                  <a:srgbClr val="000000"/>
                </a:solidFill>
              </a:rPr>
              <a:t>BC</a:t>
            </a:r>
            <a:r>
              <a:rPr lang="en-US" altLang="zh-CN" sz="2800" b="1">
                <a:solidFill>
                  <a:srgbClr val="000000"/>
                </a:solidFill>
                <a:ea typeface="楷体_GB2312" pitchFamily="49" charset="-122"/>
              </a:rPr>
              <a:t>= 4cm</a:t>
            </a:r>
          </a:p>
        </p:txBody>
      </p:sp>
      <p:grpSp>
        <p:nvGrpSpPr>
          <p:cNvPr id="68635" name="Group 27"/>
          <p:cNvGrpSpPr/>
          <p:nvPr/>
        </p:nvGrpSpPr>
        <p:grpSpPr bwMode="auto">
          <a:xfrm>
            <a:off x="388938" y="3914775"/>
            <a:ext cx="7956550" cy="512763"/>
            <a:chOff x="271" y="2530"/>
            <a:chExt cx="5012" cy="323"/>
          </a:xfrm>
        </p:grpSpPr>
        <p:sp>
          <p:nvSpPr>
            <p:cNvPr id="68632" name="Rectangle 24"/>
            <p:cNvSpPr>
              <a:spLocks noChangeArrowheads="1"/>
            </p:cNvSpPr>
            <p:nvPr/>
          </p:nvSpPr>
          <p:spPr bwMode="auto">
            <a:xfrm>
              <a:off x="271" y="2530"/>
              <a:ext cx="5012" cy="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26000" tIns="252000"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zh-CN" altLang="en-US" sz="2800" b="1">
                  <a:solidFill>
                    <a:srgbClr val="000000"/>
                  </a:solidFill>
                </a:rPr>
                <a:t>∴</a:t>
              </a:r>
              <a:r>
                <a:rPr lang="en-US" altLang="zh-CN" sz="2800" b="1">
                  <a:solidFill>
                    <a:srgbClr val="000000"/>
                  </a:solidFill>
                </a:rPr>
                <a:t>C   </a:t>
              </a:r>
              <a:r>
                <a:rPr lang="en-US" altLang="zh-CN" sz="2800" b="1" baseline="-25000">
                  <a:solidFill>
                    <a:srgbClr val="000000"/>
                  </a:solidFill>
                </a:rPr>
                <a:t>ABCD</a:t>
              </a:r>
              <a:r>
                <a:rPr lang="en-US" altLang="zh-CN" sz="2800" b="1">
                  <a:solidFill>
                    <a:srgbClr val="000000"/>
                  </a:solidFill>
                </a:rPr>
                <a:t>=AB+CD+BC+AD=6+6+4+4=20</a:t>
              </a:r>
              <a:r>
                <a:rPr lang="zh-CN" altLang="en-US" sz="2800" b="1">
                  <a:solidFill>
                    <a:srgbClr val="000000"/>
                  </a:solidFill>
                </a:rPr>
                <a:t>（</a:t>
              </a:r>
              <a:r>
                <a:rPr lang="en-US" altLang="zh-CN" sz="2800" b="1">
                  <a:solidFill>
                    <a:srgbClr val="000000"/>
                  </a:solidFill>
                </a:rPr>
                <a:t>cm</a:t>
              </a:r>
              <a:r>
                <a:rPr lang="zh-CN" altLang="en-US" sz="2800" b="1">
                  <a:solidFill>
                    <a:srgbClr val="000000"/>
                  </a:solidFill>
                </a:rPr>
                <a:t>）</a:t>
              </a:r>
            </a:p>
          </p:txBody>
        </p:sp>
        <p:sp>
          <p:nvSpPr>
            <p:cNvPr id="68633" name="AutoShape 25"/>
            <p:cNvSpPr>
              <a:spLocks noChangeArrowheads="1"/>
            </p:cNvSpPr>
            <p:nvPr/>
          </p:nvSpPr>
          <p:spPr bwMode="auto">
            <a:xfrm>
              <a:off x="713" y="2795"/>
              <a:ext cx="173" cy="48"/>
            </a:xfrm>
            <a:prstGeom prst="parallelogram">
              <a:avLst>
                <a:gd name="adj" fmla="val 90104"/>
              </a:avLst>
            </a:prstGeom>
            <a:noFill/>
            <a:ln w="28575">
              <a:solidFill>
                <a:srgbClr val="0000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8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698500" y="393700"/>
            <a:ext cx="2286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chemeClr val="accent2"/>
                </a:solidFill>
                <a:ea typeface="华文新魏" panose="02010800040101010101" pitchFamily="2" charset="-122"/>
              </a:rPr>
              <a:t>知识回顾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5168900" y="4673600"/>
            <a:ext cx="2755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800000"/>
                </a:solidFill>
              </a:rPr>
              <a:t>同旁内角互补</a:t>
            </a: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5219700" y="2832100"/>
            <a:ext cx="248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800000"/>
                </a:solidFill>
              </a:rPr>
              <a:t>内错角相等</a:t>
            </a:r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5219700" y="3708400"/>
            <a:ext cx="241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800000"/>
                </a:solidFill>
              </a:rPr>
              <a:t>同位角相等</a:t>
            </a:r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292100" y="3721100"/>
            <a:ext cx="25273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</a:rPr>
              <a:t>两直线平行</a:t>
            </a:r>
          </a:p>
        </p:txBody>
      </p:sp>
      <p:sp>
        <p:nvSpPr>
          <p:cNvPr id="55318" name="Text Box 22"/>
          <p:cNvSpPr txBox="1">
            <a:spLocks noChangeArrowheads="1"/>
          </p:cNvSpPr>
          <p:nvPr/>
        </p:nvSpPr>
        <p:spPr bwMode="auto">
          <a:xfrm>
            <a:off x="6346825" y="54181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55320" name="AutoShape 24"/>
          <p:cNvSpPr>
            <a:spLocks noChangeArrowheads="1"/>
          </p:cNvSpPr>
          <p:nvPr/>
        </p:nvSpPr>
        <p:spPr bwMode="auto">
          <a:xfrm>
            <a:off x="3048000" y="3898900"/>
            <a:ext cx="914400" cy="241300"/>
          </a:xfrm>
          <a:prstGeom prst="leftRightArrow">
            <a:avLst>
              <a:gd name="adj1" fmla="val 50000"/>
              <a:gd name="adj2" fmla="val 7578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5322" name="AutoShape 26"/>
          <p:cNvSpPr/>
          <p:nvPr/>
        </p:nvSpPr>
        <p:spPr bwMode="auto">
          <a:xfrm>
            <a:off x="4419600" y="2844800"/>
            <a:ext cx="455613" cy="2336800"/>
          </a:xfrm>
          <a:prstGeom prst="leftBrace">
            <a:avLst>
              <a:gd name="adj1" fmla="val 42741"/>
              <a:gd name="adj2" fmla="val 50000"/>
            </a:avLst>
          </a:prstGeom>
          <a:noFill/>
          <a:ln w="31750">
            <a:solidFill>
              <a:srgbClr val="00008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55333" name="Group 37"/>
          <p:cNvGrpSpPr/>
          <p:nvPr/>
        </p:nvGrpSpPr>
        <p:grpSpPr bwMode="auto">
          <a:xfrm>
            <a:off x="4445000" y="190500"/>
            <a:ext cx="4292600" cy="2463800"/>
            <a:chOff x="2800" y="120"/>
            <a:chExt cx="2704" cy="1552"/>
          </a:xfrm>
        </p:grpSpPr>
        <p:sp>
          <p:nvSpPr>
            <p:cNvPr id="55323" name="Line 27"/>
            <p:cNvSpPr>
              <a:spLocks noChangeShapeType="1"/>
            </p:cNvSpPr>
            <p:nvPr/>
          </p:nvSpPr>
          <p:spPr bwMode="auto">
            <a:xfrm>
              <a:off x="3096" y="512"/>
              <a:ext cx="180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324" name="Line 28"/>
            <p:cNvSpPr>
              <a:spLocks noChangeShapeType="1"/>
            </p:cNvSpPr>
            <p:nvPr/>
          </p:nvSpPr>
          <p:spPr bwMode="auto">
            <a:xfrm>
              <a:off x="3120" y="1184"/>
              <a:ext cx="1824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325" name="Line 29"/>
            <p:cNvSpPr>
              <a:spLocks noChangeShapeType="1"/>
            </p:cNvSpPr>
            <p:nvPr/>
          </p:nvSpPr>
          <p:spPr bwMode="auto">
            <a:xfrm>
              <a:off x="3584" y="120"/>
              <a:ext cx="1168" cy="155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326" name="Text Box 30"/>
            <p:cNvSpPr txBox="1">
              <a:spLocks noChangeArrowheads="1"/>
            </p:cNvSpPr>
            <p:nvPr/>
          </p:nvSpPr>
          <p:spPr bwMode="auto">
            <a:xfrm>
              <a:off x="2800" y="232"/>
              <a:ext cx="33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/>
                <a:t>A</a:t>
              </a:r>
            </a:p>
          </p:txBody>
        </p:sp>
        <p:sp>
          <p:nvSpPr>
            <p:cNvPr id="55327" name="Text Box 31"/>
            <p:cNvSpPr txBox="1">
              <a:spLocks noChangeArrowheads="1"/>
            </p:cNvSpPr>
            <p:nvPr/>
          </p:nvSpPr>
          <p:spPr bwMode="auto">
            <a:xfrm>
              <a:off x="4976" y="280"/>
              <a:ext cx="4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zh-CN" altLang="en-US"/>
            </a:p>
          </p:txBody>
        </p:sp>
        <p:sp>
          <p:nvSpPr>
            <p:cNvPr id="55328" name="Text Box 32"/>
            <p:cNvSpPr txBox="1">
              <a:spLocks noChangeArrowheads="1"/>
            </p:cNvSpPr>
            <p:nvPr/>
          </p:nvSpPr>
          <p:spPr bwMode="auto">
            <a:xfrm>
              <a:off x="4984" y="280"/>
              <a:ext cx="5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/>
                <a:t>B</a:t>
              </a:r>
            </a:p>
          </p:txBody>
        </p:sp>
        <p:sp>
          <p:nvSpPr>
            <p:cNvPr id="55329" name="Text Box 33"/>
            <p:cNvSpPr txBox="1">
              <a:spLocks noChangeArrowheads="1"/>
            </p:cNvSpPr>
            <p:nvPr/>
          </p:nvSpPr>
          <p:spPr bwMode="auto">
            <a:xfrm>
              <a:off x="2816" y="1064"/>
              <a:ext cx="3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/>
                <a:t>C</a:t>
              </a:r>
            </a:p>
          </p:txBody>
        </p:sp>
        <p:sp>
          <p:nvSpPr>
            <p:cNvPr id="55330" name="Text Box 34"/>
            <p:cNvSpPr txBox="1">
              <a:spLocks noChangeArrowheads="1"/>
            </p:cNvSpPr>
            <p:nvPr/>
          </p:nvSpPr>
          <p:spPr bwMode="auto">
            <a:xfrm>
              <a:off x="5000" y="1032"/>
              <a:ext cx="4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/>
                <a:t>D</a:t>
              </a:r>
            </a:p>
          </p:txBody>
        </p:sp>
        <p:sp>
          <p:nvSpPr>
            <p:cNvPr id="55331" name="Text Box 35"/>
            <p:cNvSpPr txBox="1">
              <a:spLocks noChangeArrowheads="1"/>
            </p:cNvSpPr>
            <p:nvPr/>
          </p:nvSpPr>
          <p:spPr bwMode="auto">
            <a:xfrm>
              <a:off x="3904" y="128"/>
              <a:ext cx="45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/>
                <a:t>E</a:t>
              </a:r>
            </a:p>
          </p:txBody>
        </p:sp>
        <p:sp>
          <p:nvSpPr>
            <p:cNvPr id="55332" name="Text Box 36"/>
            <p:cNvSpPr txBox="1">
              <a:spLocks noChangeArrowheads="1"/>
            </p:cNvSpPr>
            <p:nvPr/>
          </p:nvSpPr>
          <p:spPr bwMode="auto">
            <a:xfrm>
              <a:off x="4096" y="1192"/>
              <a:ext cx="4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/>
                <a:t>F</a:t>
              </a:r>
            </a:p>
          </p:txBody>
        </p:sp>
      </p:grpSp>
      <p:sp>
        <p:nvSpPr>
          <p:cNvPr id="55335" name="Text Box 39"/>
          <p:cNvSpPr txBox="1">
            <a:spLocks noChangeArrowheads="1"/>
          </p:cNvSpPr>
          <p:nvPr/>
        </p:nvSpPr>
        <p:spPr bwMode="auto">
          <a:xfrm>
            <a:off x="457200" y="2184400"/>
            <a:ext cx="3429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/>
              <a:t>已知</a:t>
            </a:r>
            <a:r>
              <a:rPr lang="en-US" altLang="zh-CN" sz="2800" b="1" dirty="0"/>
              <a:t>AB//CD</a:t>
            </a:r>
            <a:r>
              <a:rPr lang="zh-CN" altLang="en-US" sz="2800" b="1" dirty="0"/>
              <a:t>，</a:t>
            </a:r>
            <a:r>
              <a:rPr lang="en-US" altLang="zh-CN" sz="2800" b="1" dirty="0"/>
              <a:t>EF</a:t>
            </a:r>
            <a:r>
              <a:rPr lang="zh-CN" altLang="en-US" sz="2800" b="1" dirty="0"/>
              <a:t>交</a:t>
            </a:r>
            <a:r>
              <a:rPr lang="en-US" altLang="zh-CN" sz="2800" b="1" dirty="0"/>
              <a:t>AB</a:t>
            </a:r>
            <a:r>
              <a:rPr lang="zh-CN" altLang="en-US" sz="2800" b="1" dirty="0"/>
              <a:t>、</a:t>
            </a:r>
            <a:r>
              <a:rPr lang="en-US" altLang="zh-CN" sz="2800" b="1" dirty="0"/>
              <a:t>CD</a:t>
            </a:r>
            <a:r>
              <a:rPr lang="zh-CN" altLang="en-US" sz="2800" b="1" dirty="0"/>
              <a:t>于</a:t>
            </a:r>
            <a:r>
              <a:rPr lang="en-US" altLang="zh-CN" sz="2800" b="1" dirty="0"/>
              <a:t>E</a:t>
            </a:r>
            <a:r>
              <a:rPr lang="zh-CN" altLang="en-US" sz="2800" b="1" dirty="0"/>
              <a:t>、</a:t>
            </a:r>
            <a:r>
              <a:rPr lang="en-US" altLang="zh-CN" sz="2800" b="1" dirty="0"/>
              <a:t>F</a:t>
            </a:r>
          </a:p>
        </p:txBody>
      </p:sp>
      <p:grpSp>
        <p:nvGrpSpPr>
          <p:cNvPr id="55339" name="Group 43"/>
          <p:cNvGrpSpPr/>
          <p:nvPr/>
        </p:nvGrpSpPr>
        <p:grpSpPr bwMode="auto">
          <a:xfrm>
            <a:off x="215900" y="1320800"/>
            <a:ext cx="3937000" cy="609600"/>
            <a:chOff x="136" y="832"/>
            <a:chExt cx="2480" cy="384"/>
          </a:xfrm>
        </p:grpSpPr>
        <p:sp>
          <p:nvSpPr>
            <p:cNvPr id="55301" name="Text Box 5"/>
            <p:cNvSpPr txBox="1">
              <a:spLocks noChangeArrowheads="1"/>
            </p:cNvSpPr>
            <p:nvPr/>
          </p:nvSpPr>
          <p:spPr bwMode="auto">
            <a:xfrm>
              <a:off x="472" y="832"/>
              <a:ext cx="21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b="1" dirty="0"/>
                <a:t>平行线的性质：</a:t>
              </a:r>
            </a:p>
          </p:txBody>
        </p:sp>
        <p:sp>
          <p:nvSpPr>
            <p:cNvPr id="55336" name="AutoShape 40"/>
            <p:cNvSpPr>
              <a:spLocks noChangeArrowheads="1"/>
            </p:cNvSpPr>
            <p:nvPr/>
          </p:nvSpPr>
          <p:spPr bwMode="auto">
            <a:xfrm>
              <a:off x="136" y="912"/>
              <a:ext cx="328" cy="304"/>
            </a:xfrm>
            <a:prstGeom prst="sun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5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5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5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5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8" grpId="0"/>
      <p:bldP spid="55310" grpId="0"/>
      <p:bldP spid="55320" grpId="0" animBg="1"/>
      <p:bldP spid="5532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723900" y="2971800"/>
            <a:ext cx="158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 sz="28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宋体" panose="02010600030101010101" pitchFamily="2" charset="-122"/>
            </a:endParaRPr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177800" y="0"/>
            <a:ext cx="7467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宋体" panose="02010600030101010101" pitchFamily="2" charset="-122"/>
              </a:rPr>
              <a:t>如图，四边形</a:t>
            </a:r>
            <a:r>
              <a:rPr lang="en-US" altLang="zh-CN" sz="28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ABCD</a:t>
            </a:r>
            <a:r>
              <a:rPr lang="zh-CN" alt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宋体" panose="02010600030101010101" pitchFamily="2" charset="-122"/>
              </a:rPr>
              <a:t>是平行四边形，求：</a:t>
            </a:r>
          </a:p>
          <a:p>
            <a:r>
              <a:rPr lang="zh-CN" alt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宋体" panose="02010600030101010101" pitchFamily="2" charset="-122"/>
              </a:rPr>
              <a:t>（1）</a:t>
            </a:r>
            <a:r>
              <a:rPr lang="zh-CN" altLang="en-US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∠</a:t>
            </a:r>
            <a:r>
              <a:rPr lang="en-US" altLang="zh-CN" sz="28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ADC</a:t>
            </a:r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，∠</a:t>
            </a:r>
            <a:r>
              <a:rPr lang="en-US" altLang="zh-CN" sz="28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BCD</a:t>
            </a:r>
            <a:r>
              <a:rPr lang="zh-CN" alt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宋体" panose="02010600030101010101" pitchFamily="2" charset="-122"/>
              </a:rPr>
              <a:t>的度数；</a:t>
            </a:r>
          </a:p>
          <a:p>
            <a:r>
              <a:rPr lang="zh-CN" alt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宋体" panose="02010600030101010101" pitchFamily="2" charset="-122"/>
              </a:rPr>
              <a:t>（2）边</a:t>
            </a:r>
            <a:r>
              <a:rPr lang="en-US" altLang="zh-CN" sz="28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AB</a:t>
            </a:r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，</a:t>
            </a:r>
            <a:r>
              <a:rPr lang="en-US" altLang="zh-CN" sz="28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BC</a:t>
            </a:r>
            <a:r>
              <a:rPr lang="zh-CN" alt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宋体" panose="02010600030101010101" pitchFamily="2" charset="-122"/>
              </a:rPr>
              <a:t>的长度.</a:t>
            </a:r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222250" y="1333500"/>
            <a:ext cx="8921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</a:rPr>
              <a:t>解：</a:t>
            </a:r>
            <a:r>
              <a:rPr lang="zh-CN" alt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  <a:sym typeface="Wingdings" panose="05000000000000000000" pitchFamily="2" charset="2"/>
              </a:rPr>
              <a:t>（1）</a:t>
            </a:r>
            <a:r>
              <a:rPr lang="zh-CN" alt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因为 </a:t>
            </a:r>
            <a:r>
              <a:rPr lang="zh-CN" alt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</a:rPr>
              <a:t>四边形</a:t>
            </a:r>
            <a:r>
              <a:rPr lang="en-US" altLang="zh-CN" sz="28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ABCD</a:t>
            </a:r>
            <a:r>
              <a:rPr lang="zh-CN" alt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</a:rPr>
              <a:t>是平行四边形，且</a:t>
            </a:r>
            <a:r>
              <a:rPr lang="zh-CN" alt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∠</a:t>
            </a:r>
            <a:r>
              <a:rPr lang="en-US" altLang="zh-CN" sz="28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altLang="zh-CN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=56°</a:t>
            </a:r>
            <a:endParaRPr lang="zh-CN" altLang="en-US" sz="28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0526" name="Group 46"/>
          <p:cNvGrpSpPr/>
          <p:nvPr/>
        </p:nvGrpSpPr>
        <p:grpSpPr bwMode="auto">
          <a:xfrm>
            <a:off x="34925" y="2205038"/>
            <a:ext cx="2971800" cy="1833562"/>
            <a:chOff x="0" y="974"/>
            <a:chExt cx="1872" cy="1155"/>
          </a:xfrm>
        </p:grpSpPr>
        <p:grpSp>
          <p:nvGrpSpPr>
            <p:cNvPr id="20485" name="Group 5"/>
            <p:cNvGrpSpPr/>
            <p:nvPr/>
          </p:nvGrpSpPr>
          <p:grpSpPr bwMode="auto">
            <a:xfrm>
              <a:off x="0" y="974"/>
              <a:ext cx="1872" cy="1155"/>
              <a:chOff x="192" y="1357"/>
              <a:chExt cx="2112" cy="1054"/>
            </a:xfrm>
          </p:grpSpPr>
          <p:sp>
            <p:nvSpPr>
              <p:cNvPr id="20486" name="Rectangle 6"/>
              <p:cNvSpPr>
                <a:spLocks noChangeArrowheads="1"/>
              </p:cNvSpPr>
              <p:nvPr/>
            </p:nvSpPr>
            <p:spPr bwMode="auto">
              <a:xfrm>
                <a:off x="624" y="1357"/>
                <a:ext cx="299" cy="2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800" b="1" i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A</a:t>
                </a:r>
              </a:p>
            </p:txBody>
          </p:sp>
          <p:sp>
            <p:nvSpPr>
              <p:cNvPr id="20487" name="Rectangle 7"/>
              <p:cNvSpPr>
                <a:spLocks noChangeArrowheads="1"/>
              </p:cNvSpPr>
              <p:nvPr/>
            </p:nvSpPr>
            <p:spPr bwMode="auto">
              <a:xfrm>
                <a:off x="1921" y="1401"/>
                <a:ext cx="383" cy="2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800" b="1" i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D</a:t>
                </a:r>
              </a:p>
            </p:txBody>
          </p:sp>
          <p:sp>
            <p:nvSpPr>
              <p:cNvPr id="20488" name="Rectangle 8"/>
              <p:cNvSpPr>
                <a:spLocks noChangeArrowheads="1"/>
              </p:cNvSpPr>
              <p:nvPr/>
            </p:nvSpPr>
            <p:spPr bwMode="auto">
              <a:xfrm>
                <a:off x="192" y="2112"/>
                <a:ext cx="336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800" b="1" i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B</a:t>
                </a:r>
              </a:p>
            </p:txBody>
          </p:sp>
          <p:sp>
            <p:nvSpPr>
              <p:cNvPr id="20489" name="Rectangle 9"/>
              <p:cNvSpPr>
                <a:spLocks noChangeArrowheads="1"/>
              </p:cNvSpPr>
              <p:nvPr/>
            </p:nvSpPr>
            <p:spPr bwMode="auto">
              <a:xfrm>
                <a:off x="1535" y="2112"/>
                <a:ext cx="337" cy="2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800" b="1" i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C</a:t>
                </a:r>
              </a:p>
            </p:txBody>
          </p:sp>
        </p:grpSp>
        <p:grpSp>
          <p:nvGrpSpPr>
            <p:cNvPr id="20510" name="Group 30"/>
            <p:cNvGrpSpPr/>
            <p:nvPr/>
          </p:nvGrpSpPr>
          <p:grpSpPr bwMode="auto">
            <a:xfrm>
              <a:off x="212" y="1276"/>
              <a:ext cx="1319" cy="683"/>
              <a:chOff x="207" y="1248"/>
              <a:chExt cx="1285" cy="624"/>
            </a:xfrm>
          </p:grpSpPr>
          <p:grpSp>
            <p:nvGrpSpPr>
              <p:cNvPr id="20491" name="Group 11"/>
              <p:cNvGrpSpPr/>
              <p:nvPr/>
            </p:nvGrpSpPr>
            <p:grpSpPr bwMode="auto">
              <a:xfrm>
                <a:off x="207" y="1248"/>
                <a:ext cx="1285" cy="624"/>
                <a:chOff x="432" y="1632"/>
                <a:chExt cx="1488" cy="624"/>
              </a:xfrm>
            </p:grpSpPr>
            <p:sp>
              <p:nvSpPr>
                <p:cNvPr id="20492" name="Line 12"/>
                <p:cNvSpPr>
                  <a:spLocks noChangeShapeType="1"/>
                </p:cNvSpPr>
                <p:nvPr/>
              </p:nvSpPr>
              <p:spPr bwMode="auto">
                <a:xfrm>
                  <a:off x="816" y="1632"/>
                  <a:ext cx="110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493" name="Line 13"/>
                <p:cNvSpPr>
                  <a:spLocks noChangeShapeType="1"/>
                </p:cNvSpPr>
                <p:nvPr/>
              </p:nvSpPr>
              <p:spPr bwMode="auto">
                <a:xfrm>
                  <a:off x="432" y="2256"/>
                  <a:ext cx="110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494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432" y="1632"/>
                  <a:ext cx="384" cy="62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495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1536" y="1632"/>
                  <a:ext cx="384" cy="62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0496" name="Line 16"/>
              <p:cNvSpPr>
                <a:spLocks noChangeShapeType="1"/>
              </p:cNvSpPr>
              <p:nvPr/>
            </p:nvSpPr>
            <p:spPr bwMode="auto">
              <a:xfrm>
                <a:off x="539" y="1248"/>
                <a:ext cx="613" cy="62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0499" name="Rectangle 19"/>
            <p:cNvSpPr>
              <a:spLocks noChangeArrowheads="1"/>
            </p:cNvSpPr>
            <p:nvPr/>
          </p:nvSpPr>
          <p:spPr bwMode="auto">
            <a:xfrm>
              <a:off x="864" y="1021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30</a:t>
              </a:r>
            </a:p>
          </p:txBody>
        </p:sp>
        <p:sp>
          <p:nvSpPr>
            <p:cNvPr id="20500" name="Rectangle 20"/>
            <p:cNvSpPr>
              <a:spLocks noChangeArrowheads="1"/>
            </p:cNvSpPr>
            <p:nvPr/>
          </p:nvSpPr>
          <p:spPr bwMode="auto">
            <a:xfrm>
              <a:off x="1344" y="1501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25</a:t>
              </a:r>
            </a:p>
          </p:txBody>
        </p:sp>
        <p:sp>
          <p:nvSpPr>
            <p:cNvPr id="20501" name="Rectangle 21"/>
            <p:cNvSpPr>
              <a:spLocks noChangeArrowheads="1"/>
            </p:cNvSpPr>
            <p:nvPr/>
          </p:nvSpPr>
          <p:spPr bwMode="auto">
            <a:xfrm>
              <a:off x="288" y="1693"/>
              <a:ext cx="5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56 </a:t>
              </a:r>
              <a:r>
                <a:rPr lang="en-US" altLang="zh-CN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°</a:t>
              </a:r>
              <a:endParaRPr lang="zh-CN" altLang="en-US" b="1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  <p:sp>
        <p:nvSpPr>
          <p:cNvPr id="20502" name="Rectangle 22"/>
          <p:cNvSpPr>
            <a:spLocks noChangeArrowheads="1"/>
          </p:cNvSpPr>
          <p:nvPr/>
        </p:nvSpPr>
        <p:spPr bwMode="auto">
          <a:xfrm>
            <a:off x="1974850" y="1892300"/>
            <a:ext cx="77549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所以 </a:t>
            </a:r>
            <a:r>
              <a:rPr lang="zh-CN" alt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∠</a:t>
            </a:r>
            <a:r>
              <a:rPr lang="en-US" altLang="zh-CN" sz="28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ADC</a:t>
            </a:r>
            <a:r>
              <a:rPr lang="en-US" altLang="zh-CN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=∠</a:t>
            </a:r>
            <a:r>
              <a:rPr lang="en-US" altLang="zh-CN" sz="28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altLang="zh-CN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=56°</a:t>
            </a:r>
            <a:r>
              <a:rPr lang="en-US" altLang="zh-CN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</a:rPr>
              <a:t>(</a:t>
            </a:r>
            <a:r>
              <a:rPr lang="zh-CN" alt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</a:rPr>
              <a:t>平行四边形对角相等)</a:t>
            </a:r>
          </a:p>
          <a:p>
            <a:r>
              <a:rPr lang="zh-CN" alt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</a:rPr>
              <a:t>     </a:t>
            </a:r>
            <a:r>
              <a:rPr lang="en-US" altLang="zh-CN" sz="28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AB</a:t>
            </a:r>
            <a:r>
              <a:rPr lang="en-US" altLang="zh-CN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∥</a:t>
            </a:r>
            <a:r>
              <a:rPr lang="en-US" altLang="zh-CN" sz="28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CD</a:t>
            </a:r>
            <a:r>
              <a:rPr lang="en-US" altLang="zh-CN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</a:rPr>
              <a:t>(</a:t>
            </a:r>
            <a:r>
              <a:rPr lang="zh-CN" alt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</a:rPr>
              <a:t>平行四边形对边平行)</a:t>
            </a:r>
          </a:p>
        </p:txBody>
      </p:sp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2717800" y="2849563"/>
            <a:ext cx="5715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所以   </a:t>
            </a:r>
            <a:r>
              <a:rPr lang="zh-CN" alt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∠</a:t>
            </a:r>
            <a:r>
              <a:rPr lang="en-US" altLang="zh-CN" sz="28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altLang="zh-CN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+∠</a:t>
            </a:r>
            <a:r>
              <a:rPr lang="en-US" altLang="zh-CN" sz="28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BCD </a:t>
            </a:r>
            <a:r>
              <a:rPr lang="en-US" altLang="zh-CN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180°</a:t>
            </a:r>
          </a:p>
          <a:p>
            <a:r>
              <a:rPr lang="en-US" altLang="zh-CN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</a:rPr>
              <a:t>(</a:t>
            </a:r>
            <a:r>
              <a:rPr lang="zh-CN" alt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</a:rPr>
              <a:t>两直线平行，同旁内角互补)</a:t>
            </a:r>
          </a:p>
        </p:txBody>
      </p:sp>
      <p:sp>
        <p:nvSpPr>
          <p:cNvPr id="20506" name="Rectangle 26"/>
          <p:cNvSpPr>
            <a:spLocks noChangeArrowheads="1"/>
          </p:cNvSpPr>
          <p:nvPr/>
        </p:nvSpPr>
        <p:spPr bwMode="auto">
          <a:xfrm>
            <a:off x="2027238" y="3816350"/>
            <a:ext cx="76914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∠</a:t>
            </a:r>
            <a:r>
              <a:rPr lang="en-US" altLang="zh-CN" sz="28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BCD </a:t>
            </a:r>
            <a:r>
              <a:rPr lang="en-US" altLang="zh-CN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180°—∠</a:t>
            </a:r>
            <a:r>
              <a:rPr lang="en-US" altLang="zh-CN" sz="28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 </a:t>
            </a:r>
            <a:r>
              <a:rPr lang="en-US" altLang="zh-CN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180°— 56°= 124°</a:t>
            </a:r>
          </a:p>
        </p:txBody>
      </p:sp>
      <p:sp>
        <p:nvSpPr>
          <p:cNvPr id="20507" name="Rectangle 27"/>
          <p:cNvSpPr>
            <a:spLocks noChangeArrowheads="1"/>
          </p:cNvSpPr>
          <p:nvPr/>
        </p:nvSpPr>
        <p:spPr bwMode="auto">
          <a:xfrm>
            <a:off x="698500" y="4775200"/>
            <a:ext cx="66103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  <a:sym typeface="Wingdings" panose="05000000000000000000" pitchFamily="2" charset="2"/>
              </a:rPr>
              <a:t>（2）</a:t>
            </a:r>
            <a:r>
              <a:rPr lang="zh-CN" alt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</a:rPr>
              <a:t>因为 四边形</a:t>
            </a:r>
            <a:r>
              <a:rPr lang="en-US" altLang="zh-CN" sz="28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ABCD</a:t>
            </a:r>
            <a:r>
              <a:rPr lang="zh-CN" alt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</a:rPr>
              <a:t>是平行四边形</a:t>
            </a:r>
          </a:p>
          <a:p>
            <a:r>
              <a:rPr lang="zh-CN" alt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</a:rPr>
              <a:t>        且 </a:t>
            </a:r>
            <a:r>
              <a:rPr lang="en-US" altLang="zh-CN" sz="28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</a:t>
            </a:r>
            <a:r>
              <a:rPr lang="en-US" altLang="zh-CN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=30, </a:t>
            </a:r>
            <a:r>
              <a:rPr lang="en-US" altLang="zh-CN" sz="28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CD</a:t>
            </a:r>
            <a:r>
              <a:rPr lang="en-US" altLang="zh-CN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=25</a:t>
            </a:r>
            <a:r>
              <a:rPr lang="en-US" altLang="zh-CN"/>
              <a:t> </a:t>
            </a:r>
            <a:endParaRPr lang="zh-CN" altLang="en-US"/>
          </a:p>
        </p:txBody>
      </p:sp>
      <p:sp>
        <p:nvSpPr>
          <p:cNvPr id="20508" name="Rectangle 28"/>
          <p:cNvSpPr>
            <a:spLocks noChangeArrowheads="1"/>
          </p:cNvSpPr>
          <p:nvPr/>
        </p:nvSpPr>
        <p:spPr bwMode="auto">
          <a:xfrm>
            <a:off x="1422400" y="5724525"/>
            <a:ext cx="47085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所以  </a:t>
            </a:r>
            <a:r>
              <a:rPr lang="en-US" altLang="zh-CN" sz="28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</a:t>
            </a:r>
            <a:r>
              <a:rPr lang="en-US" altLang="zh-CN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  <a:r>
              <a:rPr lang="en-US" altLang="zh-CN" sz="28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BC=30</a:t>
            </a:r>
            <a:r>
              <a:rPr lang="en-US" altLang="zh-CN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altLang="zh-CN" sz="28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AB</a:t>
            </a:r>
            <a:r>
              <a:rPr lang="en-US" altLang="zh-CN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  <a:r>
              <a:rPr lang="en-US" altLang="zh-CN" sz="28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CD=25</a:t>
            </a:r>
          </a:p>
          <a:p>
            <a:r>
              <a:rPr lang="en-US" altLang="zh-CN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</a:rPr>
              <a:t>(</a:t>
            </a:r>
            <a:r>
              <a:rPr lang="zh-CN" alt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</a:rPr>
              <a:t>平行四边形对边相等)</a:t>
            </a:r>
          </a:p>
        </p:txBody>
      </p:sp>
      <p:grpSp>
        <p:nvGrpSpPr>
          <p:cNvPr id="20513" name="Group 33"/>
          <p:cNvGrpSpPr/>
          <p:nvPr/>
        </p:nvGrpSpPr>
        <p:grpSpPr bwMode="auto">
          <a:xfrm>
            <a:off x="7772400" y="5867400"/>
            <a:ext cx="838200" cy="771525"/>
            <a:chOff x="1920" y="0"/>
            <a:chExt cx="2016" cy="1178"/>
          </a:xfrm>
        </p:grpSpPr>
        <p:grpSp>
          <p:nvGrpSpPr>
            <p:cNvPr id="20514" name="Group 34"/>
            <p:cNvGrpSpPr/>
            <p:nvPr/>
          </p:nvGrpSpPr>
          <p:grpSpPr bwMode="auto">
            <a:xfrm>
              <a:off x="1920" y="0"/>
              <a:ext cx="2016" cy="926"/>
              <a:chOff x="384" y="1344"/>
              <a:chExt cx="2208" cy="1068"/>
            </a:xfrm>
          </p:grpSpPr>
          <p:sp>
            <p:nvSpPr>
              <p:cNvPr id="20515" name="Freeform 35"/>
              <p:cNvSpPr/>
              <p:nvPr/>
            </p:nvSpPr>
            <p:spPr bwMode="auto">
              <a:xfrm>
                <a:off x="384" y="1872"/>
                <a:ext cx="2208" cy="384"/>
              </a:xfrm>
              <a:custGeom>
                <a:avLst/>
                <a:gdLst>
                  <a:gd name="T0" fmla="*/ 432 w 2208"/>
                  <a:gd name="T1" fmla="*/ 384 h 384"/>
                  <a:gd name="T2" fmla="*/ 2208 w 2208"/>
                  <a:gd name="T3" fmla="*/ 384 h 384"/>
                  <a:gd name="T4" fmla="*/ 1776 w 2208"/>
                  <a:gd name="T5" fmla="*/ 0 h 384"/>
                  <a:gd name="T6" fmla="*/ 0 w 2208"/>
                  <a:gd name="T7" fmla="*/ 0 h 384"/>
                  <a:gd name="T8" fmla="*/ 432 w 2208"/>
                  <a:gd name="T9" fmla="*/ 384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08" h="384">
                    <a:moveTo>
                      <a:pt x="432" y="384"/>
                    </a:moveTo>
                    <a:lnTo>
                      <a:pt x="2208" y="384"/>
                    </a:lnTo>
                    <a:lnTo>
                      <a:pt x="1776" y="0"/>
                    </a:lnTo>
                    <a:lnTo>
                      <a:pt x="0" y="0"/>
                    </a:lnTo>
                    <a:lnTo>
                      <a:pt x="432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99CC00"/>
                  </a:gs>
                </a:gsLst>
                <a:lin ang="5400000" scaled="1"/>
              </a:gradFill>
              <a:ln w="19050" cap="flat" cmpd="sng">
                <a:solidFill>
                  <a:schemeClr val="accent1"/>
                </a:solidFill>
                <a:prstDash val="solid"/>
                <a:round/>
              </a:ln>
              <a:effectLst>
                <a:prstShdw prst="shdw15">
                  <a:schemeClr val="bg2"/>
                </a:prstShdw>
              </a:effec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grpSp>
            <p:nvGrpSpPr>
              <p:cNvPr id="20516" name="Group 36"/>
              <p:cNvGrpSpPr/>
              <p:nvPr/>
            </p:nvGrpSpPr>
            <p:grpSpPr bwMode="auto">
              <a:xfrm>
                <a:off x="384" y="1344"/>
                <a:ext cx="2116" cy="1068"/>
                <a:chOff x="480" y="1344"/>
                <a:chExt cx="2116" cy="1068"/>
              </a:xfrm>
            </p:grpSpPr>
            <p:sp>
              <p:nvSpPr>
                <p:cNvPr id="20517" name="Freeform 37"/>
                <p:cNvSpPr/>
                <p:nvPr/>
              </p:nvSpPr>
              <p:spPr bwMode="auto">
                <a:xfrm rot="158589">
                  <a:off x="576" y="1441"/>
                  <a:ext cx="576" cy="720"/>
                </a:xfrm>
                <a:custGeom>
                  <a:avLst/>
                  <a:gdLst>
                    <a:gd name="T0" fmla="*/ 48 w 576"/>
                    <a:gd name="T1" fmla="*/ 768 h 816"/>
                    <a:gd name="T2" fmla="*/ 192 w 576"/>
                    <a:gd name="T3" fmla="*/ 816 h 816"/>
                    <a:gd name="T4" fmla="*/ 576 w 576"/>
                    <a:gd name="T5" fmla="*/ 96 h 816"/>
                    <a:gd name="T6" fmla="*/ 384 w 576"/>
                    <a:gd name="T7" fmla="*/ 0 h 816"/>
                    <a:gd name="T8" fmla="*/ 0 w 576"/>
                    <a:gd name="T9" fmla="*/ 720 h 8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76" h="816">
                      <a:moveTo>
                        <a:pt x="48" y="768"/>
                      </a:moveTo>
                      <a:lnTo>
                        <a:pt x="192" y="816"/>
                      </a:lnTo>
                      <a:lnTo>
                        <a:pt x="576" y="96"/>
                      </a:lnTo>
                      <a:lnTo>
                        <a:pt x="384" y="0"/>
                      </a:lnTo>
                      <a:lnTo>
                        <a:pt x="0" y="720"/>
                      </a:lnTo>
                    </a:path>
                  </a:pathLst>
                </a:custGeom>
                <a:gradFill rotWithShape="0">
                  <a:gsLst>
                    <a:gs pos="0">
                      <a:srgbClr val="FFCC66"/>
                    </a:gs>
                    <a:gs pos="100000">
                      <a:schemeClr val="accent2"/>
                    </a:gs>
                  </a:gsLst>
                  <a:lin ang="18900000" scaled="1"/>
                </a:gradFill>
                <a:ln w="38100" cap="flat" cmpd="sng">
                  <a:solidFill>
                    <a:schemeClr val="accent2"/>
                  </a:solidFill>
                  <a:prstDash val="solid"/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0518" name="Freeform 38"/>
                <p:cNvSpPr/>
                <p:nvPr/>
              </p:nvSpPr>
              <p:spPr bwMode="auto">
                <a:xfrm>
                  <a:off x="768" y="1489"/>
                  <a:ext cx="576" cy="672"/>
                </a:xfrm>
                <a:custGeom>
                  <a:avLst/>
                  <a:gdLst>
                    <a:gd name="T0" fmla="*/ 0 w 432"/>
                    <a:gd name="T1" fmla="*/ 624 h 624"/>
                    <a:gd name="T2" fmla="*/ 96 w 432"/>
                    <a:gd name="T3" fmla="*/ 624 h 624"/>
                    <a:gd name="T4" fmla="*/ 432 w 432"/>
                    <a:gd name="T5" fmla="*/ 0 h 624"/>
                    <a:gd name="T6" fmla="*/ 288 w 432"/>
                    <a:gd name="T7" fmla="*/ 48 h 624"/>
                    <a:gd name="T8" fmla="*/ 0 w 432"/>
                    <a:gd name="T9" fmla="*/ 624 h 6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32" h="624">
                      <a:moveTo>
                        <a:pt x="0" y="624"/>
                      </a:moveTo>
                      <a:lnTo>
                        <a:pt x="96" y="624"/>
                      </a:lnTo>
                      <a:lnTo>
                        <a:pt x="432" y="0"/>
                      </a:lnTo>
                      <a:lnTo>
                        <a:pt x="288" y="48"/>
                      </a:lnTo>
                      <a:lnTo>
                        <a:pt x="0" y="62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50000">
                      <a:srgbClr val="CC3300"/>
                    </a:gs>
                    <a:gs pos="100000">
                      <a:schemeClr val="accent2"/>
                    </a:gs>
                  </a:gsLst>
                  <a:lin ang="2700000" scaled="1"/>
                </a:gradFill>
                <a:ln w="38100" cap="flat" cmpd="sng">
                  <a:solidFill>
                    <a:srgbClr val="CC3300"/>
                  </a:solidFill>
                  <a:prstDash val="solid"/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0519" name="Freeform 39"/>
                <p:cNvSpPr/>
                <p:nvPr/>
              </p:nvSpPr>
              <p:spPr bwMode="auto">
                <a:xfrm rot="961415">
                  <a:off x="576" y="1344"/>
                  <a:ext cx="288" cy="768"/>
                </a:xfrm>
                <a:custGeom>
                  <a:avLst/>
                  <a:gdLst>
                    <a:gd name="T0" fmla="*/ 480 w 480"/>
                    <a:gd name="T1" fmla="*/ 96 h 720"/>
                    <a:gd name="T2" fmla="*/ 192 w 480"/>
                    <a:gd name="T3" fmla="*/ 672 h 720"/>
                    <a:gd name="T4" fmla="*/ 144 w 480"/>
                    <a:gd name="T5" fmla="*/ 720 h 720"/>
                    <a:gd name="T6" fmla="*/ 0 w 480"/>
                    <a:gd name="T7" fmla="*/ 624 h 720"/>
                    <a:gd name="T8" fmla="*/ 144 w 480"/>
                    <a:gd name="T9" fmla="*/ 336 h 720"/>
                    <a:gd name="T10" fmla="*/ 336 w 480"/>
                    <a:gd name="T11" fmla="*/ 0 h 720"/>
                    <a:gd name="T12" fmla="*/ 480 w 480"/>
                    <a:gd name="T13" fmla="*/ 96 h 7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80" h="720">
                      <a:moveTo>
                        <a:pt x="480" y="96"/>
                      </a:moveTo>
                      <a:lnTo>
                        <a:pt x="192" y="672"/>
                      </a:lnTo>
                      <a:lnTo>
                        <a:pt x="144" y="720"/>
                      </a:lnTo>
                      <a:lnTo>
                        <a:pt x="0" y="624"/>
                      </a:lnTo>
                      <a:lnTo>
                        <a:pt x="144" y="336"/>
                      </a:lnTo>
                      <a:lnTo>
                        <a:pt x="336" y="0"/>
                      </a:lnTo>
                      <a:lnTo>
                        <a:pt x="480" y="9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hlink"/>
                    </a:gs>
                    <a:gs pos="50000">
                      <a:srgbClr val="FFCC66"/>
                    </a:gs>
                    <a:gs pos="100000">
                      <a:schemeClr val="hlink"/>
                    </a:gs>
                  </a:gsLst>
                  <a:lin ang="2700000" scaled="1"/>
                </a:gradFill>
                <a:ln w="19050" cap="flat" cmpd="sng">
                  <a:solidFill>
                    <a:srgbClr val="FFCC66"/>
                  </a:solidFill>
                  <a:prstDash val="solid"/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0520" name="Freeform 40"/>
                <p:cNvSpPr/>
                <p:nvPr/>
              </p:nvSpPr>
              <p:spPr bwMode="auto">
                <a:xfrm>
                  <a:off x="864" y="1345"/>
                  <a:ext cx="480" cy="192"/>
                </a:xfrm>
                <a:custGeom>
                  <a:avLst/>
                  <a:gdLst>
                    <a:gd name="T0" fmla="*/ 192 w 336"/>
                    <a:gd name="T1" fmla="*/ 240 h 240"/>
                    <a:gd name="T2" fmla="*/ 48 w 336"/>
                    <a:gd name="T3" fmla="*/ 144 h 240"/>
                    <a:gd name="T4" fmla="*/ 0 w 336"/>
                    <a:gd name="T5" fmla="*/ 48 h 240"/>
                    <a:gd name="T6" fmla="*/ 144 w 336"/>
                    <a:gd name="T7" fmla="*/ 0 h 240"/>
                    <a:gd name="T8" fmla="*/ 288 w 336"/>
                    <a:gd name="T9" fmla="*/ 48 h 240"/>
                    <a:gd name="T10" fmla="*/ 336 w 336"/>
                    <a:gd name="T11" fmla="*/ 192 h 240"/>
                    <a:gd name="T12" fmla="*/ 192 w 336"/>
                    <a:gd name="T13" fmla="*/ 240 h 2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36" h="240">
                      <a:moveTo>
                        <a:pt x="192" y="240"/>
                      </a:moveTo>
                      <a:lnTo>
                        <a:pt x="48" y="144"/>
                      </a:lnTo>
                      <a:lnTo>
                        <a:pt x="0" y="48"/>
                      </a:lnTo>
                      <a:lnTo>
                        <a:pt x="144" y="0"/>
                      </a:lnTo>
                      <a:lnTo>
                        <a:pt x="288" y="48"/>
                      </a:lnTo>
                      <a:lnTo>
                        <a:pt x="336" y="192"/>
                      </a:lnTo>
                      <a:lnTo>
                        <a:pt x="192" y="24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FFCC66"/>
                    </a:gs>
                    <a:gs pos="50000">
                      <a:srgbClr val="FF9933"/>
                    </a:gs>
                    <a:gs pos="100000">
                      <a:srgbClr val="FFCC66"/>
                    </a:gs>
                  </a:gsLst>
                  <a:lin ang="18900000" scaled="1"/>
                </a:gradFill>
                <a:ln w="19050" cap="flat" cmpd="sng">
                  <a:solidFill>
                    <a:schemeClr val="accent2"/>
                  </a:solidFill>
                  <a:prstDash val="solid"/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0521" name="Freeform 41"/>
                <p:cNvSpPr/>
                <p:nvPr/>
              </p:nvSpPr>
              <p:spPr bwMode="auto">
                <a:xfrm>
                  <a:off x="528" y="1921"/>
                  <a:ext cx="384" cy="432"/>
                </a:xfrm>
                <a:custGeom>
                  <a:avLst/>
                  <a:gdLst>
                    <a:gd name="T0" fmla="*/ 192 w 384"/>
                    <a:gd name="T1" fmla="*/ 192 h 384"/>
                    <a:gd name="T2" fmla="*/ 96 w 384"/>
                    <a:gd name="T3" fmla="*/ 144 h 384"/>
                    <a:gd name="T4" fmla="*/ 48 w 384"/>
                    <a:gd name="T5" fmla="*/ 96 h 384"/>
                    <a:gd name="T6" fmla="*/ 0 w 384"/>
                    <a:gd name="T7" fmla="*/ 0 h 384"/>
                    <a:gd name="T8" fmla="*/ 0 w 384"/>
                    <a:gd name="T9" fmla="*/ 384 h 384"/>
                    <a:gd name="T10" fmla="*/ 384 w 384"/>
                    <a:gd name="T11" fmla="*/ 192 h 384"/>
                    <a:gd name="T12" fmla="*/ 192 w 384"/>
                    <a:gd name="T13" fmla="*/ 192 h 3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84" h="384">
                      <a:moveTo>
                        <a:pt x="192" y="192"/>
                      </a:moveTo>
                      <a:lnTo>
                        <a:pt x="96" y="144"/>
                      </a:lnTo>
                      <a:lnTo>
                        <a:pt x="48" y="96"/>
                      </a:lnTo>
                      <a:lnTo>
                        <a:pt x="0" y="0"/>
                      </a:lnTo>
                      <a:lnTo>
                        <a:pt x="0" y="384"/>
                      </a:lnTo>
                      <a:lnTo>
                        <a:pt x="384" y="192"/>
                      </a:lnTo>
                      <a:lnTo>
                        <a:pt x="192" y="192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hlink"/>
                    </a:gs>
                    <a:gs pos="50000">
                      <a:srgbClr val="FF9900"/>
                    </a:gs>
                    <a:gs pos="100000">
                      <a:schemeClr val="hlink"/>
                    </a:gs>
                  </a:gsLst>
                  <a:lin ang="2700000" scaled="1"/>
                </a:gradFill>
                <a:ln w="19050" cap="flat" cmpd="sng">
                  <a:solidFill>
                    <a:schemeClr val="accent2"/>
                  </a:solidFill>
                  <a:prstDash val="solid"/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0522" name="Freeform 42"/>
                <p:cNvSpPr/>
                <p:nvPr/>
              </p:nvSpPr>
              <p:spPr bwMode="auto">
                <a:xfrm rot="1629174">
                  <a:off x="480" y="2220"/>
                  <a:ext cx="147" cy="176"/>
                </a:xfrm>
                <a:custGeom>
                  <a:avLst/>
                  <a:gdLst>
                    <a:gd name="T0" fmla="*/ 0 w 96"/>
                    <a:gd name="T1" fmla="*/ 0 h 96"/>
                    <a:gd name="T2" fmla="*/ 96 w 96"/>
                    <a:gd name="T3" fmla="*/ 0 h 96"/>
                    <a:gd name="T4" fmla="*/ 48 w 96"/>
                    <a:gd name="T5" fmla="*/ 96 h 96"/>
                    <a:gd name="T6" fmla="*/ 0 w 96"/>
                    <a:gd name="T7" fmla="*/ 0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6" h="96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48" y="9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50000">
                      <a:srgbClr val="969696"/>
                    </a:gs>
                    <a:gs pos="100000">
                      <a:schemeClr val="bg1"/>
                    </a:gs>
                  </a:gsLst>
                  <a:lin ang="0" scaled="1"/>
                </a:gradFill>
                <a:ln w="9525" cap="flat" cmpd="sng">
                  <a:solidFill>
                    <a:srgbClr val="000000"/>
                  </a:solidFill>
                  <a:prstDash val="solid"/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0523" name="Oval 43"/>
                <p:cNvSpPr>
                  <a:spLocks noChangeArrowheads="1"/>
                </p:cNvSpPr>
                <p:nvPr/>
              </p:nvSpPr>
              <p:spPr bwMode="auto">
                <a:xfrm>
                  <a:off x="1056" y="1393"/>
                  <a:ext cx="144" cy="48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0524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1299" y="1391"/>
                  <a:ext cx="1297" cy="10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2">
                          <a:alpha val="50000"/>
                        </a:schemeClr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0" hangingPunct="0"/>
                  <a:endParaRPr kumimoji="0" lang="zh-CN" altLang="en-US" sz="3200" b="1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ea typeface="黑体" panose="02010609060101010101" pitchFamily="49" charset="-122"/>
                  </a:endParaRPr>
                </a:p>
              </p:txBody>
            </p:sp>
          </p:grpSp>
        </p:grpSp>
        <p:sp>
          <p:nvSpPr>
            <p:cNvPr id="20525" name="Text Box 45"/>
            <p:cNvSpPr txBox="1">
              <a:spLocks noChangeArrowheads="1"/>
            </p:cNvSpPr>
            <p:nvPr/>
          </p:nvSpPr>
          <p:spPr bwMode="auto">
            <a:xfrm>
              <a:off x="2783" y="480"/>
              <a:ext cx="912" cy="6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kumimoji="0" lang="zh-CN" alt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</p:grpSp>
      <p:sp>
        <p:nvSpPr>
          <p:cNvPr id="20528" name="Freeform 48"/>
          <p:cNvSpPr/>
          <p:nvPr/>
        </p:nvSpPr>
        <p:spPr bwMode="auto">
          <a:xfrm>
            <a:off x="468313" y="3573463"/>
            <a:ext cx="76200" cy="165100"/>
          </a:xfrm>
          <a:custGeom>
            <a:avLst/>
            <a:gdLst>
              <a:gd name="T0" fmla="*/ 0 w 48"/>
              <a:gd name="T1" fmla="*/ 0 h 104"/>
              <a:gd name="T2" fmla="*/ 40 w 48"/>
              <a:gd name="T3" fmla="*/ 40 h 104"/>
              <a:gd name="T4" fmla="*/ 48 w 48"/>
              <a:gd name="T5" fmla="*/ 10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" h="104">
                <a:moveTo>
                  <a:pt x="0" y="0"/>
                </a:moveTo>
                <a:cubicBezTo>
                  <a:pt x="16" y="11"/>
                  <a:pt x="32" y="23"/>
                  <a:pt x="40" y="40"/>
                </a:cubicBezTo>
                <a:cubicBezTo>
                  <a:pt x="48" y="57"/>
                  <a:pt x="48" y="91"/>
                  <a:pt x="48" y="10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0546" name="Group 66"/>
          <p:cNvGrpSpPr/>
          <p:nvPr/>
        </p:nvGrpSpPr>
        <p:grpSpPr bwMode="auto">
          <a:xfrm>
            <a:off x="34925" y="2205038"/>
            <a:ext cx="2971800" cy="1833562"/>
            <a:chOff x="22" y="1389"/>
            <a:chExt cx="1872" cy="1155"/>
          </a:xfrm>
        </p:grpSpPr>
        <p:grpSp>
          <p:nvGrpSpPr>
            <p:cNvPr id="20529" name="Group 49"/>
            <p:cNvGrpSpPr/>
            <p:nvPr/>
          </p:nvGrpSpPr>
          <p:grpSpPr bwMode="auto">
            <a:xfrm>
              <a:off x="22" y="1389"/>
              <a:ext cx="1872" cy="1155"/>
              <a:chOff x="0" y="974"/>
              <a:chExt cx="1872" cy="1155"/>
            </a:xfrm>
          </p:grpSpPr>
          <p:grpSp>
            <p:nvGrpSpPr>
              <p:cNvPr id="20530" name="Group 50"/>
              <p:cNvGrpSpPr/>
              <p:nvPr/>
            </p:nvGrpSpPr>
            <p:grpSpPr bwMode="auto">
              <a:xfrm>
                <a:off x="0" y="974"/>
                <a:ext cx="1872" cy="1155"/>
                <a:chOff x="192" y="1357"/>
                <a:chExt cx="2112" cy="1054"/>
              </a:xfrm>
            </p:grpSpPr>
            <p:sp>
              <p:nvSpPr>
                <p:cNvPr id="20531" name="Rectangle 51"/>
                <p:cNvSpPr>
                  <a:spLocks noChangeArrowheads="1"/>
                </p:cNvSpPr>
                <p:nvPr/>
              </p:nvSpPr>
              <p:spPr bwMode="auto">
                <a:xfrm>
                  <a:off x="624" y="1357"/>
                  <a:ext cx="299" cy="2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800" b="1" i="1">
                      <a:effectLst>
                        <a:outerShdw blurRad="38100" dist="38100" dir="2700000" algn="tl">
                          <a:srgbClr val="FFFFFF"/>
                        </a:outerShdw>
                      </a:effectLst>
                    </a:rPr>
                    <a:t>A</a:t>
                  </a:r>
                </a:p>
              </p:txBody>
            </p:sp>
            <p:sp>
              <p:nvSpPr>
                <p:cNvPr id="20532" name="Rectangle 52"/>
                <p:cNvSpPr>
                  <a:spLocks noChangeArrowheads="1"/>
                </p:cNvSpPr>
                <p:nvPr/>
              </p:nvSpPr>
              <p:spPr bwMode="auto">
                <a:xfrm>
                  <a:off x="1921" y="1401"/>
                  <a:ext cx="383" cy="2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altLang="zh-CN" sz="2800" b="1" i="1">
                      <a:effectLst>
                        <a:outerShdw blurRad="38100" dist="38100" dir="2700000" algn="tl">
                          <a:srgbClr val="FFFFFF"/>
                        </a:outerShdw>
                      </a:effectLst>
                    </a:rPr>
                    <a:t>D</a:t>
                  </a:r>
                </a:p>
              </p:txBody>
            </p:sp>
            <p:sp>
              <p:nvSpPr>
                <p:cNvPr id="20533" name="Rectangle 53"/>
                <p:cNvSpPr>
                  <a:spLocks noChangeArrowheads="1"/>
                </p:cNvSpPr>
                <p:nvPr/>
              </p:nvSpPr>
              <p:spPr bwMode="auto">
                <a:xfrm>
                  <a:off x="192" y="2112"/>
                  <a:ext cx="336" cy="29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altLang="zh-CN" sz="2800" b="1" i="1">
                      <a:effectLst>
                        <a:outerShdw blurRad="38100" dist="38100" dir="2700000" algn="tl">
                          <a:srgbClr val="FFFFFF"/>
                        </a:outerShdw>
                      </a:effectLst>
                    </a:rPr>
                    <a:t>B</a:t>
                  </a:r>
                </a:p>
              </p:txBody>
            </p:sp>
            <p:sp>
              <p:nvSpPr>
                <p:cNvPr id="20534" name="Rectangle 54"/>
                <p:cNvSpPr>
                  <a:spLocks noChangeArrowheads="1"/>
                </p:cNvSpPr>
                <p:nvPr/>
              </p:nvSpPr>
              <p:spPr bwMode="auto">
                <a:xfrm>
                  <a:off x="1535" y="2112"/>
                  <a:ext cx="337" cy="29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altLang="zh-CN" sz="2800" b="1" i="1">
                      <a:effectLst>
                        <a:outerShdw blurRad="38100" dist="38100" dir="2700000" algn="tl">
                          <a:srgbClr val="FFFFFF"/>
                        </a:outerShdw>
                      </a:effectLst>
                    </a:rPr>
                    <a:t>C</a:t>
                  </a:r>
                </a:p>
              </p:txBody>
            </p:sp>
          </p:grpSp>
          <p:grpSp>
            <p:nvGrpSpPr>
              <p:cNvPr id="20535" name="Group 55"/>
              <p:cNvGrpSpPr/>
              <p:nvPr/>
            </p:nvGrpSpPr>
            <p:grpSpPr bwMode="auto">
              <a:xfrm>
                <a:off x="212" y="1276"/>
                <a:ext cx="1319" cy="683"/>
                <a:chOff x="207" y="1248"/>
                <a:chExt cx="1285" cy="624"/>
              </a:xfrm>
            </p:grpSpPr>
            <p:grpSp>
              <p:nvGrpSpPr>
                <p:cNvPr id="20536" name="Group 56"/>
                <p:cNvGrpSpPr/>
                <p:nvPr/>
              </p:nvGrpSpPr>
              <p:grpSpPr bwMode="auto">
                <a:xfrm>
                  <a:off x="207" y="1248"/>
                  <a:ext cx="1285" cy="624"/>
                  <a:chOff x="432" y="1632"/>
                  <a:chExt cx="1488" cy="624"/>
                </a:xfrm>
              </p:grpSpPr>
              <p:sp>
                <p:nvSpPr>
                  <p:cNvPr id="20537" name="Line 57"/>
                  <p:cNvSpPr>
                    <a:spLocks noChangeShapeType="1"/>
                  </p:cNvSpPr>
                  <p:nvPr/>
                </p:nvSpPr>
                <p:spPr bwMode="auto">
                  <a:xfrm>
                    <a:off x="816" y="1632"/>
                    <a:ext cx="110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538" name="Line 58"/>
                  <p:cNvSpPr>
                    <a:spLocks noChangeShapeType="1"/>
                  </p:cNvSpPr>
                  <p:nvPr/>
                </p:nvSpPr>
                <p:spPr bwMode="auto">
                  <a:xfrm>
                    <a:off x="432" y="2256"/>
                    <a:ext cx="110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539" name="Line 5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32" y="1632"/>
                    <a:ext cx="384" cy="62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540" name="Line 6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36" y="1632"/>
                    <a:ext cx="384" cy="62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20541" name="Line 61"/>
                <p:cNvSpPr>
                  <a:spLocks noChangeShapeType="1"/>
                </p:cNvSpPr>
                <p:nvPr/>
              </p:nvSpPr>
              <p:spPr bwMode="auto">
                <a:xfrm>
                  <a:off x="539" y="1248"/>
                  <a:ext cx="613" cy="62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0542" name="Rectangle 62"/>
              <p:cNvSpPr>
                <a:spLocks noChangeArrowheads="1"/>
              </p:cNvSpPr>
              <p:nvPr/>
            </p:nvSpPr>
            <p:spPr bwMode="auto">
              <a:xfrm>
                <a:off x="864" y="1021"/>
                <a:ext cx="30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b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30</a:t>
                </a:r>
              </a:p>
            </p:txBody>
          </p:sp>
          <p:sp>
            <p:nvSpPr>
              <p:cNvPr id="20543" name="Rectangle 63"/>
              <p:cNvSpPr>
                <a:spLocks noChangeArrowheads="1"/>
              </p:cNvSpPr>
              <p:nvPr/>
            </p:nvSpPr>
            <p:spPr bwMode="auto">
              <a:xfrm>
                <a:off x="1344" y="1501"/>
                <a:ext cx="30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b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25</a:t>
                </a:r>
              </a:p>
            </p:txBody>
          </p:sp>
          <p:sp>
            <p:nvSpPr>
              <p:cNvPr id="20544" name="Rectangle 64"/>
              <p:cNvSpPr>
                <a:spLocks noChangeArrowheads="1"/>
              </p:cNvSpPr>
              <p:nvPr/>
            </p:nvSpPr>
            <p:spPr bwMode="auto">
              <a:xfrm>
                <a:off x="288" y="1693"/>
                <a:ext cx="54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zh-CN" altLang="en-US" b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56 </a:t>
                </a:r>
                <a:r>
                  <a:rPr lang="en-US" altLang="zh-CN" b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°</a:t>
                </a:r>
                <a:endParaRPr lang="zh-CN" altLang="en-US" b="1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</p:grpSp>
        <p:sp>
          <p:nvSpPr>
            <p:cNvPr id="20545" name="Freeform 65"/>
            <p:cNvSpPr/>
            <p:nvPr/>
          </p:nvSpPr>
          <p:spPr bwMode="auto">
            <a:xfrm>
              <a:off x="295" y="2251"/>
              <a:ext cx="48" cy="104"/>
            </a:xfrm>
            <a:custGeom>
              <a:avLst/>
              <a:gdLst>
                <a:gd name="T0" fmla="*/ 0 w 48"/>
                <a:gd name="T1" fmla="*/ 0 h 104"/>
                <a:gd name="T2" fmla="*/ 40 w 48"/>
                <a:gd name="T3" fmla="*/ 40 h 104"/>
                <a:gd name="T4" fmla="*/ 48 w 48"/>
                <a:gd name="T5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104">
                  <a:moveTo>
                    <a:pt x="0" y="0"/>
                  </a:moveTo>
                  <a:cubicBezTo>
                    <a:pt x="16" y="11"/>
                    <a:pt x="32" y="23"/>
                    <a:pt x="40" y="40"/>
                  </a:cubicBezTo>
                  <a:cubicBezTo>
                    <a:pt x="48" y="57"/>
                    <a:pt x="48" y="91"/>
                    <a:pt x="48" y="10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8" grpId="0" autoUpdateAnimBg="0"/>
      <p:bldP spid="20502" grpId="0" autoUpdateAnimBg="0"/>
      <p:bldP spid="20503" grpId="0" autoUpdateAnimBg="0"/>
      <p:bldP spid="20506" grpId="0" autoUpdateAnimBg="0"/>
      <p:bldP spid="20507" grpId="0" autoUpdateAnimBg="0"/>
      <p:bldP spid="20508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6" name="Group 4"/>
          <p:cNvGrpSpPr/>
          <p:nvPr/>
        </p:nvGrpSpPr>
        <p:grpSpPr bwMode="auto">
          <a:xfrm>
            <a:off x="403225" y="0"/>
            <a:ext cx="1806575" cy="1143000"/>
            <a:chOff x="272" y="210"/>
            <a:chExt cx="1075" cy="680"/>
          </a:xfrm>
        </p:grpSpPr>
        <p:pic>
          <p:nvPicPr>
            <p:cNvPr id="54277" name="Picture 5" descr="004"/>
            <p:cNvPicPr>
              <a:picLocks noChangeAspect="1" noChangeArrowheads="1"/>
            </p:cNvPicPr>
            <p:nvPr/>
          </p:nvPicPr>
          <p:blipFill>
            <a:blip r:embed="rId2">
              <a:lum bright="36000"/>
            </a:blip>
            <a:srcRect/>
            <a:stretch>
              <a:fillRect/>
            </a:stretch>
          </p:blipFill>
          <p:spPr bwMode="auto">
            <a:xfrm>
              <a:off x="272" y="210"/>
              <a:ext cx="680" cy="6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4278" name="Text Box 6"/>
            <p:cNvSpPr txBox="1">
              <a:spLocks noChangeArrowheads="1"/>
            </p:cNvSpPr>
            <p:nvPr/>
          </p:nvSpPr>
          <p:spPr bwMode="auto">
            <a:xfrm>
              <a:off x="521" y="309"/>
              <a:ext cx="826" cy="483"/>
            </a:xfrm>
            <a:prstGeom prst="rect">
              <a:avLst/>
            </a:prstGeom>
            <a:noFill/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6751" tIns="48376" rIns="96751" bIns="48376">
              <a:spAutoFit/>
            </a:bodyPr>
            <a:lstStyle>
              <a:lvl1pPr defTabSz="96837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484505" defTabSz="96837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968375" defTabSz="96837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450975" defTabSz="96837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1935480" defTabSz="968375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392680" defTabSz="968375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849880" defTabSz="968375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307080" defTabSz="968375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764280" defTabSz="968375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r>
                <a:rPr kumimoji="0" lang="zh-CN" altLang="en-US" sz="4700" b="1">
                  <a:solidFill>
                    <a:srgbClr val="FF0000"/>
                  </a:solidFill>
                  <a:latin typeface="Arial" panose="020B0604020202020204" pitchFamily="34" charset="0"/>
                  <a:ea typeface="华文行楷" panose="02010800040101010101" pitchFamily="2" charset="-122"/>
                </a:rPr>
                <a:t>练习</a:t>
              </a:r>
            </a:p>
          </p:txBody>
        </p:sp>
      </p:grp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539750" y="2205038"/>
            <a:ext cx="4730750" cy="408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kumimoji="0" lang="zh-CN" altLang="en-US" sz="3200" b="1" dirty="0"/>
              <a:t>如右图，从等腰三角形底边上任一点，分别作两腰的平行线，所成的平行四边形周长与它的腰长之间的关系如何？说说你的理由．</a:t>
            </a:r>
          </a:p>
          <a:p>
            <a:endParaRPr kumimoji="0" lang="zh-CN" altLang="en-US" sz="3200" dirty="0"/>
          </a:p>
        </p:txBody>
      </p:sp>
      <p:grpSp>
        <p:nvGrpSpPr>
          <p:cNvPr id="54280" name="Group 8"/>
          <p:cNvGrpSpPr>
            <a:grpSpLocks noChangeAspect="1"/>
          </p:cNvGrpSpPr>
          <p:nvPr/>
        </p:nvGrpSpPr>
        <p:grpSpPr bwMode="auto">
          <a:xfrm>
            <a:off x="5867400" y="2636838"/>
            <a:ext cx="2514600" cy="3100387"/>
            <a:chOff x="3696" y="1661"/>
            <a:chExt cx="1584" cy="1953"/>
          </a:xfrm>
        </p:grpSpPr>
        <p:sp>
          <p:nvSpPr>
            <p:cNvPr id="54281" name="AutoShape 9"/>
            <p:cNvSpPr>
              <a:spLocks noChangeAspect="1" noChangeArrowheads="1" noTextEdit="1"/>
            </p:cNvSpPr>
            <p:nvPr/>
          </p:nvSpPr>
          <p:spPr bwMode="auto">
            <a:xfrm>
              <a:off x="3696" y="1661"/>
              <a:ext cx="1584" cy="19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282" name="Line 10"/>
            <p:cNvSpPr>
              <a:spLocks noChangeShapeType="1"/>
            </p:cNvSpPr>
            <p:nvPr/>
          </p:nvSpPr>
          <p:spPr bwMode="auto">
            <a:xfrm>
              <a:off x="3913" y="3285"/>
              <a:ext cx="115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283" name="Line 11"/>
            <p:cNvSpPr>
              <a:spLocks noChangeShapeType="1"/>
            </p:cNvSpPr>
            <p:nvPr/>
          </p:nvSpPr>
          <p:spPr bwMode="auto">
            <a:xfrm flipH="1">
              <a:off x="3913" y="1951"/>
              <a:ext cx="575" cy="133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284" name="Line 12"/>
            <p:cNvSpPr>
              <a:spLocks noChangeShapeType="1"/>
            </p:cNvSpPr>
            <p:nvPr/>
          </p:nvSpPr>
          <p:spPr bwMode="auto">
            <a:xfrm>
              <a:off x="4488" y="1951"/>
              <a:ext cx="575" cy="133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285" name="Line 13"/>
            <p:cNvSpPr>
              <a:spLocks noChangeShapeType="1"/>
            </p:cNvSpPr>
            <p:nvPr/>
          </p:nvSpPr>
          <p:spPr bwMode="auto">
            <a:xfrm>
              <a:off x="4347" y="2281"/>
              <a:ext cx="435" cy="100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286" name="Line 14"/>
            <p:cNvSpPr>
              <a:spLocks noChangeShapeType="1"/>
            </p:cNvSpPr>
            <p:nvPr/>
          </p:nvSpPr>
          <p:spPr bwMode="auto">
            <a:xfrm flipH="1">
              <a:off x="4782" y="2955"/>
              <a:ext cx="140" cy="33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287" name="Oval 15"/>
            <p:cNvSpPr>
              <a:spLocks noChangeArrowheads="1"/>
            </p:cNvSpPr>
            <p:nvPr/>
          </p:nvSpPr>
          <p:spPr bwMode="auto">
            <a:xfrm>
              <a:off x="4910" y="2939"/>
              <a:ext cx="31" cy="40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288" name="Rectangle 16"/>
            <p:cNvSpPr>
              <a:spLocks noChangeArrowheads="1"/>
            </p:cNvSpPr>
            <p:nvPr/>
          </p:nvSpPr>
          <p:spPr bwMode="auto">
            <a:xfrm>
              <a:off x="4973" y="2743"/>
              <a:ext cx="12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0" lang="en-US" altLang="zh-CN" b="1" i="1">
                  <a:solidFill>
                    <a:srgbClr val="000000"/>
                  </a:solidFill>
                </a:rPr>
                <a:t>F</a:t>
              </a:r>
              <a:endParaRPr kumimoji="0" lang="en-US" altLang="zh-CN" sz="3200" b="1" i="1"/>
            </a:p>
          </p:txBody>
        </p:sp>
        <p:sp>
          <p:nvSpPr>
            <p:cNvPr id="54289" name="Oval 17"/>
            <p:cNvSpPr>
              <a:spLocks noChangeArrowheads="1"/>
            </p:cNvSpPr>
            <p:nvPr/>
          </p:nvSpPr>
          <p:spPr bwMode="auto">
            <a:xfrm>
              <a:off x="4335" y="2265"/>
              <a:ext cx="32" cy="39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290" name="Rectangle 18"/>
            <p:cNvSpPr>
              <a:spLocks noChangeArrowheads="1"/>
            </p:cNvSpPr>
            <p:nvPr/>
          </p:nvSpPr>
          <p:spPr bwMode="auto">
            <a:xfrm>
              <a:off x="4194" y="2092"/>
              <a:ext cx="12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0" lang="en-US" altLang="zh-CN" b="1" i="1">
                  <a:solidFill>
                    <a:srgbClr val="000000"/>
                  </a:solidFill>
                </a:rPr>
                <a:t>E</a:t>
              </a:r>
              <a:endParaRPr kumimoji="0" lang="en-US" altLang="zh-CN" sz="3200" b="1" i="1"/>
            </a:p>
          </p:txBody>
        </p:sp>
        <p:sp>
          <p:nvSpPr>
            <p:cNvPr id="54291" name="Oval 19"/>
            <p:cNvSpPr>
              <a:spLocks noChangeArrowheads="1"/>
            </p:cNvSpPr>
            <p:nvPr/>
          </p:nvSpPr>
          <p:spPr bwMode="auto">
            <a:xfrm>
              <a:off x="3900" y="3269"/>
              <a:ext cx="32" cy="39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292" name="Rectangle 20"/>
            <p:cNvSpPr>
              <a:spLocks noChangeArrowheads="1"/>
            </p:cNvSpPr>
            <p:nvPr/>
          </p:nvSpPr>
          <p:spPr bwMode="auto">
            <a:xfrm>
              <a:off x="3760" y="3269"/>
              <a:ext cx="12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0" lang="en-US" altLang="zh-CN" b="1" i="1">
                  <a:solidFill>
                    <a:srgbClr val="000000"/>
                  </a:solidFill>
                </a:rPr>
                <a:t>B</a:t>
              </a:r>
              <a:endParaRPr kumimoji="0" lang="en-US" altLang="zh-CN" sz="3200" b="1" i="1"/>
            </a:p>
          </p:txBody>
        </p:sp>
        <p:sp>
          <p:nvSpPr>
            <p:cNvPr id="54293" name="Oval 21"/>
            <p:cNvSpPr>
              <a:spLocks noChangeArrowheads="1"/>
            </p:cNvSpPr>
            <p:nvPr/>
          </p:nvSpPr>
          <p:spPr bwMode="auto">
            <a:xfrm>
              <a:off x="5050" y="3269"/>
              <a:ext cx="32" cy="39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294" name="Rectangle 22"/>
            <p:cNvSpPr>
              <a:spLocks noChangeArrowheads="1"/>
            </p:cNvSpPr>
            <p:nvPr/>
          </p:nvSpPr>
          <p:spPr bwMode="auto">
            <a:xfrm>
              <a:off x="5108" y="3324"/>
              <a:ext cx="12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0" lang="en-US" altLang="zh-CN" b="1" i="1">
                  <a:solidFill>
                    <a:srgbClr val="000000"/>
                  </a:solidFill>
                </a:rPr>
                <a:t>C</a:t>
              </a:r>
              <a:endParaRPr kumimoji="0" lang="en-US" altLang="zh-CN" sz="3200" b="1" i="1"/>
            </a:p>
          </p:txBody>
        </p:sp>
        <p:sp>
          <p:nvSpPr>
            <p:cNvPr id="54295" name="Oval 23"/>
            <p:cNvSpPr>
              <a:spLocks noChangeArrowheads="1"/>
            </p:cNvSpPr>
            <p:nvPr/>
          </p:nvSpPr>
          <p:spPr bwMode="auto">
            <a:xfrm>
              <a:off x="4475" y="1936"/>
              <a:ext cx="32" cy="39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296" name="Rectangle 24"/>
            <p:cNvSpPr>
              <a:spLocks noChangeArrowheads="1"/>
            </p:cNvSpPr>
            <p:nvPr/>
          </p:nvSpPr>
          <p:spPr bwMode="auto">
            <a:xfrm>
              <a:off x="4399" y="1739"/>
              <a:ext cx="12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0" lang="en-US" altLang="zh-CN" b="1" i="1">
                  <a:solidFill>
                    <a:srgbClr val="000000"/>
                  </a:solidFill>
                </a:rPr>
                <a:t>A</a:t>
              </a:r>
              <a:endParaRPr kumimoji="0" lang="en-US" altLang="zh-CN" sz="3200" b="1" i="1"/>
            </a:p>
          </p:txBody>
        </p:sp>
        <p:sp>
          <p:nvSpPr>
            <p:cNvPr id="54297" name="Oval 25"/>
            <p:cNvSpPr>
              <a:spLocks noChangeArrowheads="1"/>
            </p:cNvSpPr>
            <p:nvPr/>
          </p:nvSpPr>
          <p:spPr bwMode="auto">
            <a:xfrm>
              <a:off x="4769" y="3269"/>
              <a:ext cx="32" cy="39"/>
            </a:xfrm>
            <a:prstGeom prst="ellipse">
              <a:avLst/>
            </a:prstGeom>
            <a:solidFill>
              <a:srgbClr val="000000"/>
            </a:solidFill>
            <a:ln w="2540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298" name="Rectangle 26"/>
            <p:cNvSpPr>
              <a:spLocks noChangeArrowheads="1"/>
            </p:cNvSpPr>
            <p:nvPr/>
          </p:nvSpPr>
          <p:spPr bwMode="auto">
            <a:xfrm>
              <a:off x="4705" y="3324"/>
              <a:ext cx="13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0" lang="en-US" altLang="zh-CN" b="1" i="1">
                  <a:solidFill>
                    <a:srgbClr val="000000"/>
                  </a:solidFill>
                </a:rPr>
                <a:t>D</a:t>
              </a:r>
              <a:endParaRPr kumimoji="0" lang="en-US" altLang="zh-CN" sz="3200" b="1" i="1"/>
            </a:p>
          </p:txBody>
        </p:sp>
      </p:grpSp>
      <p:sp>
        <p:nvSpPr>
          <p:cNvPr id="54299" name="AutoShape 27"/>
          <p:cNvSpPr>
            <a:spLocks noChangeArrowheads="1"/>
          </p:cNvSpPr>
          <p:nvPr/>
        </p:nvSpPr>
        <p:spPr bwMode="auto">
          <a:xfrm>
            <a:off x="5580063" y="260350"/>
            <a:ext cx="3024187" cy="1223963"/>
          </a:xfrm>
          <a:prstGeom prst="cloudCallout">
            <a:avLst>
              <a:gd name="adj1" fmla="val -84384"/>
              <a:gd name="adj2" fmla="val 77755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endParaRPr kumimoji="0" lang="zh-CN" altLang="en-US" sz="1800" b="1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54300" name="Text Box 28"/>
          <p:cNvSpPr txBox="1">
            <a:spLocks noChangeArrowheads="1"/>
          </p:cNvSpPr>
          <p:nvPr/>
        </p:nvSpPr>
        <p:spPr bwMode="auto">
          <a:xfrm>
            <a:off x="6013450" y="409575"/>
            <a:ext cx="27352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4000">
                <a:solidFill>
                  <a:srgbClr val="FF3300"/>
                </a:solidFill>
                <a:ea typeface="隶书" panose="02010509060101010101" pitchFamily="49" charset="-122"/>
              </a:rPr>
              <a:t>思维拓展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1052513"/>
            <a:ext cx="4897438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/>
            <a:r>
              <a:rPr lang="zh-CN" altLang="en-US" sz="5400" b="1" dirty="0">
                <a:solidFill>
                  <a:srgbClr val="000000"/>
                </a:solidFill>
                <a:ea typeface="楷体_GB2312" pitchFamily="49" charset="-122"/>
              </a:rPr>
              <a:t>课堂小结：</a:t>
            </a: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533400" y="2298700"/>
            <a:ext cx="80772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1、本节课研究了什么图形的性质？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2、什么是平行四边形？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3、从本节课的探讨中，平行四边形有哪些性质</a:t>
            </a:r>
            <a:r>
              <a:rPr lang="zh-CN" altLang="en-US" sz="3200" b="1" dirty="0" smtClean="0">
                <a:latin typeface="楷体_GB2312" pitchFamily="49" charset="-122"/>
                <a:ea typeface="楷体_GB2312" pitchFamily="49" charset="-122"/>
              </a:rPr>
              <a:t>？</a:t>
            </a:r>
            <a:endParaRPr lang="zh-CN" altLang="en-US" sz="3200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/>
          <p:cNvGrpSpPr/>
          <p:nvPr/>
        </p:nvGrpSpPr>
        <p:grpSpPr bwMode="auto">
          <a:xfrm>
            <a:off x="722313" y="1054100"/>
            <a:ext cx="6045200" cy="1252538"/>
            <a:chOff x="720" y="288"/>
            <a:chExt cx="3792" cy="1440"/>
          </a:xfrm>
        </p:grpSpPr>
        <p:grpSp>
          <p:nvGrpSpPr>
            <p:cNvPr id="65539" name="Group 3"/>
            <p:cNvGrpSpPr/>
            <p:nvPr/>
          </p:nvGrpSpPr>
          <p:grpSpPr bwMode="auto">
            <a:xfrm>
              <a:off x="720" y="288"/>
              <a:ext cx="3792" cy="1440"/>
              <a:chOff x="2832" y="2784"/>
              <a:chExt cx="2400" cy="1104"/>
            </a:xfrm>
          </p:grpSpPr>
          <p:sp>
            <p:nvSpPr>
              <p:cNvPr id="65540" name="AutoShape 4"/>
              <p:cNvSpPr>
                <a:spLocks noChangeArrowheads="1"/>
              </p:cNvSpPr>
              <p:nvPr/>
            </p:nvSpPr>
            <p:spPr bwMode="auto">
              <a:xfrm>
                <a:off x="3120" y="2880"/>
                <a:ext cx="1920" cy="864"/>
              </a:xfrm>
              <a:prstGeom prst="parallelogram">
                <a:avLst>
                  <a:gd name="adj" fmla="val 55556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5541" name="WordArt 5"/>
              <p:cNvSpPr>
                <a:spLocks noChangeArrowheads="1" noChangeShapeType="1" noTextEdit="1"/>
              </p:cNvSpPr>
              <p:nvPr/>
            </p:nvSpPr>
            <p:spPr bwMode="auto">
              <a:xfrm>
                <a:off x="3396" y="2784"/>
                <a:ext cx="144" cy="144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altLang="zh-CN" sz="3600" kern="10">
                    <a:ln w="9525">
                      <a:solidFill>
                        <a:srgbClr val="000000"/>
                      </a:solidFill>
                      <a:round/>
                    </a:ln>
                    <a:latin typeface="宋体" panose="02010600030101010101" pitchFamily="2" charset="-122"/>
                    <a:ea typeface="宋体" panose="02010600030101010101" pitchFamily="2" charset="-122"/>
                  </a:rPr>
                  <a:t>A</a:t>
                </a:r>
                <a:endParaRPr lang="zh-CN" altLang="en-US" sz="3600" kern="10">
                  <a:ln w="9525">
                    <a:solidFill>
                      <a:srgbClr val="000000"/>
                    </a:solidFill>
                    <a:round/>
                  </a:ln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65542" name="WordArt 6"/>
              <p:cNvSpPr>
                <a:spLocks noChangeArrowheads="1" noChangeShapeType="1" noTextEdit="1"/>
              </p:cNvSpPr>
              <p:nvPr/>
            </p:nvSpPr>
            <p:spPr bwMode="auto">
              <a:xfrm>
                <a:off x="2832" y="3696"/>
                <a:ext cx="144" cy="144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altLang="zh-CN" sz="3600" kern="10">
                    <a:ln w="9525">
                      <a:solidFill>
                        <a:srgbClr val="000000"/>
                      </a:solidFill>
                      <a:round/>
                    </a:ln>
                    <a:latin typeface="宋体" panose="02010600030101010101" pitchFamily="2" charset="-122"/>
                    <a:ea typeface="宋体" panose="02010600030101010101" pitchFamily="2" charset="-122"/>
                  </a:rPr>
                  <a:t>B</a:t>
                </a:r>
                <a:endParaRPr lang="zh-CN" altLang="en-US" sz="3600" kern="10">
                  <a:ln w="9525">
                    <a:solidFill>
                      <a:srgbClr val="000000"/>
                    </a:solidFill>
                    <a:round/>
                  </a:ln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65543" name="WordArt 7"/>
              <p:cNvSpPr>
                <a:spLocks noChangeArrowheads="1" noChangeShapeType="1" noTextEdit="1"/>
              </p:cNvSpPr>
              <p:nvPr/>
            </p:nvSpPr>
            <p:spPr bwMode="auto">
              <a:xfrm>
                <a:off x="4656" y="3744"/>
                <a:ext cx="144" cy="144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altLang="zh-CN" sz="3600" kern="10">
                    <a:ln w="9525">
                      <a:solidFill>
                        <a:srgbClr val="000000"/>
                      </a:solidFill>
                      <a:round/>
                    </a:ln>
                    <a:latin typeface="宋体" panose="02010600030101010101" pitchFamily="2" charset="-122"/>
                    <a:ea typeface="宋体" panose="02010600030101010101" pitchFamily="2" charset="-122"/>
                  </a:rPr>
                  <a:t>C</a:t>
                </a:r>
                <a:endParaRPr lang="zh-CN" altLang="en-US" sz="3600" kern="10">
                  <a:ln w="9525">
                    <a:solidFill>
                      <a:srgbClr val="000000"/>
                    </a:solidFill>
                    <a:round/>
                  </a:ln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  <p:sp>
            <p:nvSpPr>
              <p:cNvPr id="65544" name="WordArt 8"/>
              <p:cNvSpPr>
                <a:spLocks noChangeArrowheads="1" noChangeShapeType="1" noTextEdit="1"/>
              </p:cNvSpPr>
              <p:nvPr/>
            </p:nvSpPr>
            <p:spPr bwMode="auto">
              <a:xfrm>
                <a:off x="5088" y="2832"/>
                <a:ext cx="144" cy="144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altLang="zh-CN" sz="3600" kern="10">
                    <a:ln w="9525">
                      <a:solidFill>
                        <a:srgbClr val="000000"/>
                      </a:solidFill>
                      <a:round/>
                    </a:ln>
                    <a:latin typeface="宋体" panose="02010600030101010101" pitchFamily="2" charset="-122"/>
                    <a:ea typeface="宋体" panose="02010600030101010101" pitchFamily="2" charset="-122"/>
                  </a:rPr>
                  <a:t>D</a:t>
                </a:r>
                <a:endParaRPr lang="zh-CN" altLang="en-US" sz="3600" kern="10">
                  <a:ln w="9525">
                    <a:solidFill>
                      <a:srgbClr val="000000"/>
                    </a:solidFill>
                    <a:round/>
                  </a:ln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65545" name="Line 9"/>
            <p:cNvSpPr>
              <a:spLocks noChangeShapeType="1"/>
            </p:cNvSpPr>
            <p:nvPr/>
          </p:nvSpPr>
          <p:spPr bwMode="auto">
            <a:xfrm>
              <a:off x="1920" y="384"/>
              <a:ext cx="1548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65546" name="Group 10"/>
            <p:cNvGrpSpPr/>
            <p:nvPr/>
          </p:nvGrpSpPr>
          <p:grpSpPr bwMode="auto">
            <a:xfrm>
              <a:off x="1164" y="384"/>
              <a:ext cx="2304" cy="1152"/>
              <a:chOff x="1152" y="528"/>
              <a:chExt cx="2304" cy="1152"/>
            </a:xfrm>
          </p:grpSpPr>
          <p:sp>
            <p:nvSpPr>
              <p:cNvPr id="65547" name="Line 11"/>
              <p:cNvSpPr>
                <a:spLocks noChangeShapeType="1"/>
              </p:cNvSpPr>
              <p:nvPr/>
            </p:nvSpPr>
            <p:spPr bwMode="auto">
              <a:xfrm flipH="1">
                <a:off x="1152" y="528"/>
                <a:ext cx="768" cy="1152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548" name="Line 12"/>
              <p:cNvSpPr>
                <a:spLocks noChangeShapeType="1"/>
              </p:cNvSpPr>
              <p:nvPr/>
            </p:nvSpPr>
            <p:spPr bwMode="auto">
              <a:xfrm>
                <a:off x="1152" y="1680"/>
                <a:ext cx="2304" cy="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549" name="Line 13"/>
              <p:cNvSpPr>
                <a:spLocks noChangeShapeType="1"/>
              </p:cNvSpPr>
              <p:nvPr/>
            </p:nvSpPr>
            <p:spPr bwMode="auto">
              <a:xfrm>
                <a:off x="1920" y="528"/>
                <a:ext cx="1536" cy="1152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5550" name="Group 14"/>
            <p:cNvGrpSpPr/>
            <p:nvPr/>
          </p:nvGrpSpPr>
          <p:grpSpPr bwMode="auto">
            <a:xfrm rot="10800000">
              <a:off x="1932" y="396"/>
              <a:ext cx="2304" cy="1152"/>
              <a:chOff x="1152" y="528"/>
              <a:chExt cx="2304" cy="1152"/>
            </a:xfrm>
          </p:grpSpPr>
          <p:sp>
            <p:nvSpPr>
              <p:cNvPr id="65551" name="Line 15"/>
              <p:cNvSpPr>
                <a:spLocks noChangeShapeType="1"/>
              </p:cNvSpPr>
              <p:nvPr/>
            </p:nvSpPr>
            <p:spPr bwMode="auto">
              <a:xfrm flipH="1">
                <a:off x="1152" y="528"/>
                <a:ext cx="768" cy="1152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552" name="Line 16"/>
              <p:cNvSpPr>
                <a:spLocks noChangeShapeType="1"/>
              </p:cNvSpPr>
              <p:nvPr/>
            </p:nvSpPr>
            <p:spPr bwMode="auto">
              <a:xfrm>
                <a:off x="1152" y="1680"/>
                <a:ext cx="2304" cy="0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553" name="Line 17"/>
              <p:cNvSpPr>
                <a:spLocks noChangeShapeType="1"/>
              </p:cNvSpPr>
              <p:nvPr/>
            </p:nvSpPr>
            <p:spPr bwMode="auto">
              <a:xfrm>
                <a:off x="1920" y="528"/>
                <a:ext cx="1536" cy="1152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65554" name="Text Box 18"/>
          <p:cNvSpPr txBox="1">
            <a:spLocks noChangeArrowheads="1"/>
          </p:cNvSpPr>
          <p:nvPr/>
        </p:nvSpPr>
        <p:spPr bwMode="auto">
          <a:xfrm>
            <a:off x="166688" y="2582863"/>
            <a:ext cx="6337300" cy="204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  <a:ea typeface="隶书" panose="02010509060101010101" pitchFamily="49" charset="-122"/>
              </a:rPr>
              <a:t>平行四边形的对边平行且相等</a:t>
            </a:r>
            <a:endParaRPr lang="zh-CN" altLang="en-US" sz="3200" b="1" dirty="0">
              <a:ea typeface="隶书" panose="020105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ea typeface="隶书" panose="02010509060101010101" pitchFamily="49" charset="-122"/>
              </a:rPr>
              <a:t>平行四边形的对角相等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  <a:ea typeface="隶书" panose="02010509060101010101" pitchFamily="49" charset="-122"/>
              </a:rPr>
              <a:t>平行四边形的的对角线互相平分</a:t>
            </a:r>
          </a:p>
        </p:txBody>
      </p:sp>
      <p:pic>
        <p:nvPicPr>
          <p:cNvPr id="65555" name="Picture 19" descr="gaofeng49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700338" cy="139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56" name="WordArt 20"/>
          <p:cNvSpPr>
            <a:spLocks noChangeArrowheads="1" noChangeShapeType="1" noTextEdit="1"/>
          </p:cNvSpPr>
          <p:nvPr/>
        </p:nvSpPr>
        <p:spPr bwMode="auto">
          <a:xfrm>
            <a:off x="2309813" y="184150"/>
            <a:ext cx="4897437" cy="771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平行四边形的性质</a:t>
            </a:r>
          </a:p>
        </p:txBody>
      </p:sp>
      <p:grpSp>
        <p:nvGrpSpPr>
          <p:cNvPr id="65557" name="Group 21"/>
          <p:cNvGrpSpPr/>
          <p:nvPr/>
        </p:nvGrpSpPr>
        <p:grpSpPr bwMode="auto">
          <a:xfrm>
            <a:off x="360363" y="2995613"/>
            <a:ext cx="7362825" cy="638175"/>
            <a:chOff x="900" y="2375"/>
            <a:chExt cx="4638" cy="402"/>
          </a:xfrm>
        </p:grpSpPr>
        <p:sp>
          <p:nvSpPr>
            <p:cNvPr id="65558" name="Rectangle 22"/>
            <p:cNvSpPr>
              <a:spLocks noChangeArrowheads="1"/>
            </p:cNvSpPr>
            <p:nvPr/>
          </p:nvSpPr>
          <p:spPr bwMode="auto">
            <a:xfrm>
              <a:off x="900" y="2387"/>
              <a:ext cx="24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b="1" dirty="0">
                  <a:solidFill>
                    <a:srgbClr val="FF0000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∵四边形</a:t>
              </a:r>
              <a:r>
                <a:rPr lang="en-US" altLang="zh-CN" b="1" dirty="0">
                  <a:solidFill>
                    <a:srgbClr val="FF0000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ABCD</a:t>
              </a:r>
              <a:r>
                <a:rPr lang="zh-CN" altLang="en-US" b="1" dirty="0">
                  <a:solidFill>
                    <a:srgbClr val="FF0000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是平行四边形</a:t>
              </a:r>
            </a:p>
          </p:txBody>
        </p:sp>
        <p:sp>
          <p:nvSpPr>
            <p:cNvPr id="65559" name="Text Box 23"/>
            <p:cNvSpPr txBox="1">
              <a:spLocks noChangeArrowheads="1"/>
            </p:cNvSpPr>
            <p:nvPr/>
          </p:nvSpPr>
          <p:spPr bwMode="auto">
            <a:xfrm>
              <a:off x="3378" y="2375"/>
              <a:ext cx="21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1800" b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∴</a:t>
              </a:r>
              <a:r>
                <a:rPr lang="zh-CN" altLang="en-US" sz="1800" b="1">
                  <a:latin typeface="黑体" panose="02010609060101010101" pitchFamily="49" charset="-122"/>
                  <a:ea typeface="黑体" panose="02010609060101010101" pitchFamily="49" charset="-122"/>
                </a:rPr>
                <a:t> </a:t>
              </a:r>
              <a:r>
                <a:rPr lang="en-US" altLang="zh-CN" b="1">
                  <a:solidFill>
                    <a:srgbClr val="3333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AB∥CD</a:t>
              </a:r>
              <a:r>
                <a:rPr lang="zh-CN" altLang="en-US" b="1">
                  <a:solidFill>
                    <a:srgbClr val="3333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，</a:t>
              </a:r>
              <a:r>
                <a:rPr lang="en-US" altLang="zh-CN" b="1">
                  <a:solidFill>
                    <a:srgbClr val="3333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AD∥BC</a:t>
              </a:r>
            </a:p>
          </p:txBody>
        </p:sp>
        <p:sp>
          <p:nvSpPr>
            <p:cNvPr id="65560" name="Text Box 24"/>
            <p:cNvSpPr txBox="1">
              <a:spLocks noChangeArrowheads="1"/>
            </p:cNvSpPr>
            <p:nvPr/>
          </p:nvSpPr>
          <p:spPr bwMode="auto">
            <a:xfrm>
              <a:off x="3744" y="2489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FF0000"/>
                  </a:solidFill>
                </a:rPr>
                <a:t>＝</a:t>
              </a:r>
              <a:endParaRPr lang="zh-CN" altLang="en-US" b="1"/>
            </a:p>
          </p:txBody>
        </p:sp>
        <p:sp>
          <p:nvSpPr>
            <p:cNvPr id="65561" name="Text Box 25"/>
            <p:cNvSpPr txBox="1">
              <a:spLocks noChangeArrowheads="1"/>
            </p:cNvSpPr>
            <p:nvPr/>
          </p:nvSpPr>
          <p:spPr bwMode="auto">
            <a:xfrm>
              <a:off x="4524" y="2487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FF0000"/>
                  </a:solidFill>
                </a:rPr>
                <a:t>＝</a:t>
              </a:r>
              <a:endParaRPr lang="zh-CN" altLang="en-US" b="1"/>
            </a:p>
          </p:txBody>
        </p:sp>
      </p:grpSp>
      <p:sp>
        <p:nvSpPr>
          <p:cNvPr id="65562" name="Rectangle 26"/>
          <p:cNvSpPr>
            <a:spLocks noChangeArrowheads="1"/>
          </p:cNvSpPr>
          <p:nvPr/>
        </p:nvSpPr>
        <p:spPr bwMode="auto">
          <a:xfrm>
            <a:off x="427038" y="3733800"/>
            <a:ext cx="7397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∵四边形</a:t>
            </a:r>
            <a:r>
              <a:rPr lang="en-US" altLang="zh-CN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ABCD</a:t>
            </a:r>
            <a:r>
              <a:rPr lang="zh-CN" altLang="en-US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是平行四边形  </a:t>
            </a:r>
            <a:r>
              <a:rPr lang="zh-CN" altLang="en-US" b="1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∴∠</a:t>
            </a:r>
            <a:r>
              <a:rPr lang="en-US" altLang="zh-CN" b="1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 =∠C, ∠B =∠D</a:t>
            </a:r>
            <a:r>
              <a:rPr lang="en-US" altLang="zh-CN" b="1">
                <a:solidFill>
                  <a:srgbClr val="3333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</a:p>
        </p:txBody>
      </p:sp>
      <p:sp>
        <p:nvSpPr>
          <p:cNvPr id="65564" name="Rectangle 28"/>
          <p:cNvSpPr>
            <a:spLocks noChangeArrowheads="1"/>
          </p:cNvSpPr>
          <p:nvPr/>
        </p:nvSpPr>
        <p:spPr bwMode="auto">
          <a:xfrm>
            <a:off x="222250" y="4783138"/>
            <a:ext cx="719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kumimoji="0" lang="zh-CN" altLang="en-US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∵四边形</a:t>
            </a:r>
            <a:r>
              <a:rPr kumimoji="0" lang="en-US" altLang="zh-CN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ABCD</a:t>
            </a:r>
            <a:r>
              <a:rPr kumimoji="0" lang="zh-CN" altLang="en-US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是平行四边形  </a:t>
            </a:r>
            <a:r>
              <a:rPr lang="zh-CN" altLang="en-US" b="1">
                <a:solidFill>
                  <a:srgbClr val="3333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∴ </a:t>
            </a:r>
            <a:r>
              <a:rPr lang="en-US" altLang="zh-CN" b="1">
                <a:solidFill>
                  <a:srgbClr val="3333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AO</a:t>
            </a:r>
            <a:r>
              <a:rPr lang="zh-CN" altLang="en-US" b="1">
                <a:solidFill>
                  <a:srgbClr val="3333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＝</a:t>
            </a:r>
            <a:r>
              <a:rPr lang="en-US" altLang="zh-CN" b="1">
                <a:solidFill>
                  <a:srgbClr val="3333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CO     BO</a:t>
            </a:r>
            <a:r>
              <a:rPr lang="zh-CN" altLang="en-US" b="1">
                <a:solidFill>
                  <a:srgbClr val="3333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＝</a:t>
            </a:r>
            <a:r>
              <a:rPr lang="en-US" altLang="zh-CN" b="1">
                <a:solidFill>
                  <a:srgbClr val="3333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DO</a:t>
            </a:r>
          </a:p>
        </p:txBody>
      </p:sp>
      <p:sp>
        <p:nvSpPr>
          <p:cNvPr id="65565" name="Text Box 29"/>
          <p:cNvSpPr txBox="1">
            <a:spLocks noChangeArrowheads="1"/>
          </p:cNvSpPr>
          <p:nvPr/>
        </p:nvSpPr>
        <p:spPr bwMode="auto">
          <a:xfrm>
            <a:off x="317500" y="5418138"/>
            <a:ext cx="66675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ea typeface="隶书" panose="02010509060101010101" pitchFamily="49" charset="-122"/>
              </a:rPr>
              <a:t>平行四边形是中心对称图</a:t>
            </a:r>
            <a:r>
              <a:rPr lang="zh-CN" altLang="en-US" sz="3200" dirty="0" smtClean="0">
                <a:ea typeface="隶书" panose="02010509060101010101" pitchFamily="49" charset="-122"/>
              </a:rPr>
              <a:t>形 </a:t>
            </a:r>
            <a:endParaRPr lang="zh-CN" altLang="en-US" sz="3200" dirty="0">
              <a:ea typeface="隶书" panose="02010509060101010101" pitchFamily="49" charset="-122"/>
            </a:endParaRPr>
          </a:p>
        </p:txBody>
      </p:sp>
      <p:sp>
        <p:nvSpPr>
          <p:cNvPr id="65567" name="Line 31"/>
          <p:cNvSpPr>
            <a:spLocks noChangeShapeType="1"/>
          </p:cNvSpPr>
          <p:nvPr/>
        </p:nvSpPr>
        <p:spPr bwMode="auto">
          <a:xfrm flipV="1">
            <a:off x="1447800" y="1155700"/>
            <a:ext cx="4851400" cy="97790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69" name="Text Box 33"/>
          <p:cNvSpPr txBox="1">
            <a:spLocks noChangeArrowheads="1"/>
          </p:cNvSpPr>
          <p:nvPr/>
        </p:nvSpPr>
        <p:spPr bwMode="auto">
          <a:xfrm>
            <a:off x="3730625" y="1619250"/>
            <a:ext cx="4778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/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65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62" grpId="0"/>
      <p:bldP spid="65564" grpId="0"/>
      <p:bldP spid="6556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tu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47244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491" name="Picture 3" descr="tu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0"/>
            <a:ext cx="4824413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492" name="Picture 4" descr="tu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3141663"/>
            <a:ext cx="4716463" cy="3716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3429000" y="2314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pic>
        <p:nvPicPr>
          <p:cNvPr id="63494" name="Picture 6" descr="www.war77.comc.cn"/>
          <p:cNvPicPr>
            <a:picLocks noChangeAspect="1" noChangeArrowheads="1"/>
          </p:cNvPicPr>
          <p:nvPr/>
        </p:nvPicPr>
        <p:blipFill>
          <a:blip r:embed="rId5" r:link="rId6"/>
          <a:srcRect/>
          <a:stretch>
            <a:fillRect/>
          </a:stretch>
        </p:blipFill>
        <p:spPr bwMode="auto">
          <a:xfrm>
            <a:off x="4724400" y="3124200"/>
            <a:ext cx="44196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3886200" y="2314575"/>
            <a:ext cx="86868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63497" name="WordArt 9"/>
          <p:cNvSpPr>
            <a:spLocks noChangeArrowheads="1" noChangeShapeType="1" noTextEdit="1"/>
          </p:cNvSpPr>
          <p:nvPr/>
        </p:nvSpPr>
        <p:spPr bwMode="auto">
          <a:xfrm>
            <a:off x="2393950" y="2616200"/>
            <a:ext cx="4610100" cy="50165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zh-CN" altLang="en-US" sz="3600" kern="10">
                <a:ln w="25400">
                  <a:solidFill>
                    <a:srgbClr val="FF0000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生活中的平行四边形</a:t>
            </a:r>
          </a:p>
        </p:txBody>
      </p:sp>
      <p:pic>
        <p:nvPicPr>
          <p:cNvPr id="63499" name="Picture 11" descr="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24400" y="3167063"/>
            <a:ext cx="4419600" cy="3690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5791200" y="6429375"/>
            <a:ext cx="274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ea typeface="楷体_GB2312" pitchFamily="49" charset="-122"/>
              </a:rPr>
              <a:t>汽车的防护链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317500" y="17145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3200" b="1" dirty="0">
                <a:solidFill>
                  <a:srgbClr val="FF3300"/>
                </a:solidFill>
              </a:rPr>
              <a:t>1</a:t>
            </a:r>
            <a:r>
              <a:rPr lang="zh-CN" altLang="en-US" sz="3200" b="1" dirty="0"/>
              <a:t>：</a:t>
            </a:r>
            <a:r>
              <a:rPr lang="zh-CN" altLang="en-US" sz="3600" b="1" i="1" dirty="0">
                <a:solidFill>
                  <a:srgbClr val="3333FF"/>
                </a:solidFill>
              </a:rPr>
              <a:t>什么是平行四边形？</a:t>
            </a:r>
            <a:endParaRPr lang="zh-CN" altLang="en-US" sz="3600" b="1" i="1" dirty="0">
              <a:solidFill>
                <a:srgbClr val="3333FF"/>
              </a:solidFill>
              <a:ea typeface="楷体_GB2312" pitchFamily="49" charset="-122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altLang="zh-CN" sz="3200" b="1" dirty="0">
                <a:solidFill>
                  <a:srgbClr val="FF3300"/>
                </a:solidFill>
              </a:rPr>
              <a:t>2</a:t>
            </a:r>
            <a:r>
              <a:rPr lang="zh-CN" altLang="en-US" sz="3200" b="1" dirty="0" smtClean="0"/>
              <a:t>：</a:t>
            </a:r>
            <a:r>
              <a:rPr lang="zh-CN" altLang="en-US" sz="3600" b="1" i="1" dirty="0" smtClean="0">
                <a:solidFill>
                  <a:srgbClr val="3333FF"/>
                </a:solidFill>
                <a:ea typeface="楷体_GB2312" pitchFamily="49" charset="-122"/>
              </a:rPr>
              <a:t>平</a:t>
            </a:r>
            <a:r>
              <a:rPr lang="zh-CN" altLang="en-US" sz="3600" b="1" i="1" dirty="0">
                <a:solidFill>
                  <a:srgbClr val="3333FF"/>
                </a:solidFill>
                <a:ea typeface="楷体_GB2312" pitchFamily="49" charset="-122"/>
              </a:rPr>
              <a:t>行四边形都有那些性质？</a:t>
            </a:r>
            <a:endParaRPr lang="zh-CN" altLang="en-US" sz="3200" b="1" i="1" dirty="0"/>
          </a:p>
          <a:p>
            <a:pPr marL="342900" indent="-342900">
              <a:spcBef>
                <a:spcPct val="20000"/>
              </a:spcBef>
            </a:pPr>
            <a:r>
              <a:rPr lang="en-US" altLang="zh-CN" sz="3200" b="1" dirty="0">
                <a:solidFill>
                  <a:srgbClr val="FF3300"/>
                </a:solidFill>
              </a:rPr>
              <a:t>3</a:t>
            </a:r>
            <a:r>
              <a:rPr lang="zh-CN" altLang="en-US" sz="3200" b="1" dirty="0"/>
              <a:t>：</a:t>
            </a:r>
            <a:r>
              <a:rPr lang="zh-CN" altLang="en-US" sz="3600" b="1" i="1" dirty="0">
                <a:solidFill>
                  <a:srgbClr val="3333FF"/>
                </a:solidFill>
                <a:ea typeface="楷体_GB2312" pitchFamily="49" charset="-122"/>
              </a:rPr>
              <a:t>这些性质用符号语言如何表示</a:t>
            </a:r>
            <a:r>
              <a:rPr lang="en-US" altLang="zh-CN" sz="3600" b="1" i="1" dirty="0">
                <a:solidFill>
                  <a:srgbClr val="3333FF"/>
                </a:solidFill>
                <a:ea typeface="楷体_GB2312" pitchFamily="49" charset="-122"/>
              </a:rPr>
              <a:t>?</a:t>
            </a:r>
            <a:endParaRPr lang="en-US" altLang="zh-CN" sz="3200" b="1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zh-CN" altLang="en-US" sz="3200" b="1" dirty="0"/>
          </a:p>
        </p:txBody>
      </p:sp>
      <p:sp>
        <p:nvSpPr>
          <p:cNvPr id="56326" name="WordArt 6"/>
          <p:cNvSpPr>
            <a:spLocks noChangeArrowheads="1" noChangeShapeType="1" noTextEdit="1"/>
          </p:cNvSpPr>
          <p:nvPr/>
        </p:nvSpPr>
        <p:spPr bwMode="auto">
          <a:xfrm>
            <a:off x="596900" y="317500"/>
            <a:ext cx="2374900" cy="1016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06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教学目标</a:t>
            </a:r>
          </a:p>
        </p:txBody>
      </p:sp>
      <p:sp>
        <p:nvSpPr>
          <p:cNvPr id="56329" name="AutoShape 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397500" y="1714500"/>
            <a:ext cx="571500" cy="5461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331" name="AutoShape 1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756400" y="2438400"/>
            <a:ext cx="571500" cy="5461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332" name="AutoShape 12"/>
          <p:cNvSpPr>
            <a:spLocks noChangeArrowheads="1"/>
          </p:cNvSpPr>
          <p:nvPr/>
        </p:nvSpPr>
        <p:spPr bwMode="auto">
          <a:xfrm>
            <a:off x="7327900" y="3187700"/>
            <a:ext cx="571500" cy="5461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48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9" grpId="0" animBg="1"/>
      <p:bldP spid="56331" grpId="0" animBg="1"/>
      <p:bldP spid="563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 41"/>
          <p:cNvSpPr/>
          <p:nvPr/>
        </p:nvSpPr>
        <p:spPr>
          <a:xfrm>
            <a:off x="4255297" y="2938474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sp>
        <p:nvSpPr>
          <p:cNvPr id="11313" name="AutoShape 49"/>
          <p:cNvSpPr>
            <a:spLocks noChangeArrowheads="1"/>
          </p:cNvSpPr>
          <p:nvPr/>
        </p:nvSpPr>
        <p:spPr bwMode="auto">
          <a:xfrm>
            <a:off x="0" y="304800"/>
            <a:ext cx="9144000" cy="3505200"/>
          </a:xfrm>
          <a:prstGeom prst="verticalScroll">
            <a:avLst>
              <a:gd name="adj" fmla="val 12500"/>
            </a:avLst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2857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457200" y="838200"/>
            <a:ext cx="815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宋体" panose="02010600030101010101" pitchFamily="2" charset="-122"/>
              </a:rPr>
              <a:t>两组对边分别平行的四边形叫做</a:t>
            </a:r>
            <a:r>
              <a:rPr lang="zh-CN" altLang="en-US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</a:rPr>
              <a:t>平行四边形</a:t>
            </a:r>
            <a:r>
              <a:rPr lang="zh-CN" alt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609600" y="1447800"/>
            <a:ext cx="3276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4267200" y="1447800"/>
            <a:ext cx="1219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3581400" y="2209800"/>
            <a:ext cx="5562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宋体" panose="02010600030101010101" pitchFamily="2" charset="-122"/>
              </a:rPr>
              <a:t>平行四边形</a:t>
            </a:r>
            <a:r>
              <a:rPr lang="zh-CN" altLang="en-US" sz="32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</a:rPr>
              <a:t>不相邻</a:t>
            </a:r>
            <a:r>
              <a:rPr lang="zh-CN" alt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宋体" panose="02010600030101010101" pitchFamily="2" charset="-122"/>
              </a:rPr>
              <a:t>的两个顶</a:t>
            </a:r>
          </a:p>
          <a:p>
            <a:r>
              <a:rPr lang="zh-CN" alt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宋体" panose="02010600030101010101" pitchFamily="2" charset="-122"/>
              </a:rPr>
              <a:t>点连成的</a:t>
            </a:r>
            <a:r>
              <a:rPr lang="zh-CN" altLang="en-US" sz="32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</a:rPr>
              <a:t>线段</a:t>
            </a:r>
            <a:r>
              <a:rPr lang="zh-CN" alt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宋体" panose="02010600030101010101" pitchFamily="2" charset="-122"/>
              </a:rPr>
              <a:t>叫它的</a:t>
            </a:r>
            <a:r>
              <a:rPr lang="zh-CN" altLang="en-US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</a:rPr>
              <a:t>对角线</a:t>
            </a:r>
            <a:r>
              <a:rPr lang="zh-CN" alt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914400" y="4114800"/>
            <a:ext cx="76184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宋体" panose="02010600030101010101" pitchFamily="2" charset="-122"/>
              </a:rPr>
              <a:t>如图所示的四边形</a:t>
            </a:r>
            <a:r>
              <a:rPr lang="en-US" altLang="zh-CN" sz="32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ABCD</a:t>
            </a:r>
            <a:r>
              <a:rPr lang="zh-CN" alt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宋体" panose="02010600030101010101" pitchFamily="2" charset="-122"/>
              </a:rPr>
              <a:t>是平行四边形.</a:t>
            </a:r>
          </a:p>
        </p:txBody>
      </p:sp>
      <p:grpSp>
        <p:nvGrpSpPr>
          <p:cNvPr id="11274" name="Group 10"/>
          <p:cNvGrpSpPr/>
          <p:nvPr/>
        </p:nvGrpSpPr>
        <p:grpSpPr bwMode="auto">
          <a:xfrm>
            <a:off x="571500" y="4800600"/>
            <a:ext cx="3124200" cy="579438"/>
            <a:chOff x="576" y="3264"/>
            <a:chExt cx="1968" cy="365"/>
          </a:xfrm>
        </p:grpSpPr>
        <p:grpSp>
          <p:nvGrpSpPr>
            <p:cNvPr id="11275" name="Group 11"/>
            <p:cNvGrpSpPr/>
            <p:nvPr/>
          </p:nvGrpSpPr>
          <p:grpSpPr bwMode="auto">
            <a:xfrm>
              <a:off x="1344" y="3408"/>
              <a:ext cx="288" cy="144"/>
              <a:chOff x="432" y="1632"/>
              <a:chExt cx="1488" cy="624"/>
            </a:xfrm>
          </p:grpSpPr>
          <p:sp>
            <p:nvSpPr>
              <p:cNvPr id="11276" name="Line 12"/>
              <p:cNvSpPr>
                <a:spLocks noChangeShapeType="1"/>
              </p:cNvSpPr>
              <p:nvPr/>
            </p:nvSpPr>
            <p:spPr bwMode="auto">
              <a:xfrm>
                <a:off x="816" y="1632"/>
                <a:ext cx="110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77" name="Line 13"/>
              <p:cNvSpPr>
                <a:spLocks noChangeShapeType="1"/>
              </p:cNvSpPr>
              <p:nvPr/>
            </p:nvSpPr>
            <p:spPr bwMode="auto">
              <a:xfrm>
                <a:off x="432" y="2256"/>
                <a:ext cx="110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78" name="Line 14"/>
              <p:cNvSpPr>
                <a:spLocks noChangeShapeType="1"/>
              </p:cNvSpPr>
              <p:nvPr/>
            </p:nvSpPr>
            <p:spPr bwMode="auto">
              <a:xfrm flipH="1">
                <a:off x="432" y="1632"/>
                <a:ext cx="384" cy="62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79" name="Line 15"/>
              <p:cNvSpPr>
                <a:spLocks noChangeShapeType="1"/>
              </p:cNvSpPr>
              <p:nvPr/>
            </p:nvSpPr>
            <p:spPr bwMode="auto">
              <a:xfrm flipH="1">
                <a:off x="1536" y="1632"/>
                <a:ext cx="384" cy="62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1280" name="Rectangle 16"/>
            <p:cNvSpPr>
              <a:spLocks noChangeArrowheads="1"/>
            </p:cNvSpPr>
            <p:nvPr/>
          </p:nvSpPr>
          <p:spPr bwMode="auto">
            <a:xfrm>
              <a:off x="576" y="3264"/>
              <a:ext cx="196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32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宋体" panose="02010600030101010101" pitchFamily="2" charset="-122"/>
                </a:rPr>
                <a:t>记作：  </a:t>
              </a:r>
              <a:r>
                <a:rPr lang="en-US" altLang="zh-CN" sz="3200" b="1" i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ABCD</a:t>
              </a:r>
            </a:p>
          </p:txBody>
        </p:sp>
      </p:grpSp>
      <p:sp>
        <p:nvSpPr>
          <p:cNvPr id="11296" name="Rectangle 32"/>
          <p:cNvSpPr>
            <a:spLocks noChangeArrowheads="1"/>
          </p:cNvSpPr>
          <p:nvPr/>
        </p:nvSpPr>
        <p:spPr bwMode="auto">
          <a:xfrm>
            <a:off x="3810000" y="4800600"/>
            <a:ext cx="49387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宋体" panose="02010600030101010101" pitchFamily="2" charset="-122"/>
              </a:rPr>
              <a:t> 读作：平行四边形</a:t>
            </a:r>
            <a:r>
              <a:rPr lang="en-US" altLang="zh-CN" sz="32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ABCD</a:t>
            </a:r>
          </a:p>
        </p:txBody>
      </p:sp>
      <p:sp>
        <p:nvSpPr>
          <p:cNvPr id="11298" name="Rectangle 34"/>
          <p:cNvSpPr>
            <a:spLocks noChangeArrowheads="1"/>
          </p:cNvSpPr>
          <p:nvPr/>
        </p:nvSpPr>
        <p:spPr bwMode="auto">
          <a:xfrm>
            <a:off x="990600" y="5486400"/>
            <a:ext cx="7162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宋体" panose="02010600030101010101" pitchFamily="2" charset="-122"/>
              </a:rPr>
              <a:t>线段</a:t>
            </a:r>
            <a:r>
              <a:rPr lang="en-US" altLang="zh-CN" sz="32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AC</a:t>
            </a:r>
            <a:r>
              <a:rPr lang="en-US" altLang="zh-CN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、</a:t>
            </a:r>
            <a:r>
              <a:rPr lang="en-US" altLang="zh-CN" sz="32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BD</a:t>
            </a:r>
            <a:r>
              <a:rPr lang="zh-CN" alt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宋体" panose="02010600030101010101" pitchFamily="2" charset="-122"/>
              </a:rPr>
              <a:t>就是   </a:t>
            </a:r>
            <a:r>
              <a:rPr lang="en-US" altLang="zh-CN" sz="32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ABCD</a:t>
            </a:r>
            <a:r>
              <a:rPr lang="zh-CN" alt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宋体" panose="02010600030101010101" pitchFamily="2" charset="-122"/>
              </a:rPr>
              <a:t>的对角线.</a:t>
            </a:r>
          </a:p>
        </p:txBody>
      </p:sp>
      <p:grpSp>
        <p:nvGrpSpPr>
          <p:cNvPr id="11299" name="Group 35"/>
          <p:cNvGrpSpPr/>
          <p:nvPr/>
        </p:nvGrpSpPr>
        <p:grpSpPr bwMode="auto">
          <a:xfrm>
            <a:off x="4402138" y="5661025"/>
            <a:ext cx="457200" cy="228600"/>
            <a:chOff x="432" y="1632"/>
            <a:chExt cx="1488" cy="624"/>
          </a:xfrm>
        </p:grpSpPr>
        <p:sp>
          <p:nvSpPr>
            <p:cNvPr id="11300" name="Line 36"/>
            <p:cNvSpPr>
              <a:spLocks noChangeShapeType="1"/>
            </p:cNvSpPr>
            <p:nvPr/>
          </p:nvSpPr>
          <p:spPr bwMode="auto">
            <a:xfrm>
              <a:off x="816" y="1632"/>
              <a:ext cx="110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01" name="Line 37"/>
            <p:cNvSpPr>
              <a:spLocks noChangeShapeType="1"/>
            </p:cNvSpPr>
            <p:nvPr/>
          </p:nvSpPr>
          <p:spPr bwMode="auto">
            <a:xfrm>
              <a:off x="432" y="2256"/>
              <a:ext cx="110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02" name="Line 38"/>
            <p:cNvSpPr>
              <a:spLocks noChangeShapeType="1"/>
            </p:cNvSpPr>
            <p:nvPr/>
          </p:nvSpPr>
          <p:spPr bwMode="auto">
            <a:xfrm flipH="1">
              <a:off x="432" y="1632"/>
              <a:ext cx="384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03" name="Line 39"/>
            <p:cNvSpPr>
              <a:spLocks noChangeShapeType="1"/>
            </p:cNvSpPr>
            <p:nvPr/>
          </p:nvSpPr>
          <p:spPr bwMode="auto">
            <a:xfrm flipH="1">
              <a:off x="1536" y="1632"/>
              <a:ext cx="384" cy="6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1304" name="Line 40"/>
          <p:cNvSpPr>
            <a:spLocks noChangeShapeType="1"/>
          </p:cNvSpPr>
          <p:nvPr/>
        </p:nvSpPr>
        <p:spPr bwMode="auto">
          <a:xfrm>
            <a:off x="1625600" y="5334000"/>
            <a:ext cx="68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1309" name="Group 45"/>
          <p:cNvGrpSpPr/>
          <p:nvPr/>
        </p:nvGrpSpPr>
        <p:grpSpPr bwMode="auto">
          <a:xfrm>
            <a:off x="381000" y="1774825"/>
            <a:ext cx="3352800" cy="1944688"/>
            <a:chOff x="0" y="1502"/>
            <a:chExt cx="2112" cy="1225"/>
          </a:xfrm>
        </p:grpSpPr>
        <p:grpSp>
          <p:nvGrpSpPr>
            <p:cNvPr id="11290" name="Group 26"/>
            <p:cNvGrpSpPr/>
            <p:nvPr/>
          </p:nvGrpSpPr>
          <p:grpSpPr bwMode="auto">
            <a:xfrm>
              <a:off x="240" y="1776"/>
              <a:ext cx="1488" cy="624"/>
              <a:chOff x="432" y="1632"/>
              <a:chExt cx="1488" cy="624"/>
            </a:xfrm>
          </p:grpSpPr>
          <p:sp>
            <p:nvSpPr>
              <p:cNvPr id="11291" name="Line 27"/>
              <p:cNvSpPr>
                <a:spLocks noChangeShapeType="1"/>
              </p:cNvSpPr>
              <p:nvPr/>
            </p:nvSpPr>
            <p:spPr bwMode="auto">
              <a:xfrm>
                <a:off x="816" y="1632"/>
                <a:ext cx="110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92" name="Line 28"/>
              <p:cNvSpPr>
                <a:spLocks noChangeShapeType="1"/>
              </p:cNvSpPr>
              <p:nvPr/>
            </p:nvSpPr>
            <p:spPr bwMode="auto">
              <a:xfrm>
                <a:off x="432" y="2256"/>
                <a:ext cx="110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93" name="Line 29"/>
              <p:cNvSpPr>
                <a:spLocks noChangeShapeType="1"/>
              </p:cNvSpPr>
              <p:nvPr/>
            </p:nvSpPr>
            <p:spPr bwMode="auto">
              <a:xfrm flipH="1">
                <a:off x="432" y="1632"/>
                <a:ext cx="384" cy="62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94" name="Line 30"/>
              <p:cNvSpPr>
                <a:spLocks noChangeShapeType="1"/>
              </p:cNvSpPr>
              <p:nvPr/>
            </p:nvSpPr>
            <p:spPr bwMode="auto">
              <a:xfrm flipH="1">
                <a:off x="1536" y="1632"/>
                <a:ext cx="384" cy="62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1308" name="Group 44"/>
            <p:cNvGrpSpPr/>
            <p:nvPr/>
          </p:nvGrpSpPr>
          <p:grpSpPr bwMode="auto">
            <a:xfrm>
              <a:off x="0" y="1502"/>
              <a:ext cx="2112" cy="1225"/>
              <a:chOff x="0" y="1502"/>
              <a:chExt cx="2112" cy="1225"/>
            </a:xfrm>
          </p:grpSpPr>
          <p:sp>
            <p:nvSpPr>
              <p:cNvPr id="11282" name="Rectangle 18"/>
              <p:cNvSpPr>
                <a:spLocks noChangeArrowheads="1"/>
              </p:cNvSpPr>
              <p:nvPr/>
            </p:nvSpPr>
            <p:spPr bwMode="auto">
              <a:xfrm>
                <a:off x="672" y="2400"/>
                <a:ext cx="116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zh-CN" altLang="en-US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宋体" panose="02010600030101010101" pitchFamily="2" charset="-122"/>
                </a:endParaRPr>
              </a:p>
            </p:txBody>
          </p:sp>
          <p:grpSp>
            <p:nvGrpSpPr>
              <p:cNvPr id="11284" name="Group 20"/>
              <p:cNvGrpSpPr/>
              <p:nvPr/>
            </p:nvGrpSpPr>
            <p:grpSpPr bwMode="auto">
              <a:xfrm>
                <a:off x="0" y="1502"/>
                <a:ext cx="2112" cy="1081"/>
                <a:chOff x="192" y="1358"/>
                <a:chExt cx="2112" cy="1081"/>
              </a:xfrm>
            </p:grpSpPr>
            <p:sp>
              <p:nvSpPr>
                <p:cNvPr id="11285" name="Rectangle 21"/>
                <p:cNvSpPr>
                  <a:spLocks noChangeArrowheads="1"/>
                </p:cNvSpPr>
                <p:nvPr/>
              </p:nvSpPr>
              <p:spPr bwMode="auto">
                <a:xfrm>
                  <a:off x="624" y="1358"/>
                  <a:ext cx="265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800" b="1" i="1">
                      <a:effectLst>
                        <a:outerShdw blurRad="38100" dist="38100" dir="2700000" algn="tl">
                          <a:srgbClr val="FFFFFF"/>
                        </a:outerShdw>
                      </a:effectLst>
                    </a:rPr>
                    <a:t>A</a:t>
                  </a:r>
                </a:p>
              </p:txBody>
            </p:sp>
            <p:sp>
              <p:nvSpPr>
                <p:cNvPr id="11286" name="Rectangle 22"/>
                <p:cNvSpPr>
                  <a:spLocks noChangeArrowheads="1"/>
                </p:cNvSpPr>
                <p:nvPr/>
              </p:nvSpPr>
              <p:spPr bwMode="auto">
                <a:xfrm>
                  <a:off x="1920" y="1401"/>
                  <a:ext cx="384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altLang="zh-CN" sz="2800" b="1" i="1">
                      <a:effectLst>
                        <a:outerShdw blurRad="38100" dist="38100" dir="2700000" algn="tl">
                          <a:srgbClr val="FFFFFF"/>
                        </a:outerShdw>
                      </a:effectLst>
                    </a:rPr>
                    <a:t>D</a:t>
                  </a:r>
                </a:p>
              </p:txBody>
            </p:sp>
            <p:sp>
              <p:nvSpPr>
                <p:cNvPr id="11287" name="Rectangle 23"/>
                <p:cNvSpPr>
                  <a:spLocks noChangeArrowheads="1"/>
                </p:cNvSpPr>
                <p:nvPr/>
              </p:nvSpPr>
              <p:spPr bwMode="auto">
                <a:xfrm>
                  <a:off x="192" y="2112"/>
                  <a:ext cx="336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altLang="zh-CN" sz="2800" b="1" i="1">
                      <a:effectLst>
                        <a:outerShdw blurRad="38100" dist="38100" dir="2700000" algn="tl">
                          <a:srgbClr val="FFFFFF"/>
                        </a:outerShdw>
                      </a:effectLst>
                    </a:rPr>
                    <a:t>B</a:t>
                  </a:r>
                </a:p>
              </p:txBody>
            </p:sp>
            <p:sp>
              <p:nvSpPr>
                <p:cNvPr id="11288" name="Rectangle 24"/>
                <p:cNvSpPr>
                  <a:spLocks noChangeArrowheads="1"/>
                </p:cNvSpPr>
                <p:nvPr/>
              </p:nvSpPr>
              <p:spPr bwMode="auto">
                <a:xfrm>
                  <a:off x="1536" y="2112"/>
                  <a:ext cx="336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altLang="zh-CN" sz="2800" b="1" i="1">
                      <a:effectLst>
                        <a:outerShdw blurRad="38100" dist="38100" dir="2700000" algn="tl">
                          <a:srgbClr val="FFFFFF"/>
                        </a:outerShdw>
                      </a:effectLst>
                    </a:rPr>
                    <a:t>C</a:t>
                  </a:r>
                </a:p>
              </p:txBody>
            </p:sp>
          </p:grpSp>
          <p:sp>
            <p:nvSpPr>
              <p:cNvPr id="11306" name="Line 42"/>
              <p:cNvSpPr>
                <a:spLocks noChangeShapeType="1"/>
              </p:cNvSpPr>
              <p:nvPr/>
            </p:nvSpPr>
            <p:spPr bwMode="auto">
              <a:xfrm>
                <a:off x="624" y="1776"/>
                <a:ext cx="720" cy="62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1307" name="Line 43"/>
          <p:cNvSpPr>
            <a:spLocks noChangeShapeType="1"/>
          </p:cNvSpPr>
          <p:nvPr/>
        </p:nvSpPr>
        <p:spPr bwMode="auto">
          <a:xfrm flipV="1">
            <a:off x="762000" y="2209800"/>
            <a:ext cx="236220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319" name="Text Box 55"/>
          <p:cNvSpPr txBox="1">
            <a:spLocks noChangeArrowheads="1"/>
          </p:cNvSpPr>
          <p:nvPr/>
        </p:nvSpPr>
        <p:spPr bwMode="auto">
          <a:xfrm>
            <a:off x="1016000" y="152400"/>
            <a:ext cx="721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问题一 ：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什么是平行四边形？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/>
      <p:bldP spid="11268" grpId="0" animBg="1"/>
      <p:bldP spid="11272" grpId="0" autoUpdateAnimBg="0"/>
      <p:bldP spid="11273" grpId="0" autoUpdateAnimBg="0"/>
      <p:bldP spid="11296" grpId="0" autoUpdateAnimBg="0"/>
      <p:bldP spid="11298" grpId="0"/>
      <p:bldP spid="11304" grpId="0" animBg="1"/>
      <p:bldP spid="1130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2" name="Group 2"/>
          <p:cNvGrpSpPr/>
          <p:nvPr/>
        </p:nvGrpSpPr>
        <p:grpSpPr bwMode="auto">
          <a:xfrm>
            <a:off x="1466850" y="2720975"/>
            <a:ext cx="1795463" cy="1295400"/>
            <a:chOff x="4272" y="1392"/>
            <a:chExt cx="1131" cy="816"/>
          </a:xfrm>
        </p:grpSpPr>
        <p:sp>
          <p:nvSpPr>
            <p:cNvPr id="61443" name="AutoShape 3"/>
            <p:cNvSpPr>
              <a:spLocks noChangeArrowheads="1"/>
            </p:cNvSpPr>
            <p:nvPr/>
          </p:nvSpPr>
          <p:spPr bwMode="auto">
            <a:xfrm>
              <a:off x="4454" y="1624"/>
              <a:ext cx="827" cy="392"/>
            </a:xfrm>
            <a:prstGeom prst="parallelogram">
              <a:avLst>
                <a:gd name="adj" fmla="val 52742"/>
              </a:avLst>
            </a:prstGeom>
            <a:noFill/>
            <a:ln w="9525">
              <a:solidFill>
                <a:schemeClr val="accent2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b="1">
                <a:solidFill>
                  <a:srgbClr val="3333FF"/>
                </a:solidFill>
              </a:endParaRPr>
            </a:p>
          </p:txBody>
        </p:sp>
        <p:sp>
          <p:nvSpPr>
            <p:cNvPr id="61444" name="Text Box 4"/>
            <p:cNvSpPr txBox="1">
              <a:spLocks noChangeArrowheads="1"/>
            </p:cNvSpPr>
            <p:nvPr/>
          </p:nvSpPr>
          <p:spPr bwMode="auto">
            <a:xfrm>
              <a:off x="4464" y="1392"/>
              <a:ext cx="17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rgbClr val="3333FF"/>
                  </a:solidFill>
                </a:rPr>
                <a:t>A</a:t>
              </a:r>
            </a:p>
          </p:txBody>
        </p:sp>
        <p:sp>
          <p:nvSpPr>
            <p:cNvPr id="61445" name="Text Box 5"/>
            <p:cNvSpPr txBox="1">
              <a:spLocks noChangeArrowheads="1"/>
            </p:cNvSpPr>
            <p:nvPr/>
          </p:nvSpPr>
          <p:spPr bwMode="auto">
            <a:xfrm>
              <a:off x="5232" y="1392"/>
              <a:ext cx="17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rgbClr val="3333FF"/>
                  </a:solidFill>
                </a:rPr>
                <a:t>D</a:t>
              </a:r>
            </a:p>
          </p:txBody>
        </p:sp>
        <p:sp>
          <p:nvSpPr>
            <p:cNvPr id="61446" name="Text Box 6"/>
            <p:cNvSpPr txBox="1">
              <a:spLocks noChangeArrowheads="1"/>
            </p:cNvSpPr>
            <p:nvPr/>
          </p:nvSpPr>
          <p:spPr bwMode="auto">
            <a:xfrm>
              <a:off x="5024" y="1920"/>
              <a:ext cx="1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rgbClr val="3333FF"/>
                  </a:solidFill>
                </a:rPr>
                <a:t>C</a:t>
              </a:r>
            </a:p>
          </p:txBody>
        </p:sp>
        <p:sp>
          <p:nvSpPr>
            <p:cNvPr id="61447" name="Text Box 7"/>
            <p:cNvSpPr txBox="1">
              <a:spLocks noChangeArrowheads="1"/>
            </p:cNvSpPr>
            <p:nvPr/>
          </p:nvSpPr>
          <p:spPr bwMode="auto">
            <a:xfrm>
              <a:off x="4272" y="1920"/>
              <a:ext cx="17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rgbClr val="3333FF"/>
                  </a:solidFill>
                </a:rPr>
                <a:t>B</a:t>
              </a:r>
            </a:p>
          </p:txBody>
        </p:sp>
      </p:grpSp>
      <p:grpSp>
        <p:nvGrpSpPr>
          <p:cNvPr id="61482" name="Group 42"/>
          <p:cNvGrpSpPr/>
          <p:nvPr/>
        </p:nvGrpSpPr>
        <p:grpSpPr bwMode="auto">
          <a:xfrm>
            <a:off x="4398963" y="2763838"/>
            <a:ext cx="2303462" cy="1289050"/>
            <a:chOff x="2699" y="869"/>
            <a:chExt cx="1451" cy="812"/>
          </a:xfrm>
        </p:grpSpPr>
        <p:sp>
          <p:nvSpPr>
            <p:cNvPr id="61462" name="AutoShape 22"/>
            <p:cNvSpPr>
              <a:spLocks noChangeAspect="1" noChangeArrowheads="1" noTextEdit="1"/>
            </p:cNvSpPr>
            <p:nvPr/>
          </p:nvSpPr>
          <p:spPr bwMode="auto">
            <a:xfrm>
              <a:off x="2699" y="935"/>
              <a:ext cx="1406" cy="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63" name="Line 23"/>
            <p:cNvSpPr>
              <a:spLocks noChangeShapeType="1"/>
            </p:cNvSpPr>
            <p:nvPr/>
          </p:nvSpPr>
          <p:spPr bwMode="auto">
            <a:xfrm>
              <a:off x="3112" y="1064"/>
              <a:ext cx="539" cy="410"/>
            </a:xfrm>
            <a:prstGeom prst="line">
              <a:avLst/>
            </a:prstGeom>
            <a:noFill/>
            <a:ln w="20701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64" name="Line 24"/>
            <p:cNvSpPr>
              <a:spLocks noChangeShapeType="1"/>
            </p:cNvSpPr>
            <p:nvPr/>
          </p:nvSpPr>
          <p:spPr bwMode="auto">
            <a:xfrm flipH="1">
              <a:off x="3112" y="1041"/>
              <a:ext cx="872" cy="23"/>
            </a:xfrm>
            <a:prstGeom prst="line">
              <a:avLst/>
            </a:prstGeom>
            <a:noFill/>
            <a:ln w="27051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65" name="Line 25"/>
            <p:cNvSpPr>
              <a:spLocks noChangeShapeType="1"/>
            </p:cNvSpPr>
            <p:nvPr/>
          </p:nvSpPr>
          <p:spPr bwMode="auto">
            <a:xfrm flipH="1">
              <a:off x="3651" y="1041"/>
              <a:ext cx="333" cy="433"/>
            </a:xfrm>
            <a:prstGeom prst="line">
              <a:avLst/>
            </a:prstGeom>
            <a:noFill/>
            <a:ln w="20701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66" name="Line 26"/>
            <p:cNvSpPr>
              <a:spLocks noChangeShapeType="1"/>
            </p:cNvSpPr>
            <p:nvPr/>
          </p:nvSpPr>
          <p:spPr bwMode="auto">
            <a:xfrm flipH="1">
              <a:off x="2780" y="1041"/>
              <a:ext cx="1204" cy="456"/>
            </a:xfrm>
            <a:prstGeom prst="line">
              <a:avLst/>
            </a:prstGeom>
            <a:noFill/>
            <a:ln w="20638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67" name="Line 27"/>
            <p:cNvSpPr>
              <a:spLocks noChangeShapeType="1"/>
            </p:cNvSpPr>
            <p:nvPr/>
          </p:nvSpPr>
          <p:spPr bwMode="auto">
            <a:xfrm flipH="1">
              <a:off x="2780" y="1474"/>
              <a:ext cx="871" cy="23"/>
            </a:xfrm>
            <a:prstGeom prst="line">
              <a:avLst/>
            </a:prstGeom>
            <a:noFill/>
            <a:ln w="20638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68" name="Line 28"/>
            <p:cNvSpPr>
              <a:spLocks noChangeShapeType="1"/>
            </p:cNvSpPr>
            <p:nvPr/>
          </p:nvSpPr>
          <p:spPr bwMode="auto">
            <a:xfrm flipH="1">
              <a:off x="2780" y="1064"/>
              <a:ext cx="332" cy="433"/>
            </a:xfrm>
            <a:prstGeom prst="line">
              <a:avLst/>
            </a:prstGeom>
            <a:noFill/>
            <a:ln w="20701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69" name="Oval 29"/>
            <p:cNvSpPr>
              <a:spLocks noChangeArrowheads="1"/>
            </p:cNvSpPr>
            <p:nvPr/>
          </p:nvSpPr>
          <p:spPr bwMode="auto">
            <a:xfrm>
              <a:off x="3373" y="1262"/>
              <a:ext cx="22" cy="23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70" name="Rectangle 30"/>
            <p:cNvSpPr>
              <a:spLocks noChangeArrowheads="1"/>
            </p:cNvSpPr>
            <p:nvPr/>
          </p:nvSpPr>
          <p:spPr bwMode="auto">
            <a:xfrm>
              <a:off x="3315" y="1259"/>
              <a:ext cx="131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0" lang="en-US" altLang="zh-CN" sz="2100">
                  <a:solidFill>
                    <a:srgbClr val="0000FF"/>
                  </a:solidFill>
                  <a:latin typeface="Arial" panose="020B0604020202020204" pitchFamily="34" charset="0"/>
                </a:rPr>
                <a:t>O</a:t>
              </a:r>
              <a:endParaRPr kumimoji="0" lang="en-US" altLang="zh-CN" sz="1800">
                <a:latin typeface="Arial" panose="020B0604020202020204" pitchFamily="34" charset="0"/>
              </a:endParaRPr>
            </a:p>
          </p:txBody>
        </p:sp>
        <p:sp>
          <p:nvSpPr>
            <p:cNvPr id="61471" name="Oval 31"/>
            <p:cNvSpPr>
              <a:spLocks noChangeArrowheads="1"/>
            </p:cNvSpPr>
            <p:nvPr/>
          </p:nvSpPr>
          <p:spPr bwMode="auto">
            <a:xfrm>
              <a:off x="2771" y="1488"/>
              <a:ext cx="22" cy="23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72" name="Rectangle 32"/>
            <p:cNvSpPr>
              <a:spLocks noChangeArrowheads="1"/>
            </p:cNvSpPr>
            <p:nvPr/>
          </p:nvSpPr>
          <p:spPr bwMode="auto">
            <a:xfrm>
              <a:off x="2699" y="1479"/>
              <a:ext cx="11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0" lang="en-US" altLang="zh-CN" sz="2100">
                  <a:solidFill>
                    <a:srgbClr val="0000FF"/>
                  </a:solidFill>
                  <a:latin typeface="Arial" panose="020B0604020202020204" pitchFamily="34" charset="0"/>
                </a:rPr>
                <a:t>B</a:t>
              </a:r>
              <a:endParaRPr kumimoji="0" lang="en-US" altLang="zh-CN" sz="1800">
                <a:latin typeface="Arial" panose="020B0604020202020204" pitchFamily="34" charset="0"/>
              </a:endParaRPr>
            </a:p>
          </p:txBody>
        </p:sp>
        <p:sp>
          <p:nvSpPr>
            <p:cNvPr id="61473" name="Oval 33"/>
            <p:cNvSpPr>
              <a:spLocks noChangeArrowheads="1"/>
            </p:cNvSpPr>
            <p:nvPr/>
          </p:nvSpPr>
          <p:spPr bwMode="auto">
            <a:xfrm>
              <a:off x="3103" y="1055"/>
              <a:ext cx="23" cy="23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74" name="Rectangle 34"/>
            <p:cNvSpPr>
              <a:spLocks noChangeArrowheads="1"/>
            </p:cNvSpPr>
            <p:nvPr/>
          </p:nvSpPr>
          <p:spPr bwMode="auto">
            <a:xfrm>
              <a:off x="3016" y="869"/>
              <a:ext cx="11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0" lang="en-US" altLang="zh-CN" sz="2100">
                  <a:solidFill>
                    <a:srgbClr val="0000FF"/>
                  </a:solidFill>
                  <a:latin typeface="Arial" panose="020B0604020202020204" pitchFamily="34" charset="0"/>
                </a:rPr>
                <a:t>A</a:t>
              </a:r>
              <a:endParaRPr kumimoji="0" lang="en-US" altLang="zh-CN" sz="1800">
                <a:latin typeface="Arial" panose="020B0604020202020204" pitchFamily="34" charset="0"/>
              </a:endParaRPr>
            </a:p>
          </p:txBody>
        </p:sp>
        <p:sp>
          <p:nvSpPr>
            <p:cNvPr id="61475" name="Oval 35"/>
            <p:cNvSpPr>
              <a:spLocks noChangeArrowheads="1"/>
            </p:cNvSpPr>
            <p:nvPr/>
          </p:nvSpPr>
          <p:spPr bwMode="auto">
            <a:xfrm>
              <a:off x="3642" y="1465"/>
              <a:ext cx="23" cy="23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76" name="Rectangle 36"/>
            <p:cNvSpPr>
              <a:spLocks noChangeArrowheads="1"/>
            </p:cNvSpPr>
            <p:nvPr/>
          </p:nvSpPr>
          <p:spPr bwMode="auto">
            <a:xfrm>
              <a:off x="3620" y="1458"/>
              <a:ext cx="121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0" lang="en-US" altLang="zh-CN" sz="2100">
                  <a:solidFill>
                    <a:srgbClr val="0000FF"/>
                  </a:solidFill>
                  <a:latin typeface="Arial" panose="020B0604020202020204" pitchFamily="34" charset="0"/>
                </a:rPr>
                <a:t>C</a:t>
              </a:r>
              <a:endParaRPr kumimoji="0" lang="en-US" altLang="zh-CN" sz="1800">
                <a:latin typeface="Arial" panose="020B0604020202020204" pitchFamily="34" charset="0"/>
              </a:endParaRPr>
            </a:p>
          </p:txBody>
        </p:sp>
        <p:sp>
          <p:nvSpPr>
            <p:cNvPr id="61477" name="Oval 37"/>
            <p:cNvSpPr>
              <a:spLocks noChangeArrowheads="1"/>
            </p:cNvSpPr>
            <p:nvPr/>
          </p:nvSpPr>
          <p:spPr bwMode="auto">
            <a:xfrm>
              <a:off x="3975" y="1032"/>
              <a:ext cx="22" cy="23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78" name="Rectangle 38"/>
            <p:cNvSpPr>
              <a:spLocks noChangeArrowheads="1"/>
            </p:cNvSpPr>
            <p:nvPr/>
          </p:nvSpPr>
          <p:spPr bwMode="auto">
            <a:xfrm>
              <a:off x="4029" y="889"/>
              <a:ext cx="121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kumimoji="0" lang="en-US" altLang="zh-CN" sz="2100">
                  <a:solidFill>
                    <a:srgbClr val="0000FF"/>
                  </a:solidFill>
                  <a:latin typeface="Arial" panose="020B0604020202020204" pitchFamily="34" charset="0"/>
                </a:rPr>
                <a:t>D</a:t>
              </a:r>
              <a:endParaRPr kumimoji="0" lang="en-US" altLang="zh-CN" sz="1800">
                <a:latin typeface="Arial" panose="020B0604020202020204" pitchFamily="34" charset="0"/>
              </a:endParaRPr>
            </a:p>
          </p:txBody>
        </p:sp>
      </p:grpSp>
      <p:sp>
        <p:nvSpPr>
          <p:cNvPr id="61479" name="Text Box 39"/>
          <p:cNvSpPr txBox="1">
            <a:spLocks noChangeArrowheads="1"/>
          </p:cNvSpPr>
          <p:nvPr/>
        </p:nvSpPr>
        <p:spPr bwMode="auto">
          <a:xfrm>
            <a:off x="596900" y="558800"/>
            <a:ext cx="80899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b="1" dirty="0">
                <a:solidFill>
                  <a:srgbClr val="FF3300"/>
                </a:solidFill>
              </a:rPr>
              <a:t>问题</a:t>
            </a:r>
            <a:r>
              <a:rPr lang="en-US" altLang="zh-CN" sz="3600" b="1" dirty="0">
                <a:solidFill>
                  <a:srgbClr val="FF3300"/>
                </a:solidFill>
              </a:rPr>
              <a:t>2</a:t>
            </a:r>
            <a:r>
              <a:rPr lang="zh-CN" altLang="en-US" sz="3600" b="1" dirty="0">
                <a:solidFill>
                  <a:srgbClr val="FF0000"/>
                </a:solidFill>
              </a:rPr>
              <a:t>：</a:t>
            </a:r>
            <a:r>
              <a:rPr lang="zh-CN" altLang="en-US" sz="3600" b="1" dirty="0"/>
              <a:t>平行四边形都有那些性质？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71" name="AutoShape 83"/>
          <p:cNvSpPr>
            <a:spLocks noChangeArrowheads="1"/>
          </p:cNvSpPr>
          <p:nvPr/>
        </p:nvSpPr>
        <p:spPr bwMode="auto">
          <a:xfrm>
            <a:off x="0" y="0"/>
            <a:ext cx="9144000" cy="1498600"/>
          </a:xfrm>
          <a:prstGeom prst="horizontalScroll">
            <a:avLst>
              <a:gd name="adj" fmla="val 12500"/>
            </a:avLst>
          </a:prstGeom>
          <a:solidFill>
            <a:srgbClr val="FFFF99">
              <a:alpha val="25000"/>
            </a:srgbClr>
          </a:solidFill>
          <a:ln w="1587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228600" y="2311400"/>
            <a:ext cx="246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</a:rPr>
              <a:t>几何语言：</a:t>
            </a: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974725" y="3724275"/>
            <a:ext cx="158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 sz="2800" b="1">
              <a:effectLst>
                <a:outerShdw blurRad="38100" dist="38100" dir="2700000" algn="tl">
                  <a:srgbClr val="FFFFFF"/>
                </a:outerShdw>
              </a:effectLst>
              <a:latin typeface="宋体" panose="02010600030101010101" pitchFamily="2" charset="-122"/>
            </a:endParaRPr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3086100" y="2844800"/>
            <a:ext cx="5651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宋体" panose="02010600030101010101" pitchFamily="2" charset="-122"/>
              </a:rPr>
              <a:t>因为  四边形</a:t>
            </a:r>
            <a:r>
              <a:rPr lang="en-US" altLang="zh-CN" sz="28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ABCD</a:t>
            </a:r>
            <a:r>
              <a:rPr lang="zh-CN" alt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宋体" panose="02010600030101010101" pitchFamily="2" charset="-122"/>
              </a:rPr>
              <a:t>是平行四边形</a:t>
            </a:r>
          </a:p>
        </p:txBody>
      </p:sp>
      <p:grpSp>
        <p:nvGrpSpPr>
          <p:cNvPr id="12378" name="Group 90"/>
          <p:cNvGrpSpPr/>
          <p:nvPr/>
        </p:nvGrpSpPr>
        <p:grpSpPr bwMode="auto">
          <a:xfrm>
            <a:off x="3175000" y="3887788"/>
            <a:ext cx="3211513" cy="1235075"/>
            <a:chOff x="1808" y="2577"/>
            <a:chExt cx="2023" cy="778"/>
          </a:xfrm>
        </p:grpSpPr>
        <p:sp>
          <p:nvSpPr>
            <p:cNvPr id="12316" name="Rectangle 28"/>
            <p:cNvSpPr>
              <a:spLocks noChangeArrowheads="1"/>
            </p:cNvSpPr>
            <p:nvPr/>
          </p:nvSpPr>
          <p:spPr bwMode="auto">
            <a:xfrm>
              <a:off x="2567" y="2577"/>
              <a:ext cx="126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b="1" i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AB</a:t>
              </a:r>
              <a:r>
                <a:rPr lang="en-US" altLang="zh-CN" sz="32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∥</a:t>
              </a:r>
              <a:r>
                <a:rPr lang="en-US" altLang="zh-CN" sz="3200" b="1" i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CD   </a:t>
              </a:r>
            </a:p>
          </p:txBody>
        </p:sp>
        <p:sp>
          <p:nvSpPr>
            <p:cNvPr id="12317" name="Rectangle 29"/>
            <p:cNvSpPr>
              <a:spLocks noChangeArrowheads="1"/>
            </p:cNvSpPr>
            <p:nvPr/>
          </p:nvSpPr>
          <p:spPr bwMode="auto">
            <a:xfrm>
              <a:off x="2569" y="2990"/>
              <a:ext cx="126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b="1" i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AD</a:t>
              </a:r>
              <a:r>
                <a:rPr lang="en-US" altLang="zh-CN" sz="32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∥</a:t>
              </a:r>
              <a:r>
                <a:rPr lang="en-US" altLang="zh-CN" sz="3200" b="1" i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BC   </a:t>
              </a:r>
            </a:p>
          </p:txBody>
        </p:sp>
        <p:sp>
          <p:nvSpPr>
            <p:cNvPr id="12330" name="Text Box 42"/>
            <p:cNvSpPr txBox="1">
              <a:spLocks noChangeArrowheads="1"/>
            </p:cNvSpPr>
            <p:nvPr/>
          </p:nvSpPr>
          <p:spPr bwMode="auto">
            <a:xfrm>
              <a:off x="1808" y="2621"/>
              <a:ext cx="62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/>
                <a:t>所以　</a:t>
              </a:r>
            </a:p>
          </p:txBody>
        </p:sp>
      </p:grpSp>
      <p:grpSp>
        <p:nvGrpSpPr>
          <p:cNvPr id="12356" name="Group 68"/>
          <p:cNvGrpSpPr/>
          <p:nvPr/>
        </p:nvGrpSpPr>
        <p:grpSpPr bwMode="auto">
          <a:xfrm>
            <a:off x="215900" y="3184525"/>
            <a:ext cx="2895600" cy="1716088"/>
            <a:chOff x="2352" y="273"/>
            <a:chExt cx="1824" cy="1081"/>
          </a:xfrm>
        </p:grpSpPr>
        <p:grpSp>
          <p:nvGrpSpPr>
            <p:cNvPr id="12357" name="Group 69"/>
            <p:cNvGrpSpPr/>
            <p:nvPr/>
          </p:nvGrpSpPr>
          <p:grpSpPr bwMode="auto">
            <a:xfrm>
              <a:off x="2352" y="273"/>
              <a:ext cx="1824" cy="1081"/>
              <a:chOff x="192" y="1358"/>
              <a:chExt cx="2112" cy="1081"/>
            </a:xfrm>
          </p:grpSpPr>
          <p:sp>
            <p:nvSpPr>
              <p:cNvPr id="12358" name="Rectangle 70"/>
              <p:cNvSpPr>
                <a:spLocks noChangeArrowheads="1"/>
              </p:cNvSpPr>
              <p:nvPr/>
            </p:nvSpPr>
            <p:spPr bwMode="auto">
              <a:xfrm>
                <a:off x="624" y="1358"/>
                <a:ext cx="307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800" b="1" i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A</a:t>
                </a:r>
              </a:p>
            </p:txBody>
          </p:sp>
          <p:sp>
            <p:nvSpPr>
              <p:cNvPr id="12359" name="Rectangle 71"/>
              <p:cNvSpPr>
                <a:spLocks noChangeArrowheads="1"/>
              </p:cNvSpPr>
              <p:nvPr/>
            </p:nvSpPr>
            <p:spPr bwMode="auto">
              <a:xfrm>
                <a:off x="1920" y="1401"/>
                <a:ext cx="38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800" b="1" i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D</a:t>
                </a:r>
              </a:p>
            </p:txBody>
          </p:sp>
          <p:sp>
            <p:nvSpPr>
              <p:cNvPr id="12360" name="Rectangle 72"/>
              <p:cNvSpPr>
                <a:spLocks noChangeArrowheads="1"/>
              </p:cNvSpPr>
              <p:nvPr/>
            </p:nvSpPr>
            <p:spPr bwMode="auto">
              <a:xfrm>
                <a:off x="192" y="2112"/>
                <a:ext cx="336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800" b="1" i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B</a:t>
                </a:r>
              </a:p>
            </p:txBody>
          </p:sp>
          <p:sp>
            <p:nvSpPr>
              <p:cNvPr id="12361" name="Rectangle 73"/>
              <p:cNvSpPr>
                <a:spLocks noChangeArrowheads="1"/>
              </p:cNvSpPr>
              <p:nvPr/>
            </p:nvSpPr>
            <p:spPr bwMode="auto">
              <a:xfrm>
                <a:off x="1536" y="2112"/>
                <a:ext cx="336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800" b="1" i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C</a:t>
                </a:r>
              </a:p>
            </p:txBody>
          </p:sp>
        </p:grpSp>
        <p:grpSp>
          <p:nvGrpSpPr>
            <p:cNvPr id="12362" name="Group 74"/>
            <p:cNvGrpSpPr/>
            <p:nvPr/>
          </p:nvGrpSpPr>
          <p:grpSpPr bwMode="auto">
            <a:xfrm>
              <a:off x="2603" y="547"/>
              <a:ext cx="1285" cy="624"/>
              <a:chOff x="432" y="1632"/>
              <a:chExt cx="1488" cy="624"/>
            </a:xfrm>
          </p:grpSpPr>
          <p:sp>
            <p:nvSpPr>
              <p:cNvPr id="12363" name="Line 75"/>
              <p:cNvSpPr>
                <a:spLocks noChangeShapeType="1"/>
              </p:cNvSpPr>
              <p:nvPr/>
            </p:nvSpPr>
            <p:spPr bwMode="auto">
              <a:xfrm>
                <a:off x="816" y="1632"/>
                <a:ext cx="11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64" name="Line 76"/>
              <p:cNvSpPr>
                <a:spLocks noChangeShapeType="1"/>
              </p:cNvSpPr>
              <p:nvPr/>
            </p:nvSpPr>
            <p:spPr bwMode="auto">
              <a:xfrm>
                <a:off x="432" y="2256"/>
                <a:ext cx="11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65" name="Line 77"/>
              <p:cNvSpPr>
                <a:spLocks noChangeShapeType="1"/>
              </p:cNvSpPr>
              <p:nvPr/>
            </p:nvSpPr>
            <p:spPr bwMode="auto">
              <a:xfrm flipH="1">
                <a:off x="432" y="1632"/>
                <a:ext cx="384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66" name="Line 78"/>
              <p:cNvSpPr>
                <a:spLocks noChangeShapeType="1"/>
              </p:cNvSpPr>
              <p:nvPr/>
            </p:nvSpPr>
            <p:spPr bwMode="auto">
              <a:xfrm flipH="1">
                <a:off x="1536" y="1632"/>
                <a:ext cx="384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2369" name="Text Box 81"/>
          <p:cNvSpPr txBox="1">
            <a:spLocks noChangeArrowheads="1"/>
          </p:cNvSpPr>
          <p:nvPr/>
        </p:nvSpPr>
        <p:spPr bwMode="auto">
          <a:xfrm>
            <a:off x="3035300" y="482600"/>
            <a:ext cx="472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</a:rPr>
              <a:t>平行四边形的对边平行．</a:t>
            </a:r>
          </a:p>
        </p:txBody>
      </p:sp>
      <p:sp>
        <p:nvSpPr>
          <p:cNvPr id="12370" name="AutoShape 82"/>
          <p:cNvSpPr>
            <a:spLocks noChangeArrowheads="1"/>
          </p:cNvSpPr>
          <p:nvPr/>
        </p:nvSpPr>
        <p:spPr bwMode="auto">
          <a:xfrm>
            <a:off x="0" y="190500"/>
            <a:ext cx="2971800" cy="11430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32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性质 </a:t>
            </a:r>
            <a:r>
              <a:rPr lang="en-US" altLang="zh-CN" sz="32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</a:t>
            </a:r>
            <a:endParaRPr lang="zh-CN" altLang="en-US" sz="3200" b="1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grpSp>
        <p:nvGrpSpPr>
          <p:cNvPr id="12377" name="Group 89"/>
          <p:cNvGrpSpPr/>
          <p:nvPr/>
        </p:nvGrpSpPr>
        <p:grpSpPr bwMode="auto">
          <a:xfrm>
            <a:off x="355600" y="1535113"/>
            <a:ext cx="8199438" cy="546100"/>
            <a:chOff x="224" y="967"/>
            <a:chExt cx="4949" cy="344"/>
          </a:xfrm>
        </p:grpSpPr>
        <p:sp>
          <p:nvSpPr>
            <p:cNvPr id="12372" name="Rectangle 84"/>
            <p:cNvSpPr>
              <a:spLocks noChangeArrowheads="1"/>
            </p:cNvSpPr>
            <p:nvPr/>
          </p:nvSpPr>
          <p:spPr bwMode="auto">
            <a:xfrm>
              <a:off x="224" y="984"/>
              <a:ext cx="337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 dirty="0">
                  <a:solidFill>
                    <a:srgbClr val="80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宋体" panose="02010600030101010101" pitchFamily="2" charset="-122"/>
                </a:rPr>
                <a:t>两组对边分别平行的四边形</a:t>
              </a:r>
            </a:p>
          </p:txBody>
        </p:sp>
        <p:sp>
          <p:nvSpPr>
            <p:cNvPr id="12375" name="Rectangle 87"/>
            <p:cNvSpPr>
              <a:spLocks noChangeArrowheads="1"/>
            </p:cNvSpPr>
            <p:nvPr/>
          </p:nvSpPr>
          <p:spPr bwMode="auto">
            <a:xfrm>
              <a:off x="3932" y="967"/>
              <a:ext cx="12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>
                  <a:solidFill>
                    <a:srgbClr val="80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平行四边形</a:t>
              </a:r>
            </a:p>
          </p:txBody>
        </p:sp>
        <p:sp>
          <p:nvSpPr>
            <p:cNvPr id="12376" name="AutoShape 88"/>
            <p:cNvSpPr>
              <a:spLocks noChangeArrowheads="1"/>
            </p:cNvSpPr>
            <p:nvPr/>
          </p:nvSpPr>
          <p:spPr bwMode="auto">
            <a:xfrm>
              <a:off x="3152" y="1144"/>
              <a:ext cx="672" cy="64"/>
            </a:xfrm>
            <a:prstGeom prst="leftRightArrow">
              <a:avLst>
                <a:gd name="adj1" fmla="val 50000"/>
                <a:gd name="adj2" fmla="val 210000"/>
              </a:avLst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7" grpId="0" autoUpdateAnimBg="0"/>
      <p:bldP spid="12314" grpId="0" autoUpdateAnimBg="0"/>
      <p:bldP spid="1236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21" name="AutoShape 17"/>
          <p:cNvSpPr>
            <a:spLocks noChangeArrowheads="1"/>
          </p:cNvSpPr>
          <p:nvPr/>
        </p:nvSpPr>
        <p:spPr bwMode="auto">
          <a:xfrm>
            <a:off x="0" y="-152400"/>
            <a:ext cx="9144000" cy="3314700"/>
          </a:xfrm>
          <a:prstGeom prst="horizontalScroll">
            <a:avLst>
              <a:gd name="adj" fmla="val 12500"/>
            </a:avLst>
          </a:prstGeom>
          <a:solidFill>
            <a:srgbClr val="FFFF99">
              <a:alpha val="25000"/>
            </a:srgbClr>
          </a:solidFill>
          <a:ln w="1587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>
            <a:off x="303213" y="3667125"/>
            <a:ext cx="360362" cy="18732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>
            <a:off x="303213" y="3667125"/>
            <a:ext cx="360362" cy="18732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111" name="Line 7"/>
          <p:cNvSpPr>
            <a:spLocks noChangeShapeType="1"/>
          </p:cNvSpPr>
          <p:nvPr/>
        </p:nvSpPr>
        <p:spPr bwMode="auto">
          <a:xfrm>
            <a:off x="309563" y="3668713"/>
            <a:ext cx="2293937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>
            <a:off x="639763" y="5527675"/>
            <a:ext cx="2293937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0" y="3300413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b="1" i="1">
                <a:solidFill>
                  <a:srgbClr val="0000FF"/>
                </a:solidFill>
              </a:rPr>
              <a:t>A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392113" y="540543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b="1" i="1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2889250" y="5421313"/>
            <a:ext cx="849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b="1" i="1">
                <a:solidFill>
                  <a:srgbClr val="0000FF"/>
                </a:solidFill>
              </a:rPr>
              <a:t>B′</a:t>
            </a:r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2524125" y="3300413"/>
            <a:ext cx="1049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b="1" i="1">
                <a:solidFill>
                  <a:srgbClr val="0000FF"/>
                </a:solidFill>
              </a:rPr>
              <a:t>A′</a:t>
            </a:r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3243263" y="1722438"/>
            <a:ext cx="51419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</a:rPr>
              <a:t>平行四边形的对角相等．</a:t>
            </a:r>
          </a:p>
        </p:txBody>
      </p:sp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3276600" y="685800"/>
            <a:ext cx="472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</a:rPr>
              <a:t>平行四边形的对边相等．</a:t>
            </a:r>
          </a:p>
        </p:txBody>
      </p:sp>
      <p:sp>
        <p:nvSpPr>
          <p:cNvPr id="47120" name="AutoShape 16"/>
          <p:cNvSpPr>
            <a:spLocks noChangeArrowheads="1"/>
          </p:cNvSpPr>
          <p:nvPr/>
        </p:nvSpPr>
        <p:spPr bwMode="auto">
          <a:xfrm>
            <a:off x="165100" y="596900"/>
            <a:ext cx="2971800" cy="6858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32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性质 </a:t>
            </a:r>
            <a:r>
              <a:rPr lang="en-US" altLang="zh-CN" sz="32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</a:t>
            </a:r>
          </a:p>
        </p:txBody>
      </p:sp>
      <p:sp>
        <p:nvSpPr>
          <p:cNvPr id="47122" name="AutoShape 18"/>
          <p:cNvSpPr>
            <a:spLocks noChangeArrowheads="1"/>
          </p:cNvSpPr>
          <p:nvPr/>
        </p:nvSpPr>
        <p:spPr bwMode="auto">
          <a:xfrm>
            <a:off x="215900" y="1663700"/>
            <a:ext cx="2971800" cy="7874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32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性质 </a:t>
            </a:r>
            <a:r>
              <a:rPr lang="en-US" altLang="zh-CN" sz="32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3</a:t>
            </a:r>
          </a:p>
        </p:txBody>
      </p:sp>
      <p:sp>
        <p:nvSpPr>
          <p:cNvPr id="47124" name="Text Box 20"/>
          <p:cNvSpPr txBox="1">
            <a:spLocks noChangeArrowheads="1"/>
          </p:cNvSpPr>
          <p:nvPr/>
        </p:nvSpPr>
        <p:spPr bwMode="auto">
          <a:xfrm>
            <a:off x="3436938" y="3279775"/>
            <a:ext cx="5707062" cy="244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/>
              <a:t>因为“两直线平行，同旁内角互补”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/>
              <a:t>所以：平行四边形的相邻内角互补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/>
              <a:t>又因为“同角的补角相等”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/>
              <a:t>所以：</a:t>
            </a:r>
            <a:r>
              <a:rPr lang="zh-CN" altLang="en-US" sz="2800" b="1" dirty="0">
                <a:solidFill>
                  <a:srgbClr val="FF0000"/>
                </a:solidFill>
              </a:rPr>
              <a:t>平行四边形的对角相等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0.00185 L 0.25139 0.001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7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7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47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47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7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 animBg="1"/>
      <p:bldP spid="47111" grpId="0" animBg="1"/>
      <p:bldP spid="47112" grpId="0" animBg="1"/>
      <p:bldP spid="47115" grpId="0"/>
      <p:bldP spid="47116" grpId="0"/>
      <p:bldP spid="47118" grpId="0"/>
      <p:bldP spid="47119" grpId="0"/>
      <p:bldP spid="47120" grpId="0" animBg="1"/>
      <p:bldP spid="471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66700" y="2265363"/>
            <a:ext cx="2819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宋体" panose="02010600030101010101" pitchFamily="2" charset="-122"/>
              </a:rPr>
              <a:t>几何语言:</a:t>
            </a:r>
          </a:p>
        </p:txBody>
      </p:sp>
      <p:grpSp>
        <p:nvGrpSpPr>
          <p:cNvPr id="16416" name="Group 32"/>
          <p:cNvGrpSpPr/>
          <p:nvPr/>
        </p:nvGrpSpPr>
        <p:grpSpPr bwMode="auto">
          <a:xfrm>
            <a:off x="5295900" y="4205288"/>
            <a:ext cx="2895600" cy="1716087"/>
            <a:chOff x="2352" y="273"/>
            <a:chExt cx="1824" cy="1081"/>
          </a:xfrm>
        </p:grpSpPr>
        <p:grpSp>
          <p:nvGrpSpPr>
            <p:cNvPr id="16388" name="Group 4"/>
            <p:cNvGrpSpPr/>
            <p:nvPr/>
          </p:nvGrpSpPr>
          <p:grpSpPr bwMode="auto">
            <a:xfrm>
              <a:off x="2352" y="273"/>
              <a:ext cx="1824" cy="1081"/>
              <a:chOff x="192" y="1358"/>
              <a:chExt cx="2112" cy="1081"/>
            </a:xfrm>
          </p:grpSpPr>
          <p:sp>
            <p:nvSpPr>
              <p:cNvPr id="16389" name="Rectangle 5"/>
              <p:cNvSpPr>
                <a:spLocks noChangeArrowheads="1"/>
              </p:cNvSpPr>
              <p:nvPr/>
            </p:nvSpPr>
            <p:spPr bwMode="auto">
              <a:xfrm>
                <a:off x="624" y="1358"/>
                <a:ext cx="307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800" b="1" i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A</a:t>
                </a:r>
              </a:p>
            </p:txBody>
          </p:sp>
          <p:sp>
            <p:nvSpPr>
              <p:cNvPr id="16390" name="Rectangle 6"/>
              <p:cNvSpPr>
                <a:spLocks noChangeArrowheads="1"/>
              </p:cNvSpPr>
              <p:nvPr/>
            </p:nvSpPr>
            <p:spPr bwMode="auto">
              <a:xfrm>
                <a:off x="1920" y="1401"/>
                <a:ext cx="38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800" b="1" i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D</a:t>
                </a:r>
              </a:p>
            </p:txBody>
          </p:sp>
          <p:sp>
            <p:nvSpPr>
              <p:cNvPr id="16391" name="Rectangle 7"/>
              <p:cNvSpPr>
                <a:spLocks noChangeArrowheads="1"/>
              </p:cNvSpPr>
              <p:nvPr/>
            </p:nvSpPr>
            <p:spPr bwMode="auto">
              <a:xfrm>
                <a:off x="192" y="2112"/>
                <a:ext cx="336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800" b="1" i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B</a:t>
                </a:r>
              </a:p>
            </p:txBody>
          </p:sp>
          <p:sp>
            <p:nvSpPr>
              <p:cNvPr id="16392" name="Rectangle 8"/>
              <p:cNvSpPr>
                <a:spLocks noChangeArrowheads="1"/>
              </p:cNvSpPr>
              <p:nvPr/>
            </p:nvSpPr>
            <p:spPr bwMode="auto">
              <a:xfrm>
                <a:off x="1536" y="2112"/>
                <a:ext cx="336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800" b="1" i="1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C</a:t>
                </a:r>
              </a:p>
            </p:txBody>
          </p:sp>
        </p:grpSp>
        <p:grpSp>
          <p:nvGrpSpPr>
            <p:cNvPr id="16393" name="Group 9"/>
            <p:cNvGrpSpPr/>
            <p:nvPr/>
          </p:nvGrpSpPr>
          <p:grpSpPr bwMode="auto">
            <a:xfrm>
              <a:off x="2603" y="547"/>
              <a:ext cx="1285" cy="624"/>
              <a:chOff x="432" y="1632"/>
              <a:chExt cx="1488" cy="624"/>
            </a:xfrm>
          </p:grpSpPr>
          <p:sp>
            <p:nvSpPr>
              <p:cNvPr id="16394" name="Line 10"/>
              <p:cNvSpPr>
                <a:spLocks noChangeShapeType="1"/>
              </p:cNvSpPr>
              <p:nvPr/>
            </p:nvSpPr>
            <p:spPr bwMode="auto">
              <a:xfrm>
                <a:off x="816" y="1632"/>
                <a:ext cx="11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395" name="Line 11"/>
              <p:cNvSpPr>
                <a:spLocks noChangeShapeType="1"/>
              </p:cNvSpPr>
              <p:nvPr/>
            </p:nvSpPr>
            <p:spPr bwMode="auto">
              <a:xfrm>
                <a:off x="432" y="2256"/>
                <a:ext cx="11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396" name="Line 12"/>
              <p:cNvSpPr>
                <a:spLocks noChangeShapeType="1"/>
              </p:cNvSpPr>
              <p:nvPr/>
            </p:nvSpPr>
            <p:spPr bwMode="auto">
              <a:xfrm flipH="1">
                <a:off x="432" y="1632"/>
                <a:ext cx="384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397" name="Line 13"/>
              <p:cNvSpPr>
                <a:spLocks noChangeShapeType="1"/>
              </p:cNvSpPr>
              <p:nvPr/>
            </p:nvSpPr>
            <p:spPr bwMode="auto">
              <a:xfrm flipH="1">
                <a:off x="1536" y="1632"/>
                <a:ext cx="384" cy="6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1981200" y="3227388"/>
            <a:ext cx="60325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宋体" panose="02010600030101010101" pitchFamily="2" charset="-122"/>
              </a:rPr>
              <a:t>因为 四边形</a:t>
            </a:r>
            <a:r>
              <a:rPr lang="en-US" altLang="zh-CN" sz="32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ABCD</a:t>
            </a:r>
            <a:r>
              <a:rPr lang="zh-CN" alt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宋体" panose="02010600030101010101" pitchFamily="2" charset="-122"/>
              </a:rPr>
              <a:t>是平行四边形</a:t>
            </a:r>
          </a:p>
        </p:txBody>
      </p:sp>
      <p:grpSp>
        <p:nvGrpSpPr>
          <p:cNvPr id="16414" name="Group 30"/>
          <p:cNvGrpSpPr/>
          <p:nvPr/>
        </p:nvGrpSpPr>
        <p:grpSpPr bwMode="auto">
          <a:xfrm>
            <a:off x="2994025" y="4141788"/>
            <a:ext cx="1524000" cy="1265237"/>
            <a:chOff x="4140" y="1831"/>
            <a:chExt cx="960" cy="797"/>
          </a:xfrm>
        </p:grpSpPr>
        <p:sp>
          <p:nvSpPr>
            <p:cNvPr id="16402" name="Rectangle 18"/>
            <p:cNvSpPr>
              <a:spLocks noChangeArrowheads="1"/>
            </p:cNvSpPr>
            <p:nvPr/>
          </p:nvSpPr>
          <p:spPr bwMode="auto">
            <a:xfrm>
              <a:off x="4140" y="1831"/>
              <a:ext cx="96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b="1" i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AB</a:t>
              </a:r>
              <a:r>
                <a:rPr lang="en-US" altLang="zh-CN" sz="32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=</a:t>
              </a:r>
              <a:r>
                <a:rPr lang="en-US" altLang="zh-CN" sz="3200" b="1" i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CD</a:t>
              </a:r>
            </a:p>
          </p:txBody>
        </p:sp>
        <p:sp>
          <p:nvSpPr>
            <p:cNvPr id="16403" name="Rectangle 19"/>
            <p:cNvSpPr>
              <a:spLocks noChangeArrowheads="1"/>
            </p:cNvSpPr>
            <p:nvPr/>
          </p:nvSpPr>
          <p:spPr bwMode="auto">
            <a:xfrm>
              <a:off x="4140" y="2263"/>
              <a:ext cx="96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b="1" i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AD</a:t>
              </a:r>
              <a:r>
                <a:rPr lang="en-US" altLang="zh-CN" sz="3200" b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=</a:t>
              </a:r>
              <a:r>
                <a:rPr lang="en-US" altLang="zh-CN" sz="3200" b="1" i="1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BC</a:t>
              </a:r>
            </a:p>
          </p:txBody>
        </p:sp>
      </p:grp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457200" y="838200"/>
            <a:ext cx="7112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0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性质</a:t>
            </a:r>
            <a:r>
              <a:rPr lang="en-US" altLang="zh-CN" sz="40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lang="zh-CN" altLang="en-US" sz="40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：</a:t>
            </a:r>
            <a:r>
              <a:rPr lang="zh-CN" altLang="en-US" sz="4400" b="1" dirty="0">
                <a:solidFill>
                  <a:schemeClr val="accent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平行四边形对边相等.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2005013" y="4129088"/>
            <a:ext cx="1123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/>
              <a:t>所以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8" grpId="0" autoUpdateAnimBg="0"/>
      <p:bldP spid="16412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1189</Words>
  <Application>Microsoft Office PowerPoint</Application>
  <PresentationFormat>全屏显示(4:3)</PresentationFormat>
  <Paragraphs>275</Paragraphs>
  <Slides>23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23</vt:i4>
      </vt:variant>
    </vt:vector>
  </HeadingPairs>
  <TitlesOfParts>
    <vt:vector size="37" baseType="lpstr">
      <vt:lpstr>黑体</vt:lpstr>
      <vt:lpstr>华文行楷</vt:lpstr>
      <vt:lpstr>华文新魏</vt:lpstr>
      <vt:lpstr>楷体_GB2312</vt:lpstr>
      <vt:lpstr>隶书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公式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性质3：平行四边形邻角互补.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2022-01-07T08:32:16Z</dcterms:created>
  <dcterms:modified xsi:type="dcterms:W3CDTF">2023-01-16T23:21:15Z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6EECFDB12E9748F089004C34B49AC453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