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14"/>
  </p:notesMasterIdLst>
  <p:sldIdLst>
    <p:sldId id="276" r:id="rId3"/>
    <p:sldId id="262" r:id="rId4"/>
    <p:sldId id="263" r:id="rId5"/>
    <p:sldId id="264" r:id="rId6"/>
    <p:sldId id="265" r:id="rId7"/>
    <p:sldId id="266" r:id="rId8"/>
    <p:sldId id="268" r:id="rId9"/>
    <p:sldId id="269" r:id="rId10"/>
    <p:sldId id="272" r:id="rId11"/>
    <p:sldId id="273" r:id="rId12"/>
    <p:sldId id="275" r:id="rId13"/>
  </p:sldIdLst>
  <p:sldSz cx="9144000" cy="6858000" type="screen4x3"/>
  <p:notesSz cx="7104063" cy="10234613"/>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B4EA"/>
    <a:srgbClr val="2188D1"/>
    <a:srgbClr val="139DE1"/>
    <a:srgbClr val="F4963A"/>
    <a:srgbClr val="F286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fontAlgn="auto">
              <a:defRPr sz="1200" noProof="1"/>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fontAlgn="auto">
              <a:defRPr sz="1200" noProof="1" smtClean="0">
                <a:latin typeface="+mn-lt"/>
                <a:ea typeface="+mn-ea"/>
              </a:defRPr>
            </a:lvl1pPr>
          </a:lstStyle>
          <a:p>
            <a:fld id="{D2A48B96-639E-45A3-A0BA-2464DFDB1FAA}" type="datetimeFigureOut">
              <a:rPr lang="zh-CN" altLang="en-US"/>
              <a:t>2023-01-17</a:t>
            </a:fld>
            <a:endParaRPr lang="zh-CN" altLang="en-US"/>
          </a:p>
        </p:txBody>
      </p:sp>
      <p:sp>
        <p:nvSpPr>
          <p:cNvPr id="23556" name="幻灯片图像占位符 3"/>
          <p:cNvSpPr>
            <a:spLocks noGrp="1" noRot="1" noChangeAspect="1" noChangeArrowheads="1"/>
          </p:cNvSpPr>
          <p:nvPr>
            <p:ph type="sldImg" idx="4294967295"/>
          </p:nvPr>
        </p:nvSpPr>
        <p:spPr bwMode="auto">
          <a:xfrm>
            <a:off x="481013" y="1279525"/>
            <a:ext cx="6140450" cy="3454400"/>
          </a:xfrm>
          <a:prstGeom prst="rect">
            <a:avLst/>
          </a:prstGeom>
          <a:noFill/>
          <a:ln w="12700">
            <a:solidFill>
              <a:srgbClr val="000000"/>
            </a:solidFill>
            <a:round/>
          </a:ln>
          <a:extLst>
            <a:ext uri="{909E8E84-426E-40DD-AFC4-6F175D3DCCD1}">
              <a14:hiddenFill xmlns:a14="http://schemas.microsoft.com/office/drawing/2010/main">
                <a:solidFill>
                  <a:srgbClr val="FFFFFF"/>
                </a:solidFill>
              </a14:hiddenFill>
            </a:ext>
          </a:extLst>
        </p:spPr>
      </p:sp>
      <p:sp>
        <p:nvSpPr>
          <p:cNvPr id="23557" name="备注占位符 4"/>
          <p:cNvSpPr>
            <a:spLocks noGrp="1" noChangeArrowheads="1"/>
          </p:cNvSpPr>
          <p:nvPr>
            <p:ph type="body" sz="quarter" idx="9"/>
          </p:nvPr>
        </p:nvSpPr>
        <p:spPr bwMode="auto">
          <a:xfrm>
            <a:off x="709613" y="4926013"/>
            <a:ext cx="5683250" cy="40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 name="页脚占位符 5"/>
          <p:cNvSpPr>
            <a:spLocks noGrp="1"/>
          </p:cNvSpPr>
          <p:nvPr>
            <p:ph type="ftr" sz="quarter" idx="4"/>
          </p:nvPr>
        </p:nvSpPr>
        <p:spPr>
          <a:xfrm>
            <a:off x="0" y="9720263"/>
            <a:ext cx="3078163" cy="514350"/>
          </a:xfrm>
          <a:prstGeom prst="rect">
            <a:avLst/>
          </a:prstGeom>
        </p:spPr>
        <p:txBody>
          <a:bodyPr vert="horz" lIns="91440" tIns="45720" rIns="91440" bIns="45720" rtlCol="0" anchor="b"/>
          <a:lstStyle>
            <a:lvl1pPr algn="l" fontAlgn="auto">
              <a:defRPr sz="1200" noProof="1"/>
            </a:lvl1pPr>
          </a:lstStyle>
          <a:p>
            <a:endParaRPr lang="zh-CN" altLang="en-US"/>
          </a:p>
        </p:txBody>
      </p:sp>
      <p:sp>
        <p:nvSpPr>
          <p:cNvPr id="7" name="灯片编号占位符 6"/>
          <p:cNvSpPr>
            <a:spLocks noGrp="1"/>
          </p:cNvSpPr>
          <p:nvPr>
            <p:ph type="sldNum" sz="quarter" idx="5"/>
          </p:nvPr>
        </p:nvSpPr>
        <p:spPr>
          <a:xfrm>
            <a:off x="4024313" y="9720263"/>
            <a:ext cx="3078162" cy="514350"/>
          </a:xfrm>
          <a:prstGeom prst="rect">
            <a:avLst/>
          </a:prstGeom>
        </p:spPr>
        <p:txBody>
          <a:bodyPr vert="horz" wrap="square" lIns="91440" tIns="45720" rIns="91440" bIns="45720" numCol="1" anchor="b" anchorCtr="0" compatLnSpc="1"/>
          <a:lstStyle>
            <a:lvl1pPr algn="r">
              <a:defRPr sz="1200"/>
            </a:lvl1pPr>
          </a:lstStyle>
          <a:p>
            <a:fld id="{90D117BB-127D-49BA-9E27-8CC06D0B8329}"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mn-lt"/>
        <a:ea typeface="+mn-ea"/>
        <a:cs typeface="+mn-cs"/>
      </a:defRPr>
    </a:lvl1pPr>
    <a:lvl2pPr marL="457200" algn="l" rtl="0" fontAlgn="base">
      <a:spcBef>
        <a:spcPct val="0"/>
      </a:spcBef>
      <a:spcAft>
        <a:spcPct val="0"/>
      </a:spcAft>
      <a:defRPr sz="1200" kern="1200">
        <a:solidFill>
          <a:schemeClr val="tx1"/>
        </a:solidFill>
        <a:latin typeface="+mn-lt"/>
        <a:ea typeface="+mn-ea"/>
        <a:cs typeface="+mn-cs"/>
      </a:defRPr>
    </a:lvl2pPr>
    <a:lvl3pPr marL="914400" algn="l" rtl="0" fontAlgn="base">
      <a:spcBef>
        <a:spcPct val="0"/>
      </a:spcBef>
      <a:spcAft>
        <a:spcPct val="0"/>
      </a:spcAft>
      <a:defRPr sz="1200" kern="1200">
        <a:solidFill>
          <a:schemeClr val="tx1"/>
        </a:solidFill>
        <a:latin typeface="+mn-lt"/>
        <a:ea typeface="+mn-ea"/>
        <a:cs typeface="+mn-cs"/>
      </a:defRPr>
    </a:lvl3pPr>
    <a:lvl4pPr marL="1371600" algn="l" rtl="0" fontAlgn="base">
      <a:spcBef>
        <a:spcPct val="0"/>
      </a:spcBef>
      <a:spcAft>
        <a:spcPct val="0"/>
      </a:spcAft>
      <a:defRPr sz="1200" kern="1200">
        <a:solidFill>
          <a:schemeClr val="tx1"/>
        </a:solidFill>
        <a:latin typeface="+mn-lt"/>
        <a:ea typeface="+mn-ea"/>
        <a:cs typeface="+mn-cs"/>
      </a:defRPr>
    </a:lvl4pPr>
    <a:lvl5pPr marL="1828800" algn="l" rtl="0" fontAlgn="base">
      <a:spcBef>
        <a:spcPct val="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4294967295"/>
          </p:nvPr>
        </p:nvSpPr>
        <p:spPr>
          <a:xfrm>
            <a:off x="1247775" y="1279525"/>
            <a:ext cx="4606925" cy="3454400"/>
          </a:xfrm>
        </p:spPr>
      </p:sp>
      <p:sp>
        <p:nvSpPr>
          <p:cNvPr id="3" name="文本占位符 2"/>
          <p:cNvSpPr>
            <a:spLocks noGrp="1"/>
          </p:cNvSpPr>
          <p:nvPr>
            <p:ph type="body" idx="9"/>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34818" name="幻灯片图像占位符 12289"/>
          <p:cNvSpPr>
            <a:spLocks noGrp="1" noRot="1" noChangeAspect="1" noChangeArrowheads="1" noTextEdit="1"/>
          </p:cNvSpPr>
          <p:nvPr>
            <p:ph type="sldImg" idx="4294967295"/>
          </p:nvPr>
        </p:nvSpPr>
        <p:spPr>
          <a:xfrm>
            <a:off x="1141413" y="684213"/>
            <a:ext cx="4572000" cy="3429000"/>
          </a:xfrm>
          <a:ln>
            <a:miter lim="800000"/>
          </a:ln>
        </p:spPr>
      </p:sp>
      <p:sp>
        <p:nvSpPr>
          <p:cNvPr id="34819" name="文本占位符 12290"/>
          <p:cNvSpPr>
            <a:spLocks noGrp="1" noRot="1" noChangeArrowheads="1"/>
          </p:cNvSpPr>
          <p:nvPr>
            <p:ph type="body" idx="4294967295"/>
          </p:nvPr>
        </p:nvSpPr>
        <p:spPr>
          <a:xfrm>
            <a:off x="684213" y="4341813"/>
            <a:ext cx="5486400" cy="4114800"/>
          </a:xfrm>
        </p:spPr>
        <p:txBody>
          <a:bodyPr/>
          <a:lstStyle/>
          <a:p>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bg bwMode="auto">
      <p:bgPr>
        <a:solidFill>
          <a:schemeClr val="bg1"/>
        </a:solidFill>
        <a:effectLst/>
      </p:bgPr>
    </p:bg>
    <p:spTree>
      <p:nvGrpSpPr>
        <p:cNvPr id="1" name=""/>
        <p:cNvGrpSpPr/>
        <p:nvPr/>
      </p:nvGrpSpPr>
      <p:grpSpPr>
        <a:xfrm>
          <a:off x="0" y="0"/>
          <a:ext cx="0" cy="0"/>
          <a:chOff x="0" y="0"/>
          <a:chExt cx="0" cy="0"/>
        </a:xfrm>
      </p:grpSpPr>
      <p:sp>
        <p:nvSpPr>
          <p:cNvPr id="37890" name="幻灯片图像占位符 17409"/>
          <p:cNvSpPr>
            <a:spLocks noGrp="1" noRot="1" noChangeAspect="1" noChangeArrowheads="1" noTextEdit="1"/>
          </p:cNvSpPr>
          <p:nvPr>
            <p:ph type="sldImg" idx="4294967295"/>
          </p:nvPr>
        </p:nvSpPr>
        <p:spPr>
          <a:xfrm>
            <a:off x="1141413" y="684213"/>
            <a:ext cx="4572000" cy="3429000"/>
          </a:xfrm>
          <a:ln>
            <a:miter lim="800000"/>
          </a:ln>
        </p:spPr>
      </p:sp>
      <p:sp>
        <p:nvSpPr>
          <p:cNvPr id="37891" name="文本占位符 17410"/>
          <p:cNvSpPr>
            <a:spLocks noGrp="1" noRot="1" noChangeArrowheads="1"/>
          </p:cNvSpPr>
          <p:nvPr>
            <p:ph type="body" idx="4294967295"/>
          </p:nvPr>
        </p:nvSpPr>
        <p:spPr>
          <a:xfrm>
            <a:off x="684213" y="4341813"/>
            <a:ext cx="5486400" cy="4114800"/>
          </a:xfrm>
        </p:spPr>
        <p:txBody>
          <a:bodyPr/>
          <a:lstStyle/>
          <a:p>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5" name="页脚占位符 4"/>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6" name="灯片编号占位符 5"/>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sz="1300"/>
            </a:lvl1pPr>
          </a:lstStyle>
          <a:p>
            <a:fld id="{3744253C-3E8E-4D3F-8269-F5B5BFE66CE0}"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628650" y="1825625"/>
            <a:ext cx="78867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5" name="页脚占位符 4"/>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6" name="灯片编号占位符 5"/>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sz="1300"/>
            </a:lvl1pPr>
          </a:lstStyle>
          <a:p>
            <a:fld id="{DCA0BED1-8010-448B-AB28-AA6F82084C50}" type="slidenum">
              <a:rPr lang="zh-CN" altLang="en-US"/>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5" name="页脚占位符 4"/>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6" name="灯片编号占位符 5"/>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sz="1300"/>
            </a:lvl1pPr>
          </a:lstStyle>
          <a:p>
            <a:fld id="{39688152-BE0C-4319-A771-77AE0D0E0910}" type="slidenum">
              <a:rPr lang="zh-CN" altLang="en-US"/>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4"/>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6" name="页脚占位符 5"/>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7" name="灯片编号占位符 6"/>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sz="1300"/>
            </a:lvl1pPr>
          </a:lstStyle>
          <a:p>
            <a:fld id="{57D9F00A-2602-4544-A635-3AF334C0FEA7}" type="slidenum">
              <a:rPr lang="zh-CN" altLang="en-US"/>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6"/>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8" name="页脚占位符 7"/>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9" name="灯片编号占位符 8"/>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sz="1300"/>
            </a:lvl1pPr>
          </a:lstStyle>
          <a:p>
            <a:fld id="{4B8123C6-CC7A-4C65-A3D7-E9067E8EE918}" type="slidenum">
              <a:rPr lang="zh-CN" altLang="en-US"/>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4" name="页脚占位符 3"/>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5" name="灯片编号占位符 4"/>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sz="1300"/>
            </a:lvl1pPr>
          </a:lstStyle>
          <a:p>
            <a:fld id="{862DF429-882D-4C71-A56C-CDCB6A896091}" type="slidenum">
              <a:rPr lang="zh-CN" altLang="en-US"/>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3" name="页脚占位符 2"/>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4" name="灯片编号占位符 3"/>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sz="1300"/>
            </a:lvl1pPr>
          </a:lstStyle>
          <a:p>
            <a:fld id="{1407C9BB-3B80-46BD-BCE0-6079D54CC36F}" type="slidenum">
              <a:rPr lang="zh-CN" altLang="en-US"/>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4"/>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6" name="页脚占位符 5"/>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7" name="灯片编号占位符 6"/>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sz="1300"/>
            </a:lvl1pPr>
          </a:lstStyle>
          <a:p>
            <a:fld id="{8D2D14BF-129D-4E83-8763-A6BF9F305EED}" type="slidenum">
              <a:rPr lang="zh-CN" altLang="en-US"/>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5" name="页脚占位符 4"/>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6" name="灯片编号占位符 5"/>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sz="1300"/>
            </a:lvl1pPr>
          </a:lstStyle>
          <a:p>
            <a:fld id="{A79CE698-5D6B-42AC-AF41-0093219C260A}"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5" name="页脚占位符 4"/>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6" name="灯片编号占位符 5"/>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a:lvl1pPr>
          </a:lstStyle>
          <a:p>
            <a:fld id="{E12B21BD-93D8-44A5-A611-90E762A1F4C4}" type="slidenum">
              <a:rPr lang="zh-CN" altLang="en-US"/>
              <a:t>‹#›</a:t>
            </a:fld>
            <a:endParaRPr lang="en-US" altLang="zh-C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2"/>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4" name="页脚占位符 3"/>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5" name="灯片编号占位符 4"/>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sz="1300"/>
            </a:lvl1pPr>
          </a:lstStyle>
          <a:p>
            <a:fld id="{4A80B89E-C6A7-4BC5-93FD-DF9EBBA6A6E5}"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4"/>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6" name="页脚占位符 5"/>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7" name="灯片编号占位符 6"/>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a:lvl1pPr>
          </a:lstStyle>
          <a:p>
            <a:fld id="{624C071C-E4F2-4510-96B6-525AD39011F2}"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6"/>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8" name="页脚占位符 7"/>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9" name="灯片编号占位符 8"/>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a:lvl1pPr>
          </a:lstStyle>
          <a:p>
            <a:fld id="{D4C83CFB-549B-42E8-88D1-B2043E028F88}"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28650" y="365125"/>
            <a:ext cx="7886700" cy="1325563"/>
          </a:xfrm>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4" name="页脚占位符 3"/>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5" name="灯片编号占位符 4"/>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a:lvl1pPr>
          </a:lstStyle>
          <a:p>
            <a:fld id="{4971DC5A-8E9A-4385-BC42-FE2D1CC66EF2}"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3" name="页脚占位符 2"/>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4" name="灯片编号占位符 3"/>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a:lvl1pPr>
          </a:lstStyle>
          <a:p>
            <a:fld id="{0BE0AA23-0415-4DE2-A137-0203415DF412}"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32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p>
        </p:txBody>
      </p:sp>
      <p:sp>
        <p:nvSpPr>
          <p:cNvPr id="5" name="日期占位符 4"/>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6" name="页脚占位符 5"/>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7" name="灯片编号占位符 6"/>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a:lvl1pPr>
          </a:lstStyle>
          <a:p>
            <a:fld id="{2AECF4F6-8891-4C75-9E24-35CE36D9365B}"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5" name="页脚占位符 4"/>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6" name="灯片编号占位符 5"/>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a:lvl1pPr>
          </a:lstStyle>
          <a:p>
            <a:fld id="{5E81B614-C79D-4C52-B1C0-1204B38DA539}"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2"/>
          <p:cNvSpPr>
            <a:spLocks noGrp="1"/>
          </p:cNvSpPr>
          <p:nvPr>
            <p:ph type="dt" sz="half" idx="10"/>
          </p:nvPr>
        </p:nvSpPr>
        <p:spPr>
          <a:xfrm>
            <a:off x="628650" y="6356350"/>
            <a:ext cx="2057400" cy="365125"/>
          </a:xfrm>
        </p:spPr>
        <p:txBody>
          <a:bodyPr/>
          <a:lstStyle>
            <a:lvl1pPr fontAlgn="auto">
              <a:defRPr noProof="1">
                <a:latin typeface="+mn-lt"/>
                <a:ea typeface="+mn-ea"/>
              </a:defRPr>
            </a:lvl1pPr>
          </a:lstStyle>
          <a:p>
            <a:fld id="{82F288E0-7875-42C4-84C8-98DBBD3BF4D2}" type="datetimeFigureOut">
              <a:rPr lang="zh-CN" altLang="en-US"/>
              <a:t>2023-01-17</a:t>
            </a:fld>
            <a:endParaRPr lang="zh-CN" altLang="en-US"/>
          </a:p>
        </p:txBody>
      </p:sp>
      <p:sp>
        <p:nvSpPr>
          <p:cNvPr id="4" name="页脚占位符 3"/>
          <p:cNvSpPr>
            <a:spLocks noGrp="1"/>
          </p:cNvSpPr>
          <p:nvPr>
            <p:ph type="ftr" sz="quarter" idx="11"/>
          </p:nvPr>
        </p:nvSpPr>
        <p:spPr>
          <a:xfrm>
            <a:off x="3028950" y="6356350"/>
            <a:ext cx="3086100" cy="365125"/>
          </a:xfrm>
        </p:spPr>
        <p:txBody>
          <a:bodyPr/>
          <a:lstStyle>
            <a:lvl1pPr fontAlgn="auto">
              <a:defRPr noProof="1"/>
            </a:lvl1pPr>
          </a:lstStyle>
          <a:p>
            <a:endParaRPr lang="zh-CN" altLang="en-US"/>
          </a:p>
        </p:txBody>
      </p:sp>
      <p:sp>
        <p:nvSpPr>
          <p:cNvPr id="5" name="灯片编号占位符 4"/>
          <p:cNvSpPr>
            <a:spLocks noGrp="1"/>
          </p:cNvSpPr>
          <p:nvPr>
            <p:ph type="sldNum" sz="quarter" idx="12"/>
          </p:nvPr>
        </p:nvSpPr>
        <p:spPr>
          <a:xfrm>
            <a:off x="6457950" y="6356350"/>
            <a:ext cx="2057400" cy="365125"/>
          </a:xfrm>
        </p:spPr>
        <p:txBody>
          <a:bodyPr vert="horz" wrap="square" lIns="91440" tIns="45720" rIns="91440" bIns="45720" numCol="1" anchor="t" anchorCtr="0" compatLnSpc="1"/>
          <a:lstStyle>
            <a:lvl1pPr>
              <a:defRPr/>
            </a:lvl1pPr>
          </a:lstStyle>
          <a:p>
            <a:fld id="{BAE5D8FD-0642-4180-BEE6-D9439779DC30}"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9525" y="720725"/>
            <a:ext cx="9158288" cy="112713"/>
          </a:xfrm>
          <a:prstGeom prst="rect">
            <a:avLst/>
          </a:prstGeom>
          <a:solidFill>
            <a:srgbClr val="40B4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8" name="矩形 7"/>
          <p:cNvSpPr/>
          <p:nvPr userDrawn="1"/>
        </p:nvSpPr>
        <p:spPr>
          <a:xfrm>
            <a:off x="-11113" y="5067300"/>
            <a:ext cx="9166226" cy="111125"/>
          </a:xfrm>
          <a:prstGeom prst="rect">
            <a:avLst/>
          </a:prstGeom>
          <a:solidFill>
            <a:srgbClr val="40B4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
        <p:nvSpPr>
          <p:cNvPr id="13" name="矩形 12"/>
          <p:cNvSpPr/>
          <p:nvPr userDrawn="1"/>
        </p:nvSpPr>
        <p:spPr>
          <a:xfrm>
            <a:off x="-11113" y="1757363"/>
            <a:ext cx="9159876" cy="3225800"/>
          </a:xfrm>
          <a:prstGeom prst="rect">
            <a:avLst/>
          </a:prstGeom>
          <a:solidFill>
            <a:srgbClr val="40B4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9" name="矩形 8"/>
          <p:cNvSpPr/>
          <p:nvPr userDrawn="1"/>
        </p:nvSpPr>
        <p:spPr>
          <a:xfrm>
            <a:off x="-11113" y="720725"/>
            <a:ext cx="9166226" cy="112713"/>
          </a:xfrm>
          <a:prstGeom prst="rect">
            <a:avLst/>
          </a:prstGeom>
          <a:solidFill>
            <a:srgbClr val="40B4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ea typeface="宋体" panose="02010600030101010101" pitchFamily="2" charset="-122"/>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0815"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7.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0.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3073"/>
          <p:cNvSpPr txBox="1"/>
          <p:nvPr/>
        </p:nvSpPr>
        <p:spPr>
          <a:xfrm>
            <a:off x="0" y="2743799"/>
            <a:ext cx="9144000" cy="936625"/>
          </a:xfrm>
        </p:spPr>
        <p:txBody>
          <a:bodyPr vert="horz" wrap="square" lIns="91440" tIns="45720" rIns="91440" bIns="45720" numCol="1" anchor="t" anchorCtr="0" compatLnSpc="1"/>
          <a:lst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eaLnBrk="0" hangingPunct="0">
              <a:lnSpc>
                <a:spcPct val="80000"/>
              </a:lnSpc>
              <a:spcBef>
                <a:spcPct val="0"/>
              </a:spcBef>
              <a:buNone/>
            </a:pPr>
            <a:r>
              <a:rPr lang="en-US" altLang="zh-CN" sz="5400" b="1" dirty="0" smtClean="0">
                <a:solidFill>
                  <a:schemeClr val="bg1"/>
                </a:solidFill>
                <a:latin typeface="微软雅黑" panose="020B0503020204020204" pitchFamily="34" charset="-122"/>
                <a:ea typeface="微软雅黑" panose="020B0503020204020204" pitchFamily="34" charset="-122"/>
              </a:rPr>
              <a:t>3.5  </a:t>
            </a:r>
            <a:r>
              <a:rPr lang="zh-CN" altLang="en-US" sz="5400" b="1" dirty="0" smtClean="0">
                <a:solidFill>
                  <a:schemeClr val="bg1"/>
                </a:solidFill>
                <a:latin typeface="微软雅黑" panose="020B0503020204020204" pitchFamily="34" charset="-122"/>
                <a:ea typeface="微软雅黑" panose="020B0503020204020204" pitchFamily="34" charset="-122"/>
              </a:rPr>
              <a:t>三角形的内切圆</a:t>
            </a:r>
          </a:p>
        </p:txBody>
      </p:sp>
      <p:sp>
        <p:nvSpPr>
          <p:cNvPr id="3" name="矩形 2"/>
          <p:cNvSpPr/>
          <p:nvPr/>
        </p:nvSpPr>
        <p:spPr>
          <a:xfrm>
            <a:off x="0" y="5826426"/>
            <a:ext cx="9144000" cy="49720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椭圆形标注 18433"/>
          <p:cNvSpPr>
            <a:spLocks noChangeArrowheads="1"/>
          </p:cNvSpPr>
          <p:nvPr/>
        </p:nvSpPr>
        <p:spPr bwMode="auto">
          <a:xfrm>
            <a:off x="3748088" y="3879850"/>
            <a:ext cx="2724150" cy="1281113"/>
          </a:xfrm>
          <a:prstGeom prst="wedgeEllipseCallout">
            <a:avLst>
              <a:gd name="adj1" fmla="val -69912"/>
              <a:gd name="adj2" fmla="val 51579"/>
            </a:avLst>
          </a:prstGeom>
          <a:solidFill>
            <a:schemeClr val="accent1"/>
          </a:solidFill>
          <a:ln w="9525">
            <a:solidFill>
              <a:schemeClr val="tx1"/>
            </a:solidFill>
            <a:miter lim="800000"/>
          </a:ln>
        </p:spPr>
        <p:txBody>
          <a:bodyPr/>
          <a:lstStyle/>
          <a:p>
            <a:pPr algn="ctr"/>
            <a:endParaRPr lang="zh-CN" altLang="en-US" sz="1300">
              <a:latin typeface="Tahoma" panose="020B0604030504040204" pitchFamily="34" charset="0"/>
            </a:endParaRPr>
          </a:p>
        </p:txBody>
      </p:sp>
      <p:sp>
        <p:nvSpPr>
          <p:cNvPr id="38914" name="直角三角形 18434"/>
          <p:cNvSpPr>
            <a:spLocks noChangeArrowheads="1"/>
          </p:cNvSpPr>
          <p:nvPr/>
        </p:nvSpPr>
        <p:spPr bwMode="auto">
          <a:xfrm>
            <a:off x="754063" y="2960688"/>
            <a:ext cx="1968500" cy="2514600"/>
          </a:xfrm>
          <a:prstGeom prst="rtTriangle">
            <a:avLst/>
          </a:prstGeom>
          <a:solidFill>
            <a:schemeClr val="bg1"/>
          </a:solidFill>
          <a:ln w="28575">
            <a:solidFill>
              <a:schemeClr val="tx1"/>
            </a:solidFill>
            <a:miter lim="800000"/>
          </a:ln>
        </p:spPr>
        <p:txBody>
          <a:bodyPr wrap="none" anchor="ctr"/>
          <a:lstStyle/>
          <a:p>
            <a:pPr algn="ctr"/>
            <a:endParaRPr lang="zh-CN" altLang="en-US" sz="2000" b="1">
              <a:latin typeface="Times New Roman" panose="02020603050405020304" pitchFamily="18" charset="0"/>
            </a:endParaRPr>
          </a:p>
        </p:txBody>
      </p:sp>
      <p:sp>
        <p:nvSpPr>
          <p:cNvPr id="18436" name="椭圆 18435"/>
          <p:cNvSpPr>
            <a:spLocks noChangeArrowheads="1"/>
          </p:cNvSpPr>
          <p:nvPr/>
        </p:nvSpPr>
        <p:spPr bwMode="auto">
          <a:xfrm>
            <a:off x="747713" y="4200525"/>
            <a:ext cx="1287462" cy="1295400"/>
          </a:xfrm>
          <a:prstGeom prst="ellipse">
            <a:avLst/>
          </a:prstGeom>
          <a:solidFill>
            <a:schemeClr val="bg1"/>
          </a:solidFill>
          <a:ln w="28575">
            <a:solidFill>
              <a:schemeClr val="tx1"/>
            </a:solidFill>
            <a:round/>
          </a:ln>
        </p:spPr>
        <p:txBody>
          <a:bodyPr/>
          <a:lstStyle/>
          <a:p>
            <a:endParaRPr lang="zh-CN" altLang="en-US" sz="2000">
              <a:latin typeface="Times New Roman" panose="02020603050405020304" pitchFamily="18" charset="0"/>
            </a:endParaRPr>
          </a:p>
        </p:txBody>
      </p:sp>
      <p:sp>
        <p:nvSpPr>
          <p:cNvPr id="38916" name="矩形 18436"/>
          <p:cNvSpPr>
            <a:spLocks noChangeArrowheads="1"/>
          </p:cNvSpPr>
          <p:nvPr/>
        </p:nvSpPr>
        <p:spPr bwMode="auto">
          <a:xfrm>
            <a:off x="747713" y="5356225"/>
            <a:ext cx="150812" cy="139700"/>
          </a:xfrm>
          <a:prstGeom prst="rect">
            <a:avLst/>
          </a:prstGeom>
          <a:solidFill>
            <a:schemeClr val="accent1"/>
          </a:solidFill>
          <a:ln w="9525">
            <a:solidFill>
              <a:schemeClr val="tx1"/>
            </a:solidFill>
            <a:miter lim="800000"/>
          </a:ln>
        </p:spPr>
        <p:txBody>
          <a:bodyPr/>
          <a:lstStyle/>
          <a:p>
            <a:endParaRPr lang="zh-CN" altLang="en-US" sz="2000">
              <a:latin typeface="Times New Roman" panose="02020603050405020304" pitchFamily="18" charset="0"/>
            </a:endParaRPr>
          </a:p>
        </p:txBody>
      </p:sp>
      <p:sp>
        <p:nvSpPr>
          <p:cNvPr id="18438" name="文本框 18437"/>
          <p:cNvSpPr txBox="1">
            <a:spLocks noChangeArrowheads="1"/>
          </p:cNvSpPr>
          <p:nvPr/>
        </p:nvSpPr>
        <p:spPr bwMode="auto">
          <a:xfrm>
            <a:off x="1239838" y="4429125"/>
            <a:ext cx="45402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3600" b="1">
                <a:solidFill>
                  <a:srgbClr val="FF0000"/>
                </a:solidFill>
                <a:latin typeface="Times New Roman" panose="02020603050405020304" pitchFamily="18" charset="0"/>
              </a:rPr>
              <a:t>.</a:t>
            </a:r>
          </a:p>
        </p:txBody>
      </p:sp>
      <p:sp>
        <p:nvSpPr>
          <p:cNvPr id="18439" name="直接连接符 18438"/>
          <p:cNvSpPr>
            <a:spLocks noChangeShapeType="1"/>
          </p:cNvSpPr>
          <p:nvPr/>
        </p:nvSpPr>
        <p:spPr bwMode="auto">
          <a:xfrm>
            <a:off x="747713" y="4810125"/>
            <a:ext cx="681037" cy="1588"/>
          </a:xfrm>
          <a:prstGeom prst="line">
            <a:avLst/>
          </a:prstGeom>
          <a:noFill/>
          <a:ln w="19050">
            <a:solidFill>
              <a:srgbClr val="FF0000"/>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18440" name="直接连接符 18439"/>
          <p:cNvSpPr>
            <a:spLocks noChangeShapeType="1"/>
          </p:cNvSpPr>
          <p:nvPr/>
        </p:nvSpPr>
        <p:spPr bwMode="auto">
          <a:xfrm>
            <a:off x="1379538" y="4810125"/>
            <a:ext cx="1587" cy="685800"/>
          </a:xfrm>
          <a:prstGeom prst="line">
            <a:avLst/>
          </a:prstGeom>
          <a:noFill/>
          <a:ln w="28575">
            <a:solidFill>
              <a:srgbClr val="FF0000"/>
            </a:solidFill>
            <a:prstDash val="dash"/>
            <a:round/>
          </a:ln>
          <a:extLst>
            <a:ext uri="{909E8E84-426E-40DD-AFC4-6F175D3DCCD1}">
              <a14:hiddenFill xmlns:a14="http://schemas.microsoft.com/office/drawing/2010/main">
                <a:noFill/>
              </a14:hiddenFill>
            </a:ext>
          </a:extLst>
        </p:spPr>
        <p:txBody>
          <a:bodyPr/>
          <a:lstStyle/>
          <a:p>
            <a:endParaRPr lang="zh-CN" altLang="en-US"/>
          </a:p>
        </p:txBody>
      </p:sp>
      <p:sp>
        <p:nvSpPr>
          <p:cNvPr id="38920" name="文本框 18440"/>
          <p:cNvSpPr txBox="1">
            <a:spLocks noChangeArrowheads="1"/>
          </p:cNvSpPr>
          <p:nvPr/>
        </p:nvSpPr>
        <p:spPr bwMode="auto">
          <a:xfrm>
            <a:off x="536575" y="2600325"/>
            <a:ext cx="4921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latin typeface="Times New Roman" panose="02020603050405020304" pitchFamily="18" charset="0"/>
              </a:rPr>
              <a:t>A</a:t>
            </a:r>
          </a:p>
        </p:txBody>
      </p:sp>
      <p:sp>
        <p:nvSpPr>
          <p:cNvPr id="38921" name="文本框 18441"/>
          <p:cNvSpPr txBox="1">
            <a:spLocks noChangeArrowheads="1"/>
          </p:cNvSpPr>
          <p:nvPr/>
        </p:nvSpPr>
        <p:spPr bwMode="auto">
          <a:xfrm>
            <a:off x="2771775" y="5300663"/>
            <a:ext cx="53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latin typeface="Times New Roman" panose="02020603050405020304" pitchFamily="18" charset="0"/>
              </a:rPr>
              <a:t>B</a:t>
            </a:r>
          </a:p>
        </p:txBody>
      </p:sp>
      <p:sp>
        <p:nvSpPr>
          <p:cNvPr id="38922" name="文本框 18442"/>
          <p:cNvSpPr txBox="1">
            <a:spLocks noChangeArrowheads="1"/>
          </p:cNvSpPr>
          <p:nvPr/>
        </p:nvSpPr>
        <p:spPr bwMode="auto">
          <a:xfrm>
            <a:off x="395288" y="5408613"/>
            <a:ext cx="53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latin typeface="Times New Roman" panose="02020603050405020304" pitchFamily="18" charset="0"/>
              </a:rPr>
              <a:t>C</a:t>
            </a:r>
          </a:p>
        </p:txBody>
      </p:sp>
      <p:sp>
        <p:nvSpPr>
          <p:cNvPr id="18444" name="文本框 18443"/>
          <p:cNvSpPr txBox="1">
            <a:spLocks noChangeArrowheads="1"/>
          </p:cNvSpPr>
          <p:nvPr/>
        </p:nvSpPr>
        <p:spPr bwMode="auto">
          <a:xfrm>
            <a:off x="1379538" y="5419725"/>
            <a:ext cx="5635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Times New Roman" panose="02020603050405020304" pitchFamily="18" charset="0"/>
              </a:rPr>
              <a:t>a</a:t>
            </a:r>
          </a:p>
        </p:txBody>
      </p:sp>
      <p:sp>
        <p:nvSpPr>
          <p:cNvPr id="18445" name="文本框 18444"/>
          <p:cNvSpPr txBox="1">
            <a:spLocks noChangeArrowheads="1"/>
          </p:cNvSpPr>
          <p:nvPr/>
        </p:nvSpPr>
        <p:spPr bwMode="auto">
          <a:xfrm>
            <a:off x="465138" y="4124325"/>
            <a:ext cx="53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Times New Roman" panose="02020603050405020304" pitchFamily="18" charset="0"/>
              </a:rPr>
              <a:t>b</a:t>
            </a:r>
          </a:p>
        </p:txBody>
      </p:sp>
      <p:sp>
        <p:nvSpPr>
          <p:cNvPr id="18446" name="文本框 18445"/>
          <p:cNvSpPr txBox="1">
            <a:spLocks noChangeArrowheads="1"/>
          </p:cNvSpPr>
          <p:nvPr/>
        </p:nvSpPr>
        <p:spPr bwMode="auto">
          <a:xfrm>
            <a:off x="1731963" y="3857625"/>
            <a:ext cx="454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Times New Roman" panose="02020603050405020304" pitchFamily="18" charset="0"/>
              </a:rPr>
              <a:t>c</a:t>
            </a:r>
          </a:p>
        </p:txBody>
      </p:sp>
      <p:sp>
        <p:nvSpPr>
          <p:cNvPr id="18447" name="文本框 18446"/>
          <p:cNvSpPr txBox="1">
            <a:spLocks noChangeArrowheads="1"/>
          </p:cNvSpPr>
          <p:nvPr/>
        </p:nvSpPr>
        <p:spPr bwMode="auto">
          <a:xfrm>
            <a:off x="957263" y="4446588"/>
            <a:ext cx="379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Times New Roman" panose="02020603050405020304" pitchFamily="18" charset="0"/>
              </a:rPr>
              <a:t>r</a:t>
            </a:r>
          </a:p>
        </p:txBody>
      </p:sp>
      <p:sp>
        <p:nvSpPr>
          <p:cNvPr id="18448" name="直接连接符 18447"/>
          <p:cNvSpPr>
            <a:spLocks noChangeShapeType="1"/>
          </p:cNvSpPr>
          <p:nvPr/>
        </p:nvSpPr>
        <p:spPr bwMode="auto">
          <a:xfrm>
            <a:off x="4979988" y="4473575"/>
            <a:ext cx="1125537" cy="0"/>
          </a:xfrm>
          <a:prstGeom prst="line">
            <a:avLst/>
          </a:prstGeom>
          <a:noFill/>
          <a:ln w="28575">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18449" name="文本框 18448"/>
          <p:cNvSpPr txBox="1">
            <a:spLocks noChangeArrowheads="1"/>
          </p:cNvSpPr>
          <p:nvPr/>
        </p:nvSpPr>
        <p:spPr bwMode="auto">
          <a:xfrm>
            <a:off x="4176713" y="4148138"/>
            <a:ext cx="936625"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4000" b="1">
                <a:latin typeface="Times New Roman" panose="02020603050405020304" pitchFamily="18" charset="0"/>
              </a:rPr>
              <a:t>r =</a:t>
            </a:r>
          </a:p>
        </p:txBody>
      </p:sp>
      <p:sp>
        <p:nvSpPr>
          <p:cNvPr id="18450" name="文本框 18449"/>
          <p:cNvSpPr txBox="1">
            <a:spLocks noChangeArrowheads="1"/>
          </p:cNvSpPr>
          <p:nvPr/>
        </p:nvSpPr>
        <p:spPr bwMode="auto">
          <a:xfrm>
            <a:off x="4851400" y="3879850"/>
            <a:ext cx="13827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3600" b="1">
                <a:latin typeface="Times New Roman" panose="02020603050405020304" pitchFamily="18" charset="0"/>
              </a:rPr>
              <a:t>a+b-c</a:t>
            </a:r>
          </a:p>
        </p:txBody>
      </p:sp>
      <p:sp>
        <p:nvSpPr>
          <p:cNvPr id="18451" name="文本框 18450"/>
          <p:cNvSpPr txBox="1">
            <a:spLocks noChangeArrowheads="1"/>
          </p:cNvSpPr>
          <p:nvPr/>
        </p:nvSpPr>
        <p:spPr bwMode="auto">
          <a:xfrm>
            <a:off x="5308600" y="4521200"/>
            <a:ext cx="2809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3200" b="1">
                <a:latin typeface="Times New Roman" panose="02020603050405020304" pitchFamily="18" charset="0"/>
              </a:rPr>
              <a:t>2</a:t>
            </a:r>
          </a:p>
        </p:txBody>
      </p:sp>
      <p:sp>
        <p:nvSpPr>
          <p:cNvPr id="18452" name="文本框 18451"/>
          <p:cNvSpPr txBox="1">
            <a:spLocks noChangeArrowheads="1"/>
          </p:cNvSpPr>
          <p:nvPr/>
        </p:nvSpPr>
        <p:spPr bwMode="auto">
          <a:xfrm>
            <a:off x="1403350" y="4903788"/>
            <a:ext cx="379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Times New Roman" panose="02020603050405020304" pitchFamily="18" charset="0"/>
              </a:rPr>
              <a:t>r</a:t>
            </a:r>
          </a:p>
        </p:txBody>
      </p:sp>
      <p:sp>
        <p:nvSpPr>
          <p:cNvPr id="18453" name="文本框 18452"/>
          <p:cNvSpPr txBox="1">
            <a:spLocks noChangeArrowheads="1"/>
          </p:cNvSpPr>
          <p:nvPr/>
        </p:nvSpPr>
        <p:spPr bwMode="auto">
          <a:xfrm>
            <a:off x="1330325" y="4545013"/>
            <a:ext cx="379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Times New Roman" panose="02020603050405020304" pitchFamily="18" charset="0"/>
              </a:rPr>
              <a:t>O</a:t>
            </a:r>
          </a:p>
        </p:txBody>
      </p:sp>
      <p:sp>
        <p:nvSpPr>
          <p:cNvPr id="18454" name="文本框 18453"/>
          <p:cNvSpPr txBox="1"/>
          <p:nvPr/>
        </p:nvSpPr>
        <p:spPr>
          <a:xfrm>
            <a:off x="323850" y="1127125"/>
            <a:ext cx="8548688" cy="1371600"/>
          </a:xfrm>
          <a:prstGeom prst="rect">
            <a:avLst/>
          </a:prstGeom>
          <a:noFill/>
          <a:ln w="9525">
            <a:noFill/>
          </a:ln>
        </p:spPr>
        <p:txBody>
          <a:bodyPr>
            <a:spAutoFit/>
          </a:bodyPr>
          <a:lstStyle/>
          <a:p>
            <a:pPr fontAlgn="auto">
              <a:lnSpc>
                <a:spcPct val="150000"/>
              </a:lnSpc>
              <a:spcBef>
                <a:spcPts val="0"/>
              </a:spcBef>
            </a:pPr>
            <a:r>
              <a:rPr lang="zh-CN" altLang="en-US" sz="2800" b="1" noProof="1">
                <a:latin typeface="Times New Roman" panose="02020603050405020304" pitchFamily="18" charset="0"/>
              </a:rPr>
              <a:t>已知：如图，在Rt△ABC中，</a:t>
            </a:r>
            <a:r>
              <a:rPr lang="en-US" altLang="x-none" sz="2800" b="1" noProof="1">
                <a:latin typeface="Times New Roman" panose="02020603050405020304" pitchFamily="18" charset="0"/>
              </a:rPr>
              <a:t>∠</a:t>
            </a:r>
            <a:r>
              <a:rPr lang="zh-CN" altLang="en-US" sz="2800" b="1" noProof="1">
                <a:latin typeface="Times New Roman" panose="02020603050405020304" pitchFamily="18" charset="0"/>
              </a:rPr>
              <a:t>C=90°，边BC、AC、AB的长分别为a、b、c，求其内切圆O的半径长.</a:t>
            </a:r>
          </a:p>
        </p:txBody>
      </p:sp>
      <p:sp>
        <p:nvSpPr>
          <p:cNvPr id="18455" name="文本框 18454"/>
          <p:cNvSpPr txBox="1">
            <a:spLocks noChangeArrowheads="1"/>
          </p:cNvSpPr>
          <p:nvPr/>
        </p:nvSpPr>
        <p:spPr bwMode="auto">
          <a:xfrm>
            <a:off x="323850" y="4581525"/>
            <a:ext cx="454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latin typeface="Times New Roman" panose="02020603050405020304" pitchFamily="18" charset="0"/>
              </a:rPr>
              <a:t>E</a:t>
            </a:r>
          </a:p>
        </p:txBody>
      </p:sp>
      <p:sp>
        <p:nvSpPr>
          <p:cNvPr id="18456" name="文本框 18455"/>
          <p:cNvSpPr txBox="1">
            <a:spLocks noChangeArrowheads="1"/>
          </p:cNvSpPr>
          <p:nvPr/>
        </p:nvSpPr>
        <p:spPr bwMode="auto">
          <a:xfrm>
            <a:off x="1116013" y="5516563"/>
            <a:ext cx="4540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latin typeface="Times New Roman" panose="02020603050405020304" pitchFamily="18" charset="0"/>
              </a:rPr>
              <a:t>D</a:t>
            </a:r>
          </a:p>
        </p:txBody>
      </p:sp>
      <p:sp>
        <p:nvSpPr>
          <p:cNvPr id="18457" name="文本框 18456"/>
          <p:cNvSpPr txBox="1">
            <a:spLocks noChangeArrowheads="1"/>
          </p:cNvSpPr>
          <p:nvPr/>
        </p:nvSpPr>
        <p:spPr bwMode="auto">
          <a:xfrm>
            <a:off x="250825" y="4941888"/>
            <a:ext cx="3794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Times New Roman" panose="02020603050405020304" pitchFamily="18" charset="0"/>
              </a:rPr>
              <a:t>r</a:t>
            </a:r>
          </a:p>
        </p:txBody>
      </p:sp>
      <p:sp>
        <p:nvSpPr>
          <p:cNvPr id="18458" name="文本框 18457"/>
          <p:cNvSpPr txBox="1">
            <a:spLocks noChangeArrowheads="1"/>
          </p:cNvSpPr>
          <p:nvPr/>
        </p:nvSpPr>
        <p:spPr bwMode="auto">
          <a:xfrm>
            <a:off x="827088" y="5445125"/>
            <a:ext cx="379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Times New Roman" panose="02020603050405020304" pitchFamily="18" charset="0"/>
              </a:rPr>
              <a:t>r</a:t>
            </a:r>
          </a:p>
        </p:txBody>
      </p:sp>
      <p:sp>
        <p:nvSpPr>
          <p:cNvPr id="18459" name="文本框 18458"/>
          <p:cNvSpPr txBox="1">
            <a:spLocks noChangeArrowheads="1"/>
          </p:cNvSpPr>
          <p:nvPr/>
        </p:nvSpPr>
        <p:spPr bwMode="auto">
          <a:xfrm>
            <a:off x="1835150" y="5516563"/>
            <a:ext cx="9366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Times New Roman" panose="02020603050405020304" pitchFamily="18" charset="0"/>
              </a:rPr>
              <a:t>a-r</a:t>
            </a:r>
          </a:p>
        </p:txBody>
      </p:sp>
      <p:sp>
        <p:nvSpPr>
          <p:cNvPr id="18460" name="文本框 18459"/>
          <p:cNvSpPr txBox="1">
            <a:spLocks noChangeArrowheads="1"/>
          </p:cNvSpPr>
          <p:nvPr/>
        </p:nvSpPr>
        <p:spPr bwMode="auto">
          <a:xfrm>
            <a:off x="2339975" y="4724400"/>
            <a:ext cx="9366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Times New Roman" panose="02020603050405020304" pitchFamily="18" charset="0"/>
              </a:rPr>
              <a:t>a-r</a:t>
            </a:r>
          </a:p>
        </p:txBody>
      </p:sp>
      <p:sp>
        <p:nvSpPr>
          <p:cNvPr id="18461" name="文本框 18460"/>
          <p:cNvSpPr txBox="1"/>
          <p:nvPr/>
        </p:nvSpPr>
        <p:spPr>
          <a:xfrm>
            <a:off x="2581275" y="3141663"/>
            <a:ext cx="2160588" cy="579437"/>
          </a:xfrm>
          <a:prstGeom prst="rect">
            <a:avLst/>
          </a:prstGeom>
          <a:noFill/>
          <a:ln w="9525">
            <a:noFill/>
          </a:ln>
        </p:spPr>
        <p:txBody>
          <a:bodyPr>
            <a:spAutoFit/>
          </a:bodyPr>
          <a:lstStyle/>
          <a:p>
            <a:pPr fontAlgn="auto">
              <a:spcBef>
                <a:spcPct val="50000"/>
              </a:spcBef>
            </a:pPr>
            <a:r>
              <a:rPr lang="en-US" altLang="zh-CN" sz="3200" b="1" noProof="1">
                <a:solidFill>
                  <a:schemeClr val="accent5"/>
                </a:solidFill>
                <a:latin typeface="Times New Roman" panose="02020603050405020304" pitchFamily="18" charset="0"/>
              </a:rPr>
              <a:t>b-r+a-r=c</a:t>
            </a:r>
          </a:p>
        </p:txBody>
      </p:sp>
      <p:sp>
        <p:nvSpPr>
          <p:cNvPr id="18462" name="文本框 18461"/>
          <p:cNvSpPr txBox="1">
            <a:spLocks noChangeArrowheads="1"/>
          </p:cNvSpPr>
          <p:nvPr/>
        </p:nvSpPr>
        <p:spPr bwMode="auto">
          <a:xfrm>
            <a:off x="250825" y="3357563"/>
            <a:ext cx="9366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Times New Roman" panose="02020603050405020304" pitchFamily="18" charset="0"/>
              </a:rPr>
              <a:t>b-r</a:t>
            </a:r>
          </a:p>
        </p:txBody>
      </p:sp>
      <p:sp>
        <p:nvSpPr>
          <p:cNvPr id="18463" name="文本框 18462"/>
          <p:cNvSpPr txBox="1">
            <a:spLocks noChangeArrowheads="1"/>
          </p:cNvSpPr>
          <p:nvPr/>
        </p:nvSpPr>
        <p:spPr bwMode="auto">
          <a:xfrm>
            <a:off x="2051050" y="4076700"/>
            <a:ext cx="530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latin typeface="Times New Roman" panose="02020603050405020304" pitchFamily="18" charset="0"/>
              </a:rPr>
              <a:t>F</a:t>
            </a:r>
          </a:p>
        </p:txBody>
      </p:sp>
      <p:sp>
        <p:nvSpPr>
          <p:cNvPr id="18464" name="文本框 18463"/>
          <p:cNvSpPr txBox="1">
            <a:spLocks noChangeArrowheads="1"/>
          </p:cNvSpPr>
          <p:nvPr/>
        </p:nvSpPr>
        <p:spPr bwMode="auto">
          <a:xfrm>
            <a:off x="1258888" y="3141663"/>
            <a:ext cx="9366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000" b="1">
                <a:solidFill>
                  <a:srgbClr val="FF0000"/>
                </a:solidFill>
                <a:latin typeface="Times New Roman" panose="02020603050405020304" pitchFamily="18" charset="0"/>
              </a:rPr>
              <a:t>b-r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45"/>
                                        </p:tgtEl>
                                        <p:attrNameLst>
                                          <p:attrName>style.visibility</p:attrName>
                                        </p:attrNameLst>
                                      </p:cBhvr>
                                      <p:to>
                                        <p:strVal val="visible"/>
                                      </p:to>
                                    </p:set>
                                    <p:animEffect transition="in" filter="wipe(down)">
                                      <p:cBhvr>
                                        <p:cTn id="7" dur="1000"/>
                                        <p:tgtEl>
                                          <p:spTgt spid="1844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8444"/>
                                        </p:tgtEl>
                                        <p:attrNameLst>
                                          <p:attrName>style.visibility</p:attrName>
                                        </p:attrNameLst>
                                      </p:cBhvr>
                                      <p:to>
                                        <p:strVal val="visible"/>
                                      </p:to>
                                    </p:set>
                                    <p:animEffect transition="in" filter="wipe(down)">
                                      <p:cBhvr>
                                        <p:cTn id="10" dur="1000"/>
                                        <p:tgtEl>
                                          <p:spTgt spid="1844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8446"/>
                                        </p:tgtEl>
                                        <p:attrNameLst>
                                          <p:attrName>style.visibility</p:attrName>
                                        </p:attrNameLst>
                                      </p:cBhvr>
                                      <p:to>
                                        <p:strVal val="visible"/>
                                      </p:to>
                                    </p:set>
                                    <p:animEffect transition="in" filter="wipe(down)">
                                      <p:cBhvr>
                                        <p:cTn id="13" dur="1000"/>
                                        <p:tgtEl>
                                          <p:spTgt spid="1844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8438"/>
                                        </p:tgtEl>
                                        <p:attrNameLst>
                                          <p:attrName>style.visibility</p:attrName>
                                        </p:attrNameLst>
                                      </p:cBhvr>
                                      <p:to>
                                        <p:strVal val="visible"/>
                                      </p:to>
                                    </p:set>
                                    <p:animEffect transition="in" filter="wipe(down)">
                                      <p:cBhvr>
                                        <p:cTn id="18" dur="1000"/>
                                        <p:tgtEl>
                                          <p:spTgt spid="1843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8436"/>
                                        </p:tgtEl>
                                        <p:attrNameLst>
                                          <p:attrName>style.visibility</p:attrName>
                                        </p:attrNameLst>
                                      </p:cBhvr>
                                      <p:to>
                                        <p:strVal val="visible"/>
                                      </p:to>
                                    </p:set>
                                    <p:animEffect transition="in" filter="wipe(down)">
                                      <p:cBhvr>
                                        <p:cTn id="23" dur="500"/>
                                        <p:tgtEl>
                                          <p:spTgt spid="1843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8453"/>
                                        </p:tgtEl>
                                        <p:attrNameLst>
                                          <p:attrName>style.visibility</p:attrName>
                                        </p:attrNameLst>
                                      </p:cBhvr>
                                      <p:to>
                                        <p:strVal val="visible"/>
                                      </p:to>
                                    </p:set>
                                    <p:anim calcmode="lin" valueType="num">
                                      <p:cBhvr>
                                        <p:cTn id="28" dur="1000" fill="hold"/>
                                        <p:tgtEl>
                                          <p:spTgt spid="18453"/>
                                        </p:tgtEl>
                                        <p:attrNameLst>
                                          <p:attrName>ppt_x</p:attrName>
                                        </p:attrNameLst>
                                      </p:cBhvr>
                                      <p:tavLst>
                                        <p:tav tm="0">
                                          <p:val>
                                            <p:strVal val="#ppt_x"/>
                                          </p:val>
                                        </p:tav>
                                        <p:tav tm="100000">
                                          <p:val>
                                            <p:strVal val="#ppt_x"/>
                                          </p:val>
                                        </p:tav>
                                      </p:tavLst>
                                    </p:anim>
                                    <p:anim calcmode="lin" valueType="num">
                                      <p:cBhvr>
                                        <p:cTn id="29" dur="1000" fill="hold"/>
                                        <p:tgtEl>
                                          <p:spTgt spid="1845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18440"/>
                                        </p:tgtEl>
                                        <p:attrNameLst>
                                          <p:attrName>style.visibility</p:attrName>
                                        </p:attrNameLst>
                                      </p:cBhvr>
                                      <p:to>
                                        <p:strVal val="visible"/>
                                      </p:to>
                                    </p:set>
                                    <p:animEffect transition="in" filter="wipe(up)">
                                      <p:cBhvr>
                                        <p:cTn id="34" dur="1000"/>
                                        <p:tgtEl>
                                          <p:spTgt spid="1844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18439"/>
                                        </p:tgtEl>
                                        <p:attrNameLst>
                                          <p:attrName>style.visibility</p:attrName>
                                        </p:attrNameLst>
                                      </p:cBhvr>
                                      <p:to>
                                        <p:strVal val="visible"/>
                                      </p:to>
                                    </p:set>
                                    <p:animEffect transition="in" filter="wipe(right)">
                                      <p:cBhvr>
                                        <p:cTn id="39" dur="1000"/>
                                        <p:tgtEl>
                                          <p:spTgt spid="18439"/>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8456"/>
                                        </p:tgtEl>
                                        <p:attrNameLst>
                                          <p:attrName>style.visibility</p:attrName>
                                        </p:attrNameLst>
                                      </p:cBhvr>
                                      <p:to>
                                        <p:strVal val="visible"/>
                                      </p:to>
                                    </p:set>
                                    <p:anim calcmode="lin" valueType="num">
                                      <p:cBhvr>
                                        <p:cTn id="44" dur="1000" fill="hold"/>
                                        <p:tgtEl>
                                          <p:spTgt spid="18456"/>
                                        </p:tgtEl>
                                        <p:attrNameLst>
                                          <p:attrName>ppt_x</p:attrName>
                                        </p:attrNameLst>
                                      </p:cBhvr>
                                      <p:tavLst>
                                        <p:tav tm="0">
                                          <p:val>
                                            <p:strVal val="#ppt_x"/>
                                          </p:val>
                                        </p:tav>
                                        <p:tav tm="100000">
                                          <p:val>
                                            <p:strVal val="#ppt_x"/>
                                          </p:val>
                                        </p:tav>
                                      </p:tavLst>
                                    </p:anim>
                                    <p:anim calcmode="lin" valueType="num">
                                      <p:cBhvr>
                                        <p:cTn id="45" dur="1000" fill="hold"/>
                                        <p:tgtEl>
                                          <p:spTgt spid="18456"/>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8455"/>
                                        </p:tgtEl>
                                        <p:attrNameLst>
                                          <p:attrName>style.visibility</p:attrName>
                                        </p:attrNameLst>
                                      </p:cBhvr>
                                      <p:to>
                                        <p:strVal val="visible"/>
                                      </p:to>
                                    </p:set>
                                    <p:anim calcmode="lin" valueType="num">
                                      <p:cBhvr>
                                        <p:cTn id="50" dur="1000" fill="hold"/>
                                        <p:tgtEl>
                                          <p:spTgt spid="18455"/>
                                        </p:tgtEl>
                                        <p:attrNameLst>
                                          <p:attrName>ppt_x</p:attrName>
                                        </p:attrNameLst>
                                      </p:cBhvr>
                                      <p:tavLst>
                                        <p:tav tm="0">
                                          <p:val>
                                            <p:strVal val="#ppt_x"/>
                                          </p:val>
                                        </p:tav>
                                        <p:tav tm="100000">
                                          <p:val>
                                            <p:strVal val="#ppt_x"/>
                                          </p:val>
                                        </p:tav>
                                      </p:tavLst>
                                    </p:anim>
                                    <p:anim calcmode="lin" valueType="num">
                                      <p:cBhvr>
                                        <p:cTn id="51" dur="1000" fill="hold"/>
                                        <p:tgtEl>
                                          <p:spTgt spid="18455"/>
                                        </p:tgtEl>
                                        <p:attrNameLst>
                                          <p:attrName>ppt_y</p:attrName>
                                        </p:attrNameLst>
                                      </p:cBhvr>
                                      <p:tavLst>
                                        <p:tav tm="0">
                                          <p:val>
                                            <p:strVal val="1+#ppt_h/2"/>
                                          </p:val>
                                        </p:tav>
                                        <p:tav tm="100000">
                                          <p:val>
                                            <p:strVal val="#ppt_y"/>
                                          </p:val>
                                        </p:tav>
                                      </p:tavLst>
                                    </p:anim>
                                  </p:childTnLst>
                                </p:cTn>
                              </p:par>
                              <p:par>
                                <p:cTn id="52" presetID="22" presetClass="entr" presetSubtype="4" fill="hold" grpId="0" nodeType="withEffect">
                                  <p:stCondLst>
                                    <p:cond delay="0"/>
                                  </p:stCondLst>
                                  <p:childTnLst>
                                    <p:set>
                                      <p:cBhvr>
                                        <p:cTn id="53" dur="1" fill="hold">
                                          <p:stCondLst>
                                            <p:cond delay="0"/>
                                          </p:stCondLst>
                                        </p:cTn>
                                        <p:tgtEl>
                                          <p:spTgt spid="18463"/>
                                        </p:tgtEl>
                                        <p:attrNameLst>
                                          <p:attrName>style.visibility</p:attrName>
                                        </p:attrNameLst>
                                      </p:cBhvr>
                                      <p:to>
                                        <p:strVal val="visible"/>
                                      </p:to>
                                    </p:set>
                                    <p:animEffect transition="in" filter="wipe(down)">
                                      <p:cBhvr>
                                        <p:cTn id="54" dur="1000"/>
                                        <p:tgtEl>
                                          <p:spTgt spid="18463"/>
                                        </p:tgtEl>
                                      </p:cBhvr>
                                    </p:animEffec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8452"/>
                                        </p:tgtEl>
                                        <p:attrNameLst>
                                          <p:attrName>style.visibility</p:attrName>
                                        </p:attrNameLst>
                                      </p:cBhvr>
                                      <p:to>
                                        <p:strVal val="visible"/>
                                      </p:to>
                                    </p:set>
                                    <p:anim calcmode="lin" valueType="num">
                                      <p:cBhvr>
                                        <p:cTn id="59" dur="1000" fill="hold"/>
                                        <p:tgtEl>
                                          <p:spTgt spid="18452"/>
                                        </p:tgtEl>
                                        <p:attrNameLst>
                                          <p:attrName>ppt_x</p:attrName>
                                        </p:attrNameLst>
                                      </p:cBhvr>
                                      <p:tavLst>
                                        <p:tav tm="0">
                                          <p:val>
                                            <p:strVal val="#ppt_x"/>
                                          </p:val>
                                        </p:tav>
                                        <p:tav tm="100000">
                                          <p:val>
                                            <p:strVal val="#ppt_x"/>
                                          </p:val>
                                        </p:tav>
                                      </p:tavLst>
                                    </p:anim>
                                    <p:anim calcmode="lin" valueType="num">
                                      <p:cBhvr>
                                        <p:cTn id="60" dur="1000" fill="hold"/>
                                        <p:tgtEl>
                                          <p:spTgt spid="18452"/>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8447"/>
                                        </p:tgtEl>
                                        <p:attrNameLst>
                                          <p:attrName>style.visibility</p:attrName>
                                        </p:attrNameLst>
                                      </p:cBhvr>
                                      <p:to>
                                        <p:strVal val="visible"/>
                                      </p:to>
                                    </p:set>
                                    <p:anim calcmode="lin" valueType="num">
                                      <p:cBhvr>
                                        <p:cTn id="63" dur="1000" fill="hold"/>
                                        <p:tgtEl>
                                          <p:spTgt spid="18447"/>
                                        </p:tgtEl>
                                        <p:attrNameLst>
                                          <p:attrName>ppt_x</p:attrName>
                                        </p:attrNameLst>
                                      </p:cBhvr>
                                      <p:tavLst>
                                        <p:tav tm="0">
                                          <p:val>
                                            <p:strVal val="#ppt_x"/>
                                          </p:val>
                                        </p:tav>
                                        <p:tav tm="100000">
                                          <p:val>
                                            <p:strVal val="#ppt_x"/>
                                          </p:val>
                                        </p:tav>
                                      </p:tavLst>
                                    </p:anim>
                                    <p:anim calcmode="lin" valueType="num">
                                      <p:cBhvr>
                                        <p:cTn id="64" dur="1000" fill="hold"/>
                                        <p:tgtEl>
                                          <p:spTgt spid="1844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8457"/>
                                        </p:tgtEl>
                                        <p:attrNameLst>
                                          <p:attrName>style.visibility</p:attrName>
                                        </p:attrNameLst>
                                      </p:cBhvr>
                                      <p:to>
                                        <p:strVal val="visible"/>
                                      </p:to>
                                    </p:set>
                                    <p:anim calcmode="lin" valueType="num">
                                      <p:cBhvr>
                                        <p:cTn id="69" dur="1000" fill="hold"/>
                                        <p:tgtEl>
                                          <p:spTgt spid="18457"/>
                                        </p:tgtEl>
                                        <p:attrNameLst>
                                          <p:attrName>ppt_x</p:attrName>
                                        </p:attrNameLst>
                                      </p:cBhvr>
                                      <p:tavLst>
                                        <p:tav tm="0">
                                          <p:val>
                                            <p:strVal val="#ppt_x"/>
                                          </p:val>
                                        </p:tav>
                                        <p:tav tm="100000">
                                          <p:val>
                                            <p:strVal val="#ppt_x"/>
                                          </p:val>
                                        </p:tav>
                                      </p:tavLst>
                                    </p:anim>
                                    <p:anim calcmode="lin" valueType="num">
                                      <p:cBhvr>
                                        <p:cTn id="70" dur="1000" fill="hold"/>
                                        <p:tgtEl>
                                          <p:spTgt spid="18457"/>
                                        </p:tgtEl>
                                        <p:attrNameLst>
                                          <p:attrName>ppt_y</p:attrName>
                                        </p:attrNameLst>
                                      </p:cBhvr>
                                      <p:tavLst>
                                        <p:tav tm="0">
                                          <p:val>
                                            <p:strVal val="1+#ppt_h/2"/>
                                          </p:val>
                                        </p:tav>
                                        <p:tav tm="100000">
                                          <p:val>
                                            <p:strVal val="#ppt_y"/>
                                          </p:val>
                                        </p:tav>
                                      </p:tavLst>
                                    </p:anim>
                                  </p:childTnLst>
                                </p:cTn>
                              </p:par>
                            </p:childTnLst>
                          </p:cTn>
                        </p:par>
                        <p:par>
                          <p:cTn id="71" fill="hold">
                            <p:stCondLst>
                              <p:cond delay="1000"/>
                            </p:stCondLst>
                            <p:childTnLst>
                              <p:par>
                                <p:cTn id="72" presetID="2" presetClass="entr" presetSubtype="4" fill="hold" grpId="0" nodeType="afterEffect">
                                  <p:stCondLst>
                                    <p:cond delay="0"/>
                                  </p:stCondLst>
                                  <p:childTnLst>
                                    <p:set>
                                      <p:cBhvr>
                                        <p:cTn id="73" dur="1" fill="hold">
                                          <p:stCondLst>
                                            <p:cond delay="0"/>
                                          </p:stCondLst>
                                        </p:cTn>
                                        <p:tgtEl>
                                          <p:spTgt spid="18458"/>
                                        </p:tgtEl>
                                        <p:attrNameLst>
                                          <p:attrName>style.visibility</p:attrName>
                                        </p:attrNameLst>
                                      </p:cBhvr>
                                      <p:to>
                                        <p:strVal val="visible"/>
                                      </p:to>
                                    </p:set>
                                    <p:anim calcmode="lin" valueType="num">
                                      <p:cBhvr>
                                        <p:cTn id="74" dur="1000" fill="hold"/>
                                        <p:tgtEl>
                                          <p:spTgt spid="18458"/>
                                        </p:tgtEl>
                                        <p:attrNameLst>
                                          <p:attrName>ppt_x</p:attrName>
                                        </p:attrNameLst>
                                      </p:cBhvr>
                                      <p:tavLst>
                                        <p:tav tm="0">
                                          <p:val>
                                            <p:strVal val="#ppt_x"/>
                                          </p:val>
                                        </p:tav>
                                        <p:tav tm="100000">
                                          <p:val>
                                            <p:strVal val="#ppt_x"/>
                                          </p:val>
                                        </p:tav>
                                      </p:tavLst>
                                    </p:anim>
                                    <p:anim calcmode="lin" valueType="num">
                                      <p:cBhvr>
                                        <p:cTn id="75" dur="1000" fill="hold"/>
                                        <p:tgtEl>
                                          <p:spTgt spid="18458"/>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8459"/>
                                        </p:tgtEl>
                                        <p:attrNameLst>
                                          <p:attrName>style.visibility</p:attrName>
                                        </p:attrNameLst>
                                      </p:cBhvr>
                                      <p:to>
                                        <p:strVal val="visible"/>
                                      </p:to>
                                    </p:set>
                                    <p:anim calcmode="lin" valueType="num">
                                      <p:cBhvr>
                                        <p:cTn id="80" dur="1000" fill="hold"/>
                                        <p:tgtEl>
                                          <p:spTgt spid="18459"/>
                                        </p:tgtEl>
                                        <p:attrNameLst>
                                          <p:attrName>ppt_x</p:attrName>
                                        </p:attrNameLst>
                                      </p:cBhvr>
                                      <p:tavLst>
                                        <p:tav tm="0">
                                          <p:val>
                                            <p:strVal val="#ppt_x"/>
                                          </p:val>
                                        </p:tav>
                                        <p:tav tm="100000">
                                          <p:val>
                                            <p:strVal val="#ppt_x"/>
                                          </p:val>
                                        </p:tav>
                                      </p:tavLst>
                                    </p:anim>
                                    <p:anim calcmode="lin" valueType="num">
                                      <p:cBhvr>
                                        <p:cTn id="81" dur="1000" fill="hold"/>
                                        <p:tgtEl>
                                          <p:spTgt spid="18459"/>
                                        </p:tgtEl>
                                        <p:attrNameLst>
                                          <p:attrName>ppt_y</p:attrName>
                                        </p:attrNameLst>
                                      </p:cBhvr>
                                      <p:tavLst>
                                        <p:tav tm="0">
                                          <p:val>
                                            <p:strVal val="1+#ppt_h/2"/>
                                          </p:val>
                                        </p:tav>
                                        <p:tav tm="100000">
                                          <p:val>
                                            <p:strVal val="#ppt_y"/>
                                          </p:val>
                                        </p:tav>
                                      </p:tavLst>
                                    </p:anim>
                                  </p:childTnLst>
                                </p:cTn>
                              </p:par>
                            </p:childTnLst>
                          </p:cTn>
                        </p:par>
                        <p:par>
                          <p:cTn id="82" fill="hold">
                            <p:stCondLst>
                              <p:cond delay="1000"/>
                            </p:stCondLst>
                            <p:childTnLst>
                              <p:par>
                                <p:cTn id="83" presetID="2" presetClass="entr" presetSubtype="4" fill="hold" grpId="0" nodeType="afterEffect">
                                  <p:stCondLst>
                                    <p:cond delay="0"/>
                                  </p:stCondLst>
                                  <p:childTnLst>
                                    <p:set>
                                      <p:cBhvr>
                                        <p:cTn id="84" dur="1" fill="hold">
                                          <p:stCondLst>
                                            <p:cond delay="0"/>
                                          </p:stCondLst>
                                        </p:cTn>
                                        <p:tgtEl>
                                          <p:spTgt spid="18460"/>
                                        </p:tgtEl>
                                        <p:attrNameLst>
                                          <p:attrName>style.visibility</p:attrName>
                                        </p:attrNameLst>
                                      </p:cBhvr>
                                      <p:to>
                                        <p:strVal val="visible"/>
                                      </p:to>
                                    </p:set>
                                    <p:anim calcmode="lin" valueType="num">
                                      <p:cBhvr>
                                        <p:cTn id="85" dur="1000" fill="hold"/>
                                        <p:tgtEl>
                                          <p:spTgt spid="18460"/>
                                        </p:tgtEl>
                                        <p:attrNameLst>
                                          <p:attrName>ppt_x</p:attrName>
                                        </p:attrNameLst>
                                      </p:cBhvr>
                                      <p:tavLst>
                                        <p:tav tm="0">
                                          <p:val>
                                            <p:strVal val="#ppt_x"/>
                                          </p:val>
                                        </p:tav>
                                        <p:tav tm="100000">
                                          <p:val>
                                            <p:strVal val="#ppt_x"/>
                                          </p:val>
                                        </p:tav>
                                      </p:tavLst>
                                    </p:anim>
                                    <p:anim calcmode="lin" valueType="num">
                                      <p:cBhvr>
                                        <p:cTn id="86" dur="1000" fill="hold"/>
                                        <p:tgtEl>
                                          <p:spTgt spid="18460"/>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18462"/>
                                        </p:tgtEl>
                                        <p:attrNameLst>
                                          <p:attrName>style.visibility</p:attrName>
                                        </p:attrNameLst>
                                      </p:cBhvr>
                                      <p:to>
                                        <p:strVal val="visible"/>
                                      </p:to>
                                    </p:set>
                                    <p:anim calcmode="lin" valueType="num">
                                      <p:cBhvr>
                                        <p:cTn id="91" dur="1000" fill="hold"/>
                                        <p:tgtEl>
                                          <p:spTgt spid="18462"/>
                                        </p:tgtEl>
                                        <p:attrNameLst>
                                          <p:attrName>ppt_x</p:attrName>
                                        </p:attrNameLst>
                                      </p:cBhvr>
                                      <p:tavLst>
                                        <p:tav tm="0">
                                          <p:val>
                                            <p:strVal val="#ppt_x"/>
                                          </p:val>
                                        </p:tav>
                                        <p:tav tm="100000">
                                          <p:val>
                                            <p:strVal val="#ppt_x"/>
                                          </p:val>
                                        </p:tav>
                                      </p:tavLst>
                                    </p:anim>
                                    <p:anim calcmode="lin" valueType="num">
                                      <p:cBhvr>
                                        <p:cTn id="92" dur="1000" fill="hold"/>
                                        <p:tgtEl>
                                          <p:spTgt spid="18462"/>
                                        </p:tgtEl>
                                        <p:attrNameLst>
                                          <p:attrName>ppt_y</p:attrName>
                                        </p:attrNameLst>
                                      </p:cBhvr>
                                      <p:tavLst>
                                        <p:tav tm="0">
                                          <p:val>
                                            <p:strVal val="1+#ppt_h/2"/>
                                          </p:val>
                                        </p:tav>
                                        <p:tav tm="100000">
                                          <p:val>
                                            <p:strVal val="#ppt_y"/>
                                          </p:val>
                                        </p:tav>
                                      </p:tavLst>
                                    </p:anim>
                                  </p:childTnLst>
                                </p:cTn>
                              </p:par>
                            </p:childTnLst>
                          </p:cTn>
                        </p:par>
                        <p:par>
                          <p:cTn id="93" fill="hold">
                            <p:stCondLst>
                              <p:cond delay="1000"/>
                            </p:stCondLst>
                            <p:childTnLst>
                              <p:par>
                                <p:cTn id="94" presetID="2" presetClass="entr" presetSubtype="4" fill="hold" grpId="0" nodeType="afterEffect">
                                  <p:stCondLst>
                                    <p:cond delay="0"/>
                                  </p:stCondLst>
                                  <p:childTnLst>
                                    <p:set>
                                      <p:cBhvr>
                                        <p:cTn id="95" dur="1" fill="hold">
                                          <p:stCondLst>
                                            <p:cond delay="0"/>
                                          </p:stCondLst>
                                        </p:cTn>
                                        <p:tgtEl>
                                          <p:spTgt spid="18464"/>
                                        </p:tgtEl>
                                        <p:attrNameLst>
                                          <p:attrName>style.visibility</p:attrName>
                                        </p:attrNameLst>
                                      </p:cBhvr>
                                      <p:to>
                                        <p:strVal val="visible"/>
                                      </p:to>
                                    </p:set>
                                    <p:anim calcmode="lin" valueType="num">
                                      <p:cBhvr>
                                        <p:cTn id="96" dur="1000" fill="hold"/>
                                        <p:tgtEl>
                                          <p:spTgt spid="18464"/>
                                        </p:tgtEl>
                                        <p:attrNameLst>
                                          <p:attrName>ppt_x</p:attrName>
                                        </p:attrNameLst>
                                      </p:cBhvr>
                                      <p:tavLst>
                                        <p:tav tm="0">
                                          <p:val>
                                            <p:strVal val="#ppt_x"/>
                                          </p:val>
                                        </p:tav>
                                        <p:tav tm="100000">
                                          <p:val>
                                            <p:strVal val="#ppt_x"/>
                                          </p:val>
                                        </p:tav>
                                      </p:tavLst>
                                    </p:anim>
                                    <p:anim calcmode="lin" valueType="num">
                                      <p:cBhvr>
                                        <p:cTn id="97" dur="1000" fill="hold"/>
                                        <p:tgtEl>
                                          <p:spTgt spid="18464"/>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2" presetClass="entr" presetSubtype="4" fill="hold" grpId="0" nodeType="clickEffect">
                                  <p:stCondLst>
                                    <p:cond delay="0"/>
                                  </p:stCondLst>
                                  <p:childTnLst>
                                    <p:set>
                                      <p:cBhvr>
                                        <p:cTn id="101" dur="1" fill="hold">
                                          <p:stCondLst>
                                            <p:cond delay="0"/>
                                          </p:stCondLst>
                                        </p:cTn>
                                        <p:tgtEl>
                                          <p:spTgt spid="18461"/>
                                        </p:tgtEl>
                                        <p:attrNameLst>
                                          <p:attrName>style.visibility</p:attrName>
                                        </p:attrNameLst>
                                      </p:cBhvr>
                                      <p:to>
                                        <p:strVal val="visible"/>
                                      </p:to>
                                    </p:set>
                                    <p:anim calcmode="lin" valueType="num">
                                      <p:cBhvr>
                                        <p:cTn id="102" dur="1000" fill="hold"/>
                                        <p:tgtEl>
                                          <p:spTgt spid="18461"/>
                                        </p:tgtEl>
                                        <p:attrNameLst>
                                          <p:attrName>ppt_x</p:attrName>
                                        </p:attrNameLst>
                                      </p:cBhvr>
                                      <p:tavLst>
                                        <p:tav tm="0">
                                          <p:val>
                                            <p:strVal val="#ppt_x"/>
                                          </p:val>
                                        </p:tav>
                                        <p:tav tm="100000">
                                          <p:val>
                                            <p:strVal val="#ppt_x"/>
                                          </p:val>
                                        </p:tav>
                                      </p:tavLst>
                                    </p:anim>
                                    <p:anim calcmode="lin" valueType="num">
                                      <p:cBhvr>
                                        <p:cTn id="103" dur="1000" fill="hold"/>
                                        <p:tgtEl>
                                          <p:spTgt spid="18461"/>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31" presetClass="entr" presetSubtype="0" fill="hold" grpId="0" nodeType="clickEffect">
                                  <p:stCondLst>
                                    <p:cond delay="0"/>
                                  </p:stCondLst>
                                  <p:iterate type="lt">
                                    <p:tmPct val="5000"/>
                                  </p:iterate>
                                  <p:childTnLst>
                                    <p:set>
                                      <p:cBhvr>
                                        <p:cTn id="107" dur="1" fill="hold">
                                          <p:stCondLst>
                                            <p:cond delay="0"/>
                                          </p:stCondLst>
                                        </p:cTn>
                                        <p:tgtEl>
                                          <p:spTgt spid="18434"/>
                                        </p:tgtEl>
                                        <p:attrNameLst>
                                          <p:attrName>style.visibility</p:attrName>
                                        </p:attrNameLst>
                                      </p:cBhvr>
                                      <p:to>
                                        <p:strVal val="visible"/>
                                      </p:to>
                                    </p:set>
                                    <p:anim calcmode="lin" valueType="num">
                                      <p:cBhvr>
                                        <p:cTn id="108" dur="1000" fill="hold"/>
                                        <p:tgtEl>
                                          <p:spTgt spid="18434"/>
                                        </p:tgtEl>
                                        <p:attrNameLst>
                                          <p:attrName>ppt_w</p:attrName>
                                        </p:attrNameLst>
                                      </p:cBhvr>
                                      <p:tavLst>
                                        <p:tav tm="0">
                                          <p:val>
                                            <p:fltVal val="0"/>
                                          </p:val>
                                        </p:tav>
                                        <p:tav tm="100000">
                                          <p:val>
                                            <p:strVal val="#ppt_w"/>
                                          </p:val>
                                        </p:tav>
                                      </p:tavLst>
                                    </p:anim>
                                    <p:anim calcmode="lin" valueType="num">
                                      <p:cBhvr>
                                        <p:cTn id="109" dur="1000" fill="hold"/>
                                        <p:tgtEl>
                                          <p:spTgt spid="18434"/>
                                        </p:tgtEl>
                                        <p:attrNameLst>
                                          <p:attrName>ppt_h</p:attrName>
                                        </p:attrNameLst>
                                      </p:cBhvr>
                                      <p:tavLst>
                                        <p:tav tm="0">
                                          <p:val>
                                            <p:fltVal val="0"/>
                                          </p:val>
                                        </p:tav>
                                        <p:tav tm="100000">
                                          <p:val>
                                            <p:strVal val="#ppt_h"/>
                                          </p:val>
                                        </p:tav>
                                      </p:tavLst>
                                    </p:anim>
                                    <p:anim calcmode="lin" valueType="num">
                                      <p:cBhvr>
                                        <p:cTn id="110" dur="1000" fill="hold"/>
                                        <p:tgtEl>
                                          <p:spTgt spid="18434"/>
                                        </p:tgtEl>
                                        <p:attrNameLst>
                                          <p:attrName>style.rotation</p:attrName>
                                        </p:attrNameLst>
                                      </p:cBhvr>
                                      <p:tavLst>
                                        <p:tav tm="0">
                                          <p:val>
                                            <p:fltVal val="90"/>
                                          </p:val>
                                        </p:tav>
                                        <p:tav tm="100000">
                                          <p:val>
                                            <p:fltVal val="0"/>
                                          </p:val>
                                        </p:tav>
                                      </p:tavLst>
                                    </p:anim>
                                    <p:animEffect transition="in" filter="fade">
                                      <p:cBhvr>
                                        <p:cTn id="111" dur="1000"/>
                                        <p:tgtEl>
                                          <p:spTgt spid="18434"/>
                                        </p:tgtEl>
                                      </p:cBhvr>
                                    </p:animEffec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499"/>
                                          </p:stCondLst>
                                        </p:cTn>
                                        <p:tgtEl>
                                          <p:spTgt spid="18449"/>
                                        </p:tgtEl>
                                        <p:attrNameLst>
                                          <p:attrName>style.visibility</p:attrName>
                                        </p:attrNameLst>
                                      </p:cBhvr>
                                      <p:to>
                                        <p:strVal val="visible"/>
                                      </p:to>
                                    </p:set>
                                  </p:childTnLst>
                                </p:cTn>
                              </p:par>
                            </p:childTnLst>
                          </p:cTn>
                        </p:par>
                        <p:par>
                          <p:cTn id="116" fill="hold">
                            <p:stCondLst>
                              <p:cond delay="500"/>
                            </p:stCondLst>
                            <p:childTnLst>
                              <p:par>
                                <p:cTn id="117" presetID="1" presetClass="entr" presetSubtype="0" fill="hold" grpId="0" nodeType="afterEffect">
                                  <p:stCondLst>
                                    <p:cond delay="0"/>
                                  </p:stCondLst>
                                  <p:childTnLst>
                                    <p:set>
                                      <p:cBhvr>
                                        <p:cTn id="118" dur="1" fill="hold">
                                          <p:stCondLst>
                                            <p:cond delay="499"/>
                                          </p:stCondLst>
                                        </p:cTn>
                                        <p:tgtEl>
                                          <p:spTgt spid="18448"/>
                                        </p:tgtEl>
                                        <p:attrNameLst>
                                          <p:attrName>style.visibility</p:attrName>
                                        </p:attrNameLst>
                                      </p:cBhvr>
                                      <p:to>
                                        <p:strVal val="visible"/>
                                      </p:to>
                                    </p:set>
                                  </p:childTnLst>
                                </p:cTn>
                              </p:par>
                            </p:childTnLst>
                          </p:cTn>
                        </p:par>
                        <p:par>
                          <p:cTn id="119" fill="hold">
                            <p:stCondLst>
                              <p:cond delay="1000"/>
                            </p:stCondLst>
                            <p:childTnLst>
                              <p:par>
                                <p:cTn id="120" presetID="1" presetClass="entr" presetSubtype="0" fill="hold" grpId="0" nodeType="afterEffect">
                                  <p:stCondLst>
                                    <p:cond delay="0"/>
                                  </p:stCondLst>
                                  <p:iterate type="wd">
                                    <p:tmAbs val="300"/>
                                  </p:iterate>
                                  <p:childTnLst>
                                    <p:set>
                                      <p:cBhvr>
                                        <p:cTn id="121" dur="1" fill="hold">
                                          <p:stCondLst>
                                            <p:cond delay="299"/>
                                          </p:stCondLst>
                                        </p:cTn>
                                        <p:tgtEl>
                                          <p:spTgt spid="18451"/>
                                        </p:tgtEl>
                                        <p:attrNameLst>
                                          <p:attrName>style.visibility</p:attrName>
                                        </p:attrNameLst>
                                      </p:cBhvr>
                                      <p:to>
                                        <p:strVal val="visible"/>
                                      </p:to>
                                    </p:set>
                                  </p:childTnLst>
                                </p:cTn>
                              </p:par>
                            </p:childTnLst>
                          </p:cTn>
                        </p:par>
                        <p:par>
                          <p:cTn id="122" fill="hold">
                            <p:stCondLst>
                              <p:cond delay="1299"/>
                            </p:stCondLst>
                            <p:childTnLst>
                              <p:par>
                                <p:cTn id="123" presetID="1" presetClass="entr" presetSubtype="0" fill="hold" grpId="0" nodeType="afterEffect">
                                  <p:stCondLst>
                                    <p:cond delay="0"/>
                                  </p:stCondLst>
                                  <p:childTnLst>
                                    <p:set>
                                      <p:cBhvr>
                                        <p:cTn id="124" dur="1" fill="hold">
                                          <p:stCondLst>
                                            <p:cond delay="499"/>
                                          </p:stCondLst>
                                        </p:cTn>
                                        <p:tgtEl>
                                          <p:spTgt spid="184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ldLvl="0" animBg="1"/>
      <p:bldP spid="18438" grpId="0"/>
      <p:bldP spid="18439" grpId="0" animBg="1"/>
      <p:bldP spid="18440" grpId="0" animBg="1"/>
      <p:bldP spid="18444" grpId="0"/>
      <p:bldP spid="18445" grpId="0"/>
      <p:bldP spid="18446" grpId="0"/>
      <p:bldP spid="18447" grpId="0"/>
      <p:bldP spid="18448" grpId="0" animBg="1"/>
      <p:bldP spid="18449" grpId="0"/>
      <p:bldP spid="18450" grpId="0"/>
      <p:bldP spid="18451" grpId="0"/>
      <p:bldP spid="18452" grpId="0"/>
      <p:bldP spid="18453" grpId="0"/>
      <p:bldP spid="18455" grpId="0"/>
      <p:bldP spid="18456" grpId="0"/>
      <p:bldP spid="18457" grpId="0"/>
      <p:bldP spid="18458" grpId="0"/>
      <p:bldP spid="18459" grpId="0"/>
      <p:bldP spid="18460" grpId="0"/>
      <p:bldP spid="18461" grpId="0"/>
      <p:bldP spid="18462" grpId="0"/>
      <p:bldP spid="18463" grpId="0"/>
      <p:bldP spid="1846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文本框 20485"/>
          <p:cNvSpPr txBox="1"/>
          <p:nvPr/>
        </p:nvSpPr>
        <p:spPr>
          <a:xfrm>
            <a:off x="345989" y="1962665"/>
            <a:ext cx="8567351" cy="4459041"/>
          </a:xfrm>
          <a:prstGeom prst="rect">
            <a:avLst/>
          </a:prstGeom>
          <a:noFill/>
          <a:ln w="9525">
            <a:noFill/>
          </a:ln>
        </p:spPr>
        <p:txBody>
          <a:bodyPr wrap="square">
            <a:spAutoFit/>
          </a:bodyPr>
          <a:lstStyle/>
          <a:p>
            <a:pPr fontAlgn="auto">
              <a:lnSpc>
                <a:spcPct val="150000"/>
              </a:lnSpc>
              <a:spcBef>
                <a:spcPct val="50000"/>
              </a:spcBef>
            </a:pPr>
            <a:r>
              <a:rPr lang="en-US" altLang="zh-CN" sz="2400" b="1" noProof="1" smtClean="0">
                <a:solidFill>
                  <a:schemeClr val="accent5"/>
                </a:solidFill>
                <a:latin typeface="微软雅黑" panose="020B0503020204020204" pitchFamily="34" charset="-122"/>
                <a:ea typeface="微软雅黑" panose="020B0503020204020204" pitchFamily="34" charset="-122"/>
              </a:rPr>
              <a:t>1</a:t>
            </a:r>
            <a:r>
              <a:rPr lang="en-US" altLang="zh-CN" sz="2400" b="1" noProof="1">
                <a:solidFill>
                  <a:schemeClr val="accent5"/>
                </a:solidFill>
                <a:latin typeface="微软雅黑" panose="020B0503020204020204" pitchFamily="34" charset="-122"/>
                <a:ea typeface="微软雅黑" panose="020B0503020204020204" pitchFamily="34" charset="-122"/>
              </a:rPr>
              <a:t>. </a:t>
            </a:r>
            <a:r>
              <a:rPr lang="zh-CN" altLang="en-US" sz="2400" b="1" noProof="1">
                <a:solidFill>
                  <a:schemeClr val="accent5"/>
                </a:solidFill>
                <a:latin typeface="微软雅黑" panose="020B0503020204020204" pitchFamily="34" charset="-122"/>
                <a:ea typeface="微软雅黑" panose="020B0503020204020204" pitchFamily="34" charset="-122"/>
              </a:rPr>
              <a:t>本节课从实际问题入手，探索得出三角形内切圆的作法 </a:t>
            </a:r>
            <a:r>
              <a:rPr lang="en-US" altLang="zh-CN" sz="2400" b="1" noProof="1">
                <a:solidFill>
                  <a:schemeClr val="accent5"/>
                </a:solidFill>
                <a:latin typeface="微软雅黑" panose="020B0503020204020204" pitchFamily="34" charset="-122"/>
                <a:ea typeface="微软雅黑" panose="020B0503020204020204" pitchFamily="34" charset="-122"/>
              </a:rPr>
              <a:t>.                       </a:t>
            </a:r>
          </a:p>
          <a:p>
            <a:pPr fontAlgn="auto">
              <a:lnSpc>
                <a:spcPct val="150000"/>
              </a:lnSpc>
              <a:spcBef>
                <a:spcPct val="50000"/>
              </a:spcBef>
            </a:pPr>
            <a:r>
              <a:rPr lang="en-US" altLang="zh-CN" sz="2400" b="1" noProof="1" smtClean="0">
                <a:solidFill>
                  <a:schemeClr val="accent5"/>
                </a:solidFill>
                <a:latin typeface="微软雅黑" panose="020B0503020204020204" pitchFamily="34" charset="-122"/>
                <a:ea typeface="微软雅黑" panose="020B0503020204020204" pitchFamily="34" charset="-122"/>
              </a:rPr>
              <a:t>2</a:t>
            </a:r>
            <a:r>
              <a:rPr lang="en-US" altLang="zh-CN" sz="2400" b="1" noProof="1">
                <a:solidFill>
                  <a:schemeClr val="accent5"/>
                </a:solidFill>
                <a:latin typeface="微软雅黑" panose="020B0503020204020204" pitchFamily="34" charset="-122"/>
                <a:ea typeface="微软雅黑" panose="020B0503020204020204" pitchFamily="34" charset="-122"/>
              </a:rPr>
              <a:t>. </a:t>
            </a:r>
            <a:r>
              <a:rPr lang="zh-CN" altLang="en-US" sz="2400" b="1" noProof="1">
                <a:solidFill>
                  <a:schemeClr val="accent5"/>
                </a:solidFill>
                <a:latin typeface="微软雅黑" panose="020B0503020204020204" pitchFamily="34" charset="-122"/>
                <a:ea typeface="微软雅黑" panose="020B0503020204020204" pitchFamily="34" charset="-122"/>
              </a:rPr>
              <a:t>通过类比三角形的外接圆与圆的内接三角形概念得出三角形的内切圆、圆的外切三角形概念</a:t>
            </a:r>
            <a:r>
              <a:rPr lang="en-US" altLang="zh-CN" sz="2400" b="1" noProof="1">
                <a:solidFill>
                  <a:schemeClr val="accent5"/>
                </a:solidFill>
                <a:latin typeface="微软雅黑" panose="020B0503020204020204" pitchFamily="34" charset="-122"/>
                <a:ea typeface="微软雅黑" panose="020B0503020204020204" pitchFamily="34" charset="-122"/>
              </a:rPr>
              <a:t>.</a:t>
            </a:r>
          </a:p>
          <a:p>
            <a:pPr fontAlgn="auto">
              <a:lnSpc>
                <a:spcPct val="150000"/>
              </a:lnSpc>
              <a:spcBef>
                <a:spcPct val="50000"/>
              </a:spcBef>
            </a:pPr>
            <a:r>
              <a:rPr lang="en-US" altLang="zh-CN" sz="2400" b="1" noProof="1" smtClean="0">
                <a:solidFill>
                  <a:schemeClr val="accent5"/>
                </a:solidFill>
                <a:latin typeface="微软雅黑" panose="020B0503020204020204" pitchFamily="34" charset="-122"/>
                <a:ea typeface="微软雅黑" panose="020B0503020204020204" pitchFamily="34" charset="-122"/>
              </a:rPr>
              <a:t>3</a:t>
            </a:r>
            <a:r>
              <a:rPr lang="en-US" altLang="zh-CN" sz="2400" b="1" noProof="1">
                <a:solidFill>
                  <a:schemeClr val="accent5"/>
                </a:solidFill>
                <a:latin typeface="微软雅黑" panose="020B0503020204020204" pitchFamily="34" charset="-122"/>
                <a:ea typeface="微软雅黑" panose="020B0503020204020204" pitchFamily="34" charset="-122"/>
              </a:rPr>
              <a:t>. </a:t>
            </a:r>
            <a:r>
              <a:rPr lang="zh-CN" altLang="en-US" sz="2400" b="1" noProof="1">
                <a:solidFill>
                  <a:schemeClr val="accent5"/>
                </a:solidFill>
                <a:latin typeface="微软雅黑" panose="020B0503020204020204" pitchFamily="34" charset="-122"/>
                <a:ea typeface="微软雅黑" panose="020B0503020204020204" pitchFamily="34" charset="-122"/>
              </a:rPr>
              <a:t>学习时要明确“接”和“切”的含义、弄清“内心”与“外心”的区别</a:t>
            </a:r>
            <a:r>
              <a:rPr lang="en-US" altLang="zh-CN" sz="2400" b="1" noProof="1">
                <a:solidFill>
                  <a:schemeClr val="accent5"/>
                </a:solidFill>
                <a:latin typeface="微软雅黑" panose="020B0503020204020204" pitchFamily="34" charset="-122"/>
                <a:ea typeface="微软雅黑" panose="020B0503020204020204" pitchFamily="34" charset="-122"/>
              </a:rPr>
              <a:t>. </a:t>
            </a:r>
          </a:p>
          <a:p>
            <a:pPr fontAlgn="auto">
              <a:lnSpc>
                <a:spcPct val="150000"/>
              </a:lnSpc>
              <a:spcBef>
                <a:spcPct val="50000"/>
              </a:spcBef>
            </a:pPr>
            <a:r>
              <a:rPr lang="en-US" altLang="zh-CN" sz="2400" b="1" noProof="1" smtClean="0">
                <a:solidFill>
                  <a:schemeClr val="accent5"/>
                </a:solidFill>
                <a:latin typeface="微软雅黑" panose="020B0503020204020204" pitchFamily="34" charset="-122"/>
                <a:ea typeface="微软雅黑" panose="020B0503020204020204" pitchFamily="34" charset="-122"/>
              </a:rPr>
              <a:t>4</a:t>
            </a:r>
            <a:r>
              <a:rPr lang="en-US" altLang="zh-CN" sz="2400" b="1" noProof="1">
                <a:solidFill>
                  <a:schemeClr val="accent5"/>
                </a:solidFill>
                <a:latin typeface="微软雅黑" panose="020B0503020204020204" pitchFamily="34" charset="-122"/>
                <a:ea typeface="微软雅黑" panose="020B0503020204020204" pitchFamily="34" charset="-122"/>
              </a:rPr>
              <a:t>. </a:t>
            </a:r>
            <a:r>
              <a:rPr lang="zh-CN" altLang="en-US" sz="2400" b="1" noProof="1">
                <a:solidFill>
                  <a:schemeClr val="accent5"/>
                </a:solidFill>
                <a:latin typeface="微软雅黑" panose="020B0503020204020204" pitchFamily="34" charset="-122"/>
                <a:ea typeface="微软雅黑" panose="020B0503020204020204" pitchFamily="34" charset="-122"/>
              </a:rPr>
              <a:t>利用三角形内心的性质解题时，要注意整体思想和化整为零思想的运用</a:t>
            </a:r>
            <a:r>
              <a:rPr lang="en-US" altLang="zh-CN" sz="2400" b="1" noProof="1">
                <a:solidFill>
                  <a:schemeClr val="accent5"/>
                </a:solidFill>
                <a:latin typeface="微软雅黑" panose="020B0503020204020204" pitchFamily="34" charset="-122"/>
                <a:ea typeface="微软雅黑" panose="020B0503020204020204" pitchFamily="34" charset="-122"/>
              </a:rPr>
              <a:t>.</a:t>
            </a:r>
          </a:p>
        </p:txBody>
      </p:sp>
      <p:sp>
        <p:nvSpPr>
          <p:cNvPr id="2" name="矩形 1"/>
          <p:cNvSpPr/>
          <p:nvPr/>
        </p:nvSpPr>
        <p:spPr>
          <a:xfrm>
            <a:off x="3507401" y="1077784"/>
            <a:ext cx="2244525" cy="584775"/>
          </a:xfrm>
          <a:prstGeom prst="rect">
            <a:avLst/>
          </a:prstGeom>
        </p:spPr>
        <p:txBody>
          <a:bodyPr wrap="none">
            <a:spAutoFit/>
          </a:bodyPr>
          <a:lstStyle/>
          <a:p>
            <a:pPr algn="ctr" fontAlgn="auto"/>
            <a:r>
              <a:rPr lang="zh-CN" altLang="en-US" sz="3200" b="1" noProof="1" smtClean="0">
                <a:effectLst>
                  <a:outerShdw blurRad="38100" dist="19050" dir="2700000" algn="tl" rotWithShape="0">
                    <a:schemeClr val="dk1">
                      <a:alpha val="40000"/>
                    </a:schemeClr>
                  </a:outerShdw>
                </a:effectLst>
                <a:latin typeface="宋体" panose="02010600030101010101" pitchFamily="2" charset="-122"/>
              </a:rPr>
              <a:t>课堂小结：</a:t>
            </a:r>
            <a:endParaRPr lang="zh-CN" altLang="en-US" sz="3200" b="1" noProof="1">
              <a:effectLst>
                <a:outerShdw blurRad="38100" dist="19050" dir="2700000" algn="tl" rotWithShape="0">
                  <a:schemeClr val="dk1">
                    <a:alpha val="40000"/>
                  </a:schemeClr>
                </a:outerShdw>
              </a:effectLst>
              <a:latin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486"/>
                                        </p:tgtEl>
                                        <p:attrNameLst>
                                          <p:attrName>style.visibility</p:attrName>
                                        </p:attrNameLst>
                                      </p:cBhvr>
                                      <p:to>
                                        <p:strVal val="visible"/>
                                      </p:to>
                                    </p:set>
                                    <p:animEffect transition="in" filter="strips(downRight)">
                                      <p:cBhvr>
                                        <p:cTn id="7" dur="3000"/>
                                        <p:tgtEl>
                                          <p:spTgt spid="20486"/>
                                        </p:tgtEl>
                                      </p:cBhvr>
                                    </p:animEffect>
                                  </p:childTnLst>
                                  <p:subTnLst>
                                    <p:audio>
                                      <p:cMediaNode>
                                        <p:cTn display="0" masterRel="sameClick">
                                          <p:stCondLst>
                                            <p:cond evt="begin" delay="0">
                                              <p:tn val="5"/>
                                            </p:cond>
                                          </p:stCondLst>
                                          <p:endCondLst>
                                            <p:cond evt="onStopAudio" delay="0">
                                              <p:tgtEl>
                                                <p:sldTgt/>
                                              </p:tgtEl>
                                            </p:cond>
                                          </p:endCondLst>
                                        </p:cTn>
                                        <p:tgtEl>
                                          <p:sndTgt r:embed="rId2" name="projcto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4" name="组合 5123"/>
          <p:cNvGrpSpPr/>
          <p:nvPr/>
        </p:nvGrpSpPr>
        <p:grpSpPr bwMode="auto">
          <a:xfrm>
            <a:off x="3214688" y="2298700"/>
            <a:ext cx="2590800" cy="1905000"/>
            <a:chOff x="0" y="0"/>
            <a:chExt cx="1632" cy="1200"/>
          </a:xfrm>
        </p:grpSpPr>
        <p:sp>
          <p:nvSpPr>
            <p:cNvPr id="28674" name="椭圆 5124"/>
            <p:cNvSpPr>
              <a:spLocks noChangeArrowheads="1"/>
            </p:cNvSpPr>
            <p:nvPr/>
          </p:nvSpPr>
          <p:spPr bwMode="auto">
            <a:xfrm>
              <a:off x="432" y="240"/>
              <a:ext cx="720" cy="720"/>
            </a:xfrm>
            <a:prstGeom prst="ellipse">
              <a:avLst/>
            </a:prstGeom>
            <a:solidFill>
              <a:schemeClr val="accent1"/>
            </a:solidFill>
            <a:ln w="38100">
              <a:solidFill>
                <a:srgbClr val="FF0000"/>
              </a:solidFill>
              <a:round/>
            </a:ln>
          </p:spPr>
          <p:txBody>
            <a:bodyPr/>
            <a:lstStyle/>
            <a:p>
              <a:endParaRPr lang="zh-CN" altLang="en-US" sz="1300"/>
            </a:p>
          </p:txBody>
        </p:sp>
        <p:grpSp>
          <p:nvGrpSpPr>
            <p:cNvPr id="28675" name="组合 5125"/>
            <p:cNvGrpSpPr/>
            <p:nvPr/>
          </p:nvGrpSpPr>
          <p:grpSpPr bwMode="auto">
            <a:xfrm>
              <a:off x="0" y="0"/>
              <a:ext cx="1632" cy="1200"/>
              <a:chOff x="0" y="0"/>
              <a:chExt cx="1632" cy="1200"/>
            </a:xfrm>
          </p:grpSpPr>
          <p:sp>
            <p:nvSpPr>
              <p:cNvPr id="28676" name="直接连接符 5126"/>
              <p:cNvSpPr>
                <a:spLocks noChangeShapeType="1"/>
              </p:cNvSpPr>
              <p:nvPr/>
            </p:nvSpPr>
            <p:spPr bwMode="auto">
              <a:xfrm>
                <a:off x="0" y="0"/>
                <a:ext cx="720" cy="1200"/>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8677" name="直接连接符 5127"/>
              <p:cNvSpPr>
                <a:spLocks noChangeShapeType="1"/>
              </p:cNvSpPr>
              <p:nvPr/>
            </p:nvSpPr>
            <p:spPr bwMode="auto">
              <a:xfrm>
                <a:off x="0" y="0"/>
                <a:ext cx="1632" cy="432"/>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8678" name="直接连接符 5128"/>
              <p:cNvSpPr>
                <a:spLocks noChangeShapeType="1"/>
              </p:cNvSpPr>
              <p:nvPr/>
            </p:nvSpPr>
            <p:spPr bwMode="auto">
              <a:xfrm flipH="1">
                <a:off x="672" y="432"/>
                <a:ext cx="912" cy="768"/>
              </a:xfrm>
              <a:prstGeom prst="line">
                <a:avLst/>
              </a:prstGeom>
              <a:noFill/>
              <a:ln w="381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grpSp>
      <p:grpSp>
        <p:nvGrpSpPr>
          <p:cNvPr id="5130" name="组合 5129"/>
          <p:cNvGrpSpPr/>
          <p:nvPr/>
        </p:nvGrpSpPr>
        <p:grpSpPr bwMode="auto">
          <a:xfrm>
            <a:off x="588963" y="2489200"/>
            <a:ext cx="2590800" cy="1905000"/>
            <a:chOff x="0" y="0"/>
            <a:chExt cx="1632" cy="1200"/>
          </a:xfrm>
        </p:grpSpPr>
        <p:grpSp>
          <p:nvGrpSpPr>
            <p:cNvPr id="28680" name="组合 5130"/>
            <p:cNvGrpSpPr/>
            <p:nvPr/>
          </p:nvGrpSpPr>
          <p:grpSpPr bwMode="auto">
            <a:xfrm>
              <a:off x="0" y="0"/>
              <a:ext cx="1632" cy="1200"/>
              <a:chOff x="0" y="0"/>
              <a:chExt cx="1632" cy="1200"/>
            </a:xfrm>
          </p:grpSpPr>
          <p:sp>
            <p:nvSpPr>
              <p:cNvPr id="28681" name="直接连接符 5131"/>
              <p:cNvSpPr>
                <a:spLocks noChangeShapeType="1"/>
              </p:cNvSpPr>
              <p:nvPr/>
            </p:nvSpPr>
            <p:spPr bwMode="auto">
              <a:xfrm>
                <a:off x="0" y="0"/>
                <a:ext cx="720" cy="12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8682" name="直接连接符 5132"/>
              <p:cNvSpPr>
                <a:spLocks noChangeShapeType="1"/>
              </p:cNvSpPr>
              <p:nvPr/>
            </p:nvSpPr>
            <p:spPr bwMode="auto">
              <a:xfrm>
                <a:off x="0" y="0"/>
                <a:ext cx="1632" cy="43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8683" name="直接连接符 5133"/>
              <p:cNvSpPr>
                <a:spLocks noChangeShapeType="1"/>
              </p:cNvSpPr>
              <p:nvPr/>
            </p:nvSpPr>
            <p:spPr bwMode="auto">
              <a:xfrm flipH="1">
                <a:off x="672" y="432"/>
                <a:ext cx="912" cy="76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28684" name="椭圆 5134"/>
            <p:cNvSpPr>
              <a:spLocks noChangeArrowheads="1"/>
            </p:cNvSpPr>
            <p:nvPr/>
          </p:nvSpPr>
          <p:spPr bwMode="auto">
            <a:xfrm>
              <a:off x="336" y="192"/>
              <a:ext cx="576" cy="576"/>
            </a:xfrm>
            <a:prstGeom prst="ellipse">
              <a:avLst/>
            </a:prstGeom>
            <a:solidFill>
              <a:schemeClr val="accent1"/>
            </a:solidFill>
            <a:ln w="38100">
              <a:solidFill>
                <a:srgbClr val="FF6600"/>
              </a:solidFill>
              <a:round/>
            </a:ln>
          </p:spPr>
          <p:txBody>
            <a:bodyPr/>
            <a:lstStyle/>
            <a:p>
              <a:endParaRPr lang="zh-CN" altLang="en-US" sz="1300"/>
            </a:p>
          </p:txBody>
        </p:sp>
      </p:grpSp>
      <p:grpSp>
        <p:nvGrpSpPr>
          <p:cNvPr id="5136" name="组合 5135"/>
          <p:cNvGrpSpPr/>
          <p:nvPr/>
        </p:nvGrpSpPr>
        <p:grpSpPr bwMode="auto">
          <a:xfrm>
            <a:off x="6126163" y="2489200"/>
            <a:ext cx="2590800" cy="1905000"/>
            <a:chOff x="0" y="0"/>
            <a:chExt cx="1632" cy="1200"/>
          </a:xfrm>
        </p:grpSpPr>
        <p:grpSp>
          <p:nvGrpSpPr>
            <p:cNvPr id="28686" name="组合 5136"/>
            <p:cNvGrpSpPr/>
            <p:nvPr/>
          </p:nvGrpSpPr>
          <p:grpSpPr bwMode="auto">
            <a:xfrm>
              <a:off x="0" y="0"/>
              <a:ext cx="1632" cy="1200"/>
              <a:chOff x="0" y="0"/>
              <a:chExt cx="1632" cy="1200"/>
            </a:xfrm>
          </p:grpSpPr>
          <p:sp>
            <p:nvSpPr>
              <p:cNvPr id="28687" name="直接连接符 5137"/>
              <p:cNvSpPr>
                <a:spLocks noChangeShapeType="1"/>
              </p:cNvSpPr>
              <p:nvPr/>
            </p:nvSpPr>
            <p:spPr bwMode="auto">
              <a:xfrm>
                <a:off x="0" y="0"/>
                <a:ext cx="720" cy="1200"/>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8688" name="直接连接符 5138"/>
              <p:cNvSpPr>
                <a:spLocks noChangeShapeType="1"/>
              </p:cNvSpPr>
              <p:nvPr/>
            </p:nvSpPr>
            <p:spPr bwMode="auto">
              <a:xfrm>
                <a:off x="0" y="0"/>
                <a:ext cx="1632" cy="432"/>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sp>
            <p:nvSpPr>
              <p:cNvPr id="28689" name="直接连接符 5139"/>
              <p:cNvSpPr>
                <a:spLocks noChangeShapeType="1"/>
              </p:cNvSpPr>
              <p:nvPr/>
            </p:nvSpPr>
            <p:spPr bwMode="auto">
              <a:xfrm flipH="1">
                <a:off x="672" y="432"/>
                <a:ext cx="912" cy="768"/>
              </a:xfrm>
              <a:prstGeom prst="line">
                <a:avLst/>
              </a:prstGeom>
              <a:noFill/>
              <a:ln w="38100">
                <a:solidFill>
                  <a:schemeClr val="tx1"/>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28690" name="椭圆 5140"/>
            <p:cNvSpPr>
              <a:spLocks noChangeArrowheads="1"/>
            </p:cNvSpPr>
            <p:nvPr/>
          </p:nvSpPr>
          <p:spPr bwMode="auto">
            <a:xfrm>
              <a:off x="480" y="384"/>
              <a:ext cx="624" cy="624"/>
            </a:xfrm>
            <a:prstGeom prst="ellipse">
              <a:avLst/>
            </a:prstGeom>
            <a:solidFill>
              <a:schemeClr val="accent1"/>
            </a:solidFill>
            <a:ln w="38100">
              <a:solidFill>
                <a:srgbClr val="000066"/>
              </a:solidFill>
              <a:round/>
            </a:ln>
          </p:spPr>
          <p:txBody>
            <a:bodyPr/>
            <a:lstStyle/>
            <a:p>
              <a:endParaRPr lang="zh-CN" altLang="en-US" sz="1300"/>
            </a:p>
          </p:txBody>
        </p:sp>
      </p:grpSp>
      <p:sp>
        <p:nvSpPr>
          <p:cNvPr id="5142" name="文本框 5141"/>
          <p:cNvSpPr txBox="1">
            <a:spLocks noChangeArrowheads="1"/>
          </p:cNvSpPr>
          <p:nvPr/>
        </p:nvSpPr>
        <p:spPr bwMode="auto">
          <a:xfrm>
            <a:off x="1503363" y="4994275"/>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1300" b="1">
                <a:latin typeface="Arial" panose="020B0604020202020204" pitchFamily="34" charset="0"/>
              </a:rPr>
              <a:t>A</a:t>
            </a:r>
          </a:p>
        </p:txBody>
      </p:sp>
      <p:sp>
        <p:nvSpPr>
          <p:cNvPr id="5143" name="文本框 5142"/>
          <p:cNvSpPr txBox="1">
            <a:spLocks noChangeArrowheads="1"/>
          </p:cNvSpPr>
          <p:nvPr/>
        </p:nvSpPr>
        <p:spPr bwMode="auto">
          <a:xfrm>
            <a:off x="4357688" y="4994275"/>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1300" b="1">
                <a:latin typeface="Arial" panose="020B0604020202020204" pitchFamily="34" charset="0"/>
              </a:rPr>
              <a:t>B</a:t>
            </a:r>
          </a:p>
        </p:txBody>
      </p:sp>
      <p:sp>
        <p:nvSpPr>
          <p:cNvPr id="5144" name="文本框 5143"/>
          <p:cNvSpPr txBox="1">
            <a:spLocks noChangeArrowheads="1"/>
          </p:cNvSpPr>
          <p:nvPr/>
        </p:nvSpPr>
        <p:spPr bwMode="auto">
          <a:xfrm>
            <a:off x="7194550" y="4994275"/>
            <a:ext cx="762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1300" b="1">
                <a:latin typeface="Arial" panose="020B0604020202020204" pitchFamily="34" charset="0"/>
              </a:rPr>
              <a:t>C</a:t>
            </a:r>
          </a:p>
        </p:txBody>
      </p:sp>
      <p:sp>
        <p:nvSpPr>
          <p:cNvPr id="5145" name="未知"/>
          <p:cNvSpPr>
            <a:spLocks noChangeArrowheads="1"/>
          </p:cNvSpPr>
          <p:nvPr/>
        </p:nvSpPr>
        <p:spPr bwMode="auto">
          <a:xfrm>
            <a:off x="4243388" y="4984750"/>
            <a:ext cx="990600" cy="838200"/>
          </a:xfrm>
          <a:custGeom>
            <a:avLst/>
            <a:gdLst>
              <a:gd name="T0" fmla="*/ 0 w 672"/>
              <a:gd name="T1" fmla="*/ 336 h 584"/>
              <a:gd name="T2" fmla="*/ 288 w 672"/>
              <a:gd name="T3" fmla="*/ 528 h 584"/>
              <a:gd name="T4" fmla="*/ 672 w 672"/>
              <a:gd name="T5" fmla="*/ 0 h 584"/>
            </a:gdLst>
            <a:ahLst/>
            <a:cxnLst>
              <a:cxn ang="0">
                <a:pos x="T0" y="T1"/>
              </a:cxn>
              <a:cxn ang="0">
                <a:pos x="T2" y="T3"/>
              </a:cxn>
              <a:cxn ang="0">
                <a:pos x="T4" y="T5"/>
              </a:cxn>
            </a:cxnLst>
            <a:rect l="0" t="0" r="r" b="b"/>
            <a:pathLst>
              <a:path w="672" h="584">
                <a:moveTo>
                  <a:pt x="0" y="336"/>
                </a:moveTo>
                <a:cubicBezTo>
                  <a:pt x="88" y="460"/>
                  <a:pt x="176" y="584"/>
                  <a:pt x="288" y="528"/>
                </a:cubicBezTo>
                <a:cubicBezTo>
                  <a:pt x="400" y="472"/>
                  <a:pt x="536" y="236"/>
                  <a:pt x="672" y="0"/>
                </a:cubicBezTo>
              </a:path>
            </a:pathLst>
          </a:custGeom>
          <a:noFill/>
          <a:ln w="57150">
            <a:solidFill>
              <a:srgbClr val="FF0000"/>
            </a:solidFill>
            <a:round/>
          </a:ln>
          <a:extLst>
            <a:ext uri="{909E8E84-426E-40DD-AFC4-6F175D3DCCD1}">
              <a14:hiddenFill xmlns:a14="http://schemas.microsoft.com/office/drawing/2010/main">
                <a:solidFill>
                  <a:srgbClr val="FFFFFF"/>
                </a:solidFill>
              </a14:hiddenFill>
            </a:ext>
          </a:extLst>
        </p:spPr>
        <p:txBody>
          <a:bodyPr/>
          <a:lstStyle/>
          <a:p>
            <a:endParaRPr lang="zh-CN" altLang="en-US" sz="13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3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3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1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1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2" grpId="0"/>
      <p:bldP spid="5143" grpId="0"/>
      <p:bldP spid="51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文本占位符 6145"/>
          <p:cNvSpPr>
            <a:spLocks noGrp="1"/>
          </p:cNvSpPr>
          <p:nvPr>
            <p:ph type="body" idx="1"/>
          </p:nvPr>
        </p:nvSpPr>
        <p:spPr>
          <a:xfrm>
            <a:off x="539750" y="981075"/>
            <a:ext cx="8604250" cy="4525963"/>
          </a:xfrm>
        </p:spPr>
        <p:txBody>
          <a:bodyPr/>
          <a:lstStyle/>
          <a:p>
            <a:pPr fontAlgn="auto">
              <a:lnSpc>
                <a:spcPct val="150000"/>
              </a:lnSpc>
              <a:buFont typeface="Arial" panose="020B0604020202020204" pitchFamily="34" charset="0"/>
              <a:buNone/>
            </a:pPr>
            <a:r>
              <a:rPr lang="zh-CN" altLang="en-US" sz="3600" b="1" noProof="1">
                <a:solidFill>
                  <a:schemeClr val="accent5"/>
                </a:solidFill>
                <a:latin typeface="微软雅黑" panose="020B0503020204020204" pitchFamily="34" charset="-122"/>
                <a:ea typeface="微软雅黑" panose="020B0503020204020204" pitchFamily="34" charset="-122"/>
              </a:rPr>
              <a:t>学习目标：</a:t>
            </a:r>
          </a:p>
          <a:p>
            <a:pPr fontAlgn="auto">
              <a:lnSpc>
                <a:spcPct val="150000"/>
              </a:lnSpc>
              <a:buFont typeface="Arial" panose="020B0604020202020204" pitchFamily="34" charset="0"/>
              <a:buNone/>
            </a:pPr>
            <a:r>
              <a:rPr lang="en-US" altLang="zh-CN" sz="2800" b="1" noProof="1">
                <a:latin typeface="微软雅黑" panose="020B0503020204020204" pitchFamily="34" charset="-122"/>
                <a:ea typeface="微软雅黑" panose="020B0503020204020204" pitchFamily="34" charset="-122"/>
              </a:rPr>
              <a:t>1</a:t>
            </a:r>
            <a:r>
              <a:rPr lang="zh-CN" altLang="en-US" sz="2800" b="1" noProof="1">
                <a:latin typeface="微软雅黑" panose="020B0503020204020204" pitchFamily="34" charset="-122"/>
                <a:ea typeface="微软雅黑" panose="020B0503020204020204" pitchFamily="34" charset="-122"/>
              </a:rPr>
              <a:t>、了解三角形的内切圆、三角形的内心、圆的外</a:t>
            </a:r>
          </a:p>
          <a:p>
            <a:pPr fontAlgn="auto">
              <a:lnSpc>
                <a:spcPct val="150000"/>
              </a:lnSpc>
              <a:buFont typeface="Arial" panose="020B0604020202020204" pitchFamily="34" charset="0"/>
              <a:buNone/>
            </a:pPr>
            <a:r>
              <a:rPr lang="zh-CN" altLang="en-US" sz="2800" b="1" noProof="1">
                <a:latin typeface="微软雅黑" panose="020B0503020204020204" pitchFamily="34" charset="-122"/>
                <a:ea typeface="微软雅黑" panose="020B0503020204020204" pitchFamily="34" charset="-122"/>
              </a:rPr>
              <a:t>       切三角形的概念。</a:t>
            </a:r>
          </a:p>
          <a:p>
            <a:pPr fontAlgn="auto">
              <a:lnSpc>
                <a:spcPct val="150000"/>
              </a:lnSpc>
              <a:buFont typeface="Arial" panose="020B0604020202020204" pitchFamily="34" charset="0"/>
              <a:buNone/>
            </a:pPr>
            <a:r>
              <a:rPr lang="en-US" altLang="zh-CN" sz="2800" b="1" noProof="1">
                <a:latin typeface="微软雅黑" panose="020B0503020204020204" pitchFamily="34" charset="-122"/>
                <a:ea typeface="微软雅黑" panose="020B0503020204020204" pitchFamily="34" charset="-122"/>
              </a:rPr>
              <a:t>2</a:t>
            </a:r>
            <a:r>
              <a:rPr lang="zh-CN" altLang="en-US" sz="2800" b="1" noProof="1">
                <a:latin typeface="微软雅黑" panose="020B0503020204020204" pitchFamily="34" charset="-122"/>
                <a:ea typeface="微软雅黑" panose="020B0503020204020204" pitchFamily="34" charset="-122"/>
              </a:rPr>
              <a:t>、会利用基本作图作三角形的内切圆。</a:t>
            </a:r>
          </a:p>
          <a:p>
            <a:pPr fontAlgn="auto">
              <a:lnSpc>
                <a:spcPct val="150000"/>
              </a:lnSpc>
              <a:buFont typeface="Arial" panose="020B0604020202020204" pitchFamily="34" charset="0"/>
              <a:buNone/>
            </a:pPr>
            <a:r>
              <a:rPr lang="en-US" altLang="zh-CN" sz="2800" b="1" noProof="1">
                <a:latin typeface="微软雅黑" panose="020B0503020204020204" pitchFamily="34" charset="-122"/>
                <a:ea typeface="微软雅黑" panose="020B0503020204020204" pitchFamily="34" charset="-122"/>
              </a:rPr>
              <a:t>3</a:t>
            </a:r>
            <a:r>
              <a:rPr lang="zh-CN" altLang="en-US" sz="2800" b="1" noProof="1">
                <a:latin typeface="微软雅黑" panose="020B0503020204020204" pitchFamily="34" charset="-122"/>
                <a:ea typeface="微软雅黑" panose="020B0503020204020204" pitchFamily="34" charset="-122"/>
              </a:rPr>
              <a:t>、了解三角形内心的性质，并会进行有关的计算。</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7169"/>
          <p:cNvSpPr/>
          <p:nvPr/>
        </p:nvSpPr>
        <p:spPr>
          <a:xfrm>
            <a:off x="795338" y="1196975"/>
            <a:ext cx="4672012" cy="3382963"/>
          </a:xfrm>
          <a:prstGeom prst="rect">
            <a:avLst/>
          </a:prstGeom>
          <a:noFill/>
          <a:ln w="9525">
            <a:noFill/>
          </a:ln>
        </p:spPr>
        <p:txBody>
          <a:bodyPr>
            <a:spAutoFit/>
          </a:bodyPr>
          <a:lstStyle/>
          <a:p>
            <a:pPr algn="just" fontAlgn="auto">
              <a:lnSpc>
                <a:spcPct val="150000"/>
              </a:lnSpc>
              <a:spcBef>
                <a:spcPts val="0"/>
              </a:spcBef>
              <a:buSzPct val="90000"/>
              <a:buFont typeface="Arial" panose="020B0604020202020204" pitchFamily="34" charset="0"/>
              <a:buNone/>
            </a:pPr>
            <a:r>
              <a:rPr lang="en-US" altLang="zh-CN" sz="2400" b="1" noProof="1">
                <a:latin typeface="微软雅黑" panose="020B0503020204020204" pitchFamily="34" charset="-122"/>
                <a:ea typeface="微软雅黑" panose="020B0503020204020204" pitchFamily="34" charset="-122"/>
              </a:rPr>
              <a:t>1</a:t>
            </a:r>
            <a:r>
              <a:rPr lang="zh-CN" altLang="en-US" sz="2400" b="1" noProof="1">
                <a:latin typeface="微软雅黑" panose="020B0503020204020204" pitchFamily="34" charset="-122"/>
                <a:ea typeface="微软雅黑" panose="020B0503020204020204" pitchFamily="34" charset="-122"/>
              </a:rPr>
              <a:t>．任意作一个∠</a:t>
            </a:r>
            <a:r>
              <a:rPr lang="en-US" altLang="zh-CN" sz="2400" b="1" noProof="1">
                <a:latin typeface="微软雅黑" panose="020B0503020204020204" pitchFamily="34" charset="-122"/>
                <a:ea typeface="微软雅黑" panose="020B0503020204020204" pitchFamily="34" charset="-122"/>
              </a:rPr>
              <a:t>ABC</a:t>
            </a:r>
            <a:r>
              <a:rPr lang="zh-CN" altLang="en-US" sz="2400" b="1" noProof="1">
                <a:latin typeface="微软雅黑" panose="020B0503020204020204" pitchFamily="34" charset="-122"/>
                <a:ea typeface="微软雅黑" panose="020B0503020204020204" pitchFamily="34" charset="-122"/>
              </a:rPr>
              <a:t>，如果在∠</a:t>
            </a:r>
            <a:r>
              <a:rPr lang="en-US" altLang="zh-CN" sz="2400" b="1" noProof="1">
                <a:latin typeface="微软雅黑" panose="020B0503020204020204" pitchFamily="34" charset="-122"/>
                <a:ea typeface="微软雅黑" panose="020B0503020204020204" pitchFamily="34" charset="-122"/>
              </a:rPr>
              <a:t>ABC</a:t>
            </a:r>
            <a:r>
              <a:rPr lang="zh-CN" altLang="en-US" sz="2400" b="1" noProof="1">
                <a:latin typeface="微软雅黑" panose="020B0503020204020204" pitchFamily="34" charset="-122"/>
                <a:ea typeface="微软雅黑" panose="020B0503020204020204" pitchFamily="34" charset="-122"/>
              </a:rPr>
              <a:t>内作圆，使其与两边</a:t>
            </a:r>
            <a:r>
              <a:rPr lang="en-US" altLang="zh-CN" sz="2400" b="1" noProof="1">
                <a:latin typeface="微软雅黑" panose="020B0503020204020204" pitchFamily="34" charset="-122"/>
                <a:ea typeface="微软雅黑" panose="020B0503020204020204" pitchFamily="34" charset="-122"/>
              </a:rPr>
              <a:t>OA</a:t>
            </a:r>
            <a:r>
              <a:rPr lang="zh-CN" altLang="en-US" sz="2400" b="1" noProof="1">
                <a:latin typeface="微软雅黑" panose="020B0503020204020204" pitchFamily="34" charset="-122"/>
                <a:ea typeface="微软雅黑" panose="020B0503020204020204" pitchFamily="34" charset="-122"/>
              </a:rPr>
              <a:t>、</a:t>
            </a:r>
            <a:r>
              <a:rPr lang="en-US" altLang="zh-CN" sz="2400" b="1" noProof="1">
                <a:latin typeface="微软雅黑" panose="020B0503020204020204" pitchFamily="34" charset="-122"/>
                <a:ea typeface="微软雅黑" panose="020B0503020204020204" pitchFamily="34" charset="-122"/>
              </a:rPr>
              <a:t>OB</a:t>
            </a:r>
            <a:r>
              <a:rPr lang="zh-CN" altLang="en-US" sz="2400" b="1" noProof="1">
                <a:latin typeface="微软雅黑" panose="020B0503020204020204" pitchFamily="34" charset="-122"/>
                <a:ea typeface="微软雅黑" panose="020B0503020204020204" pitchFamily="34" charset="-122"/>
              </a:rPr>
              <a:t>相切，满足上述条件的圆是否可以作出？如果可以作，能作多少个？所作出的圆的圆心</a:t>
            </a:r>
            <a:r>
              <a:rPr lang="en-US" altLang="zh-CN" sz="2400" b="1" noProof="1">
                <a:latin typeface="微软雅黑" panose="020B0503020204020204" pitchFamily="34" charset="-122"/>
                <a:ea typeface="微软雅黑" panose="020B0503020204020204" pitchFamily="34" charset="-122"/>
              </a:rPr>
              <a:t>O</a:t>
            </a:r>
            <a:r>
              <a:rPr lang="zh-CN" altLang="en-US" sz="2400" b="1" noProof="1">
                <a:latin typeface="微软雅黑" panose="020B0503020204020204" pitchFamily="34" charset="-122"/>
                <a:ea typeface="微软雅黑" panose="020B0503020204020204" pitchFamily="34" charset="-122"/>
              </a:rPr>
              <a:t>的位置有什么特征？为什么？</a:t>
            </a:r>
          </a:p>
        </p:txBody>
      </p:sp>
      <p:sp>
        <p:nvSpPr>
          <p:cNvPr id="7171" name="矩形 7170"/>
          <p:cNvSpPr/>
          <p:nvPr/>
        </p:nvSpPr>
        <p:spPr>
          <a:xfrm>
            <a:off x="941388" y="5349875"/>
            <a:ext cx="3929062" cy="457200"/>
          </a:xfrm>
          <a:prstGeom prst="rect">
            <a:avLst/>
          </a:prstGeom>
          <a:noFill/>
          <a:ln w="9525">
            <a:noFill/>
          </a:ln>
        </p:spPr>
        <p:txBody>
          <a:bodyPr>
            <a:spAutoFit/>
          </a:bodyPr>
          <a:lstStyle/>
          <a:p>
            <a:pPr fontAlgn="auto"/>
            <a:r>
              <a:rPr lang="zh-CN" altLang="en-US" sz="2400" b="1" noProof="1">
                <a:solidFill>
                  <a:schemeClr val="accent5"/>
                </a:solidFill>
                <a:latin typeface="Times New Roman" panose="02020603050405020304" pitchFamily="18" charset="0"/>
              </a:rPr>
              <a:t>圆心0在∠ABC的平分线上。</a:t>
            </a:r>
          </a:p>
        </p:txBody>
      </p:sp>
      <p:sp>
        <p:nvSpPr>
          <p:cNvPr id="7184" name="文本框 7183"/>
          <p:cNvSpPr txBox="1"/>
          <p:nvPr/>
        </p:nvSpPr>
        <p:spPr>
          <a:xfrm>
            <a:off x="941388" y="4784725"/>
            <a:ext cx="3744912" cy="457200"/>
          </a:xfrm>
          <a:prstGeom prst="rect">
            <a:avLst/>
          </a:prstGeom>
          <a:noFill/>
          <a:ln w="9525">
            <a:noFill/>
          </a:ln>
        </p:spPr>
        <p:txBody>
          <a:bodyPr>
            <a:spAutoFit/>
          </a:bodyPr>
          <a:lstStyle/>
          <a:p>
            <a:pPr fontAlgn="auto"/>
            <a:r>
              <a:rPr lang="zh-CN" altLang="en-US" sz="2400" b="1" noProof="1">
                <a:solidFill>
                  <a:schemeClr val="accent5"/>
                </a:solidFill>
                <a:latin typeface="Tahoma" panose="020B0604030504040204" pitchFamily="34" charset="0"/>
              </a:rPr>
              <a:t>能作无数个</a:t>
            </a:r>
          </a:p>
        </p:txBody>
      </p:sp>
      <p:pic>
        <p:nvPicPr>
          <p:cNvPr id="30724" name="图片 1"/>
          <p:cNvPicPr>
            <a:picLocks noChangeAspect="1" noChangeArrowheads="1"/>
          </p:cNvPicPr>
          <p:nvPr/>
        </p:nvPicPr>
        <p:blipFill>
          <a:blip r:embed="rId2"/>
          <a:srcRect/>
          <a:stretch>
            <a:fillRect/>
          </a:stretch>
        </p:blipFill>
        <p:spPr bwMode="auto">
          <a:xfrm>
            <a:off x="5684838" y="1196975"/>
            <a:ext cx="3084512"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84"/>
                                        </p:tgtEl>
                                        <p:attrNameLst>
                                          <p:attrName>style.visibility</p:attrName>
                                        </p:attrNameLst>
                                      </p:cBhvr>
                                      <p:to>
                                        <p:strVal val="visible"/>
                                      </p:to>
                                    </p:set>
                                    <p:anim calcmode="lin" valueType="num">
                                      <p:cBhvr>
                                        <p:cTn id="7" dur="500" fill="hold"/>
                                        <p:tgtEl>
                                          <p:spTgt spid="7184"/>
                                        </p:tgtEl>
                                        <p:attrNameLst>
                                          <p:attrName>ppt_x</p:attrName>
                                        </p:attrNameLst>
                                      </p:cBhvr>
                                      <p:tavLst>
                                        <p:tav tm="0">
                                          <p:val>
                                            <p:strVal val="#ppt_x"/>
                                          </p:val>
                                        </p:tav>
                                        <p:tav tm="100000">
                                          <p:val>
                                            <p:strVal val="#ppt_x"/>
                                          </p:val>
                                        </p:tav>
                                      </p:tavLst>
                                    </p:anim>
                                    <p:anim calcmode="lin" valueType="num">
                                      <p:cBhvr>
                                        <p:cTn id="8" dur="500" fill="hold"/>
                                        <p:tgtEl>
                                          <p:spTgt spid="718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7171"/>
                                        </p:tgtEl>
                                        <p:attrNameLst>
                                          <p:attrName>style.visibility</p:attrName>
                                        </p:attrNameLst>
                                      </p:cBhvr>
                                      <p:to>
                                        <p:strVal val="visible"/>
                                      </p:to>
                                    </p:set>
                                    <p:animEffect transition="in" filter="dissolve">
                                      <p:cBhvr>
                                        <p:cTn id="13" dur="10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8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8193"/>
          <p:cNvSpPr/>
          <p:nvPr/>
        </p:nvSpPr>
        <p:spPr>
          <a:xfrm>
            <a:off x="766763" y="1387475"/>
            <a:ext cx="5103812" cy="2835275"/>
          </a:xfrm>
          <a:prstGeom prst="rect">
            <a:avLst/>
          </a:prstGeom>
          <a:noFill/>
          <a:ln w="9525">
            <a:noFill/>
          </a:ln>
        </p:spPr>
        <p:txBody>
          <a:bodyPr>
            <a:spAutoFit/>
          </a:bodyPr>
          <a:lstStyle/>
          <a:p>
            <a:pPr fontAlgn="auto">
              <a:lnSpc>
                <a:spcPct val="150000"/>
              </a:lnSpc>
              <a:spcBef>
                <a:spcPts val="0"/>
              </a:spcBef>
              <a:buSzPct val="90000"/>
              <a:buFont typeface="Arial" panose="020B0604020202020204" pitchFamily="34" charset="0"/>
              <a:buNone/>
            </a:pPr>
            <a:r>
              <a:rPr lang="zh-CN" altLang="en-US" sz="2400" b="1" noProof="1">
                <a:latin typeface="Times New Roman" panose="02020603050405020304" pitchFamily="18" charset="0"/>
              </a:rPr>
              <a:t>2．任意作一个△ABC，在△ABC内作圆，使其与各边都相切，满足上述条件的圆是否可以作出？如果可以作，能作多少个？所作出的圆的圆心O的位置有什么特征？为什么？</a:t>
            </a:r>
          </a:p>
        </p:txBody>
      </p:sp>
      <p:sp>
        <p:nvSpPr>
          <p:cNvPr id="8195" name="矩形 8194"/>
          <p:cNvSpPr/>
          <p:nvPr/>
        </p:nvSpPr>
        <p:spPr>
          <a:xfrm>
            <a:off x="857250" y="4600575"/>
            <a:ext cx="7770813" cy="639763"/>
          </a:xfrm>
          <a:prstGeom prst="rect">
            <a:avLst/>
          </a:prstGeom>
          <a:noFill/>
          <a:ln w="9525">
            <a:noFill/>
          </a:ln>
        </p:spPr>
        <p:txBody>
          <a:bodyPr>
            <a:spAutoFit/>
          </a:bodyPr>
          <a:lstStyle/>
          <a:p>
            <a:pPr fontAlgn="auto">
              <a:lnSpc>
                <a:spcPct val="150000"/>
              </a:lnSpc>
            </a:pPr>
            <a:r>
              <a:rPr lang="zh-CN" altLang="en-US" sz="2400" b="1" noProof="1">
                <a:solidFill>
                  <a:schemeClr val="accent5"/>
                </a:solidFill>
                <a:latin typeface="Times New Roman" panose="02020603050405020304" pitchFamily="18" charset="0"/>
              </a:rPr>
              <a:t>圆心0在∠ABC与∠ACB的两个角的角平分线的交点上。 </a:t>
            </a:r>
          </a:p>
        </p:txBody>
      </p:sp>
      <p:sp>
        <p:nvSpPr>
          <p:cNvPr id="31747" name="直接连接符 8195"/>
          <p:cNvSpPr>
            <a:spLocks noChangeShapeType="1"/>
          </p:cNvSpPr>
          <p:nvPr/>
        </p:nvSpPr>
        <p:spPr bwMode="auto">
          <a:xfrm flipH="1">
            <a:off x="6269038" y="1800225"/>
            <a:ext cx="1193800" cy="1671638"/>
          </a:xfrm>
          <a:prstGeom prst="line">
            <a:avLst/>
          </a:prstGeom>
          <a:noFill/>
          <a:ln w="28575">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1748" name="直接连接符 8196"/>
          <p:cNvSpPr>
            <a:spLocks noChangeShapeType="1"/>
          </p:cNvSpPr>
          <p:nvPr/>
        </p:nvSpPr>
        <p:spPr bwMode="auto">
          <a:xfrm>
            <a:off x="6269038" y="3471863"/>
            <a:ext cx="2359025" cy="15875"/>
          </a:xfrm>
          <a:prstGeom prst="line">
            <a:avLst/>
          </a:prstGeom>
          <a:noFill/>
          <a:ln w="28575">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1749" name="直接连接符 8197"/>
          <p:cNvSpPr>
            <a:spLocks noChangeShapeType="1"/>
          </p:cNvSpPr>
          <p:nvPr/>
        </p:nvSpPr>
        <p:spPr bwMode="auto">
          <a:xfrm>
            <a:off x="7462838" y="1800225"/>
            <a:ext cx="1165225" cy="1687513"/>
          </a:xfrm>
          <a:prstGeom prst="line">
            <a:avLst/>
          </a:prstGeom>
          <a:noFill/>
          <a:ln w="28575">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8199" name="组合 8198"/>
          <p:cNvGrpSpPr/>
          <p:nvPr/>
        </p:nvGrpSpPr>
        <p:grpSpPr bwMode="auto">
          <a:xfrm>
            <a:off x="7451725" y="2349500"/>
            <a:ext cx="466725" cy="504825"/>
            <a:chOff x="0" y="0"/>
            <a:chExt cx="203" cy="225"/>
          </a:xfrm>
        </p:grpSpPr>
        <p:sp>
          <p:nvSpPr>
            <p:cNvPr id="31751" name="椭圆 8199"/>
            <p:cNvSpPr>
              <a:spLocks noChangeArrowheads="1"/>
            </p:cNvSpPr>
            <p:nvPr/>
          </p:nvSpPr>
          <p:spPr bwMode="auto">
            <a:xfrm>
              <a:off x="0" y="181"/>
              <a:ext cx="44" cy="44"/>
            </a:xfrm>
            <a:prstGeom prst="ellipse">
              <a:avLst/>
            </a:prstGeom>
            <a:solidFill>
              <a:srgbClr val="FF0000"/>
            </a:solidFill>
            <a:ln w="0">
              <a:solidFill>
                <a:srgbClr val="010101"/>
              </a:solidFill>
              <a:round/>
            </a:ln>
          </p:spPr>
          <p:txBody>
            <a:bodyPr/>
            <a:lstStyle/>
            <a:p>
              <a:endParaRPr lang="zh-CN" altLang="en-US" sz="1300"/>
            </a:p>
          </p:txBody>
        </p:sp>
        <p:sp>
          <p:nvSpPr>
            <p:cNvPr id="31752" name="矩形 8200"/>
            <p:cNvSpPr>
              <a:spLocks noChangeArrowheads="1"/>
            </p:cNvSpPr>
            <p:nvPr/>
          </p:nvSpPr>
          <p:spPr bwMode="auto">
            <a:xfrm>
              <a:off x="91" y="0"/>
              <a:ext cx="112" cy="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sz="1300" b="1">
                  <a:solidFill>
                    <a:srgbClr val="000000"/>
                  </a:solidFill>
                  <a:latin typeface="Arial" panose="020B0604020202020204" pitchFamily="34" charset="0"/>
                </a:rPr>
                <a:t>O</a:t>
              </a:r>
              <a:endParaRPr lang="en-US" altLang="zh-CN" sz="1300">
                <a:latin typeface="Arial" panose="020B0604020202020204" pitchFamily="34" charset="0"/>
              </a:endParaRPr>
            </a:p>
          </p:txBody>
        </p:sp>
      </p:grpSp>
      <p:sp>
        <p:nvSpPr>
          <p:cNvPr id="31753" name="矩形 8201"/>
          <p:cNvSpPr>
            <a:spLocks noChangeArrowheads="1"/>
          </p:cNvSpPr>
          <p:nvPr/>
        </p:nvSpPr>
        <p:spPr bwMode="auto">
          <a:xfrm>
            <a:off x="7188200" y="3716338"/>
            <a:ext cx="527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zh-CN" altLang="en-US" sz="1300" b="1">
                <a:solidFill>
                  <a:srgbClr val="000000"/>
                </a:solidFill>
                <a:latin typeface="楷体" panose="02010609060101010101" pitchFamily="49" charset="-122"/>
                <a:ea typeface="楷体" panose="02010609060101010101" pitchFamily="49" charset="-122"/>
              </a:rPr>
              <a:t>图</a:t>
            </a:r>
            <a:r>
              <a:rPr lang="en-US" altLang="zh-CN" sz="1300" b="1">
                <a:solidFill>
                  <a:srgbClr val="000000"/>
                </a:solidFill>
                <a:latin typeface="楷体" panose="02010609060101010101" pitchFamily="49" charset="-122"/>
                <a:ea typeface="楷体" panose="02010609060101010101" pitchFamily="49" charset="-122"/>
              </a:rPr>
              <a:t>2</a:t>
            </a:r>
          </a:p>
        </p:txBody>
      </p:sp>
      <p:sp>
        <p:nvSpPr>
          <p:cNvPr id="31754" name="矩形 8202"/>
          <p:cNvSpPr>
            <a:spLocks noChangeArrowheads="1"/>
          </p:cNvSpPr>
          <p:nvPr/>
        </p:nvSpPr>
        <p:spPr bwMode="auto">
          <a:xfrm>
            <a:off x="7510463" y="1628775"/>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zh-CN" sz="2000" b="1">
                <a:solidFill>
                  <a:srgbClr val="000000"/>
                </a:solidFill>
                <a:latin typeface="Times New Roman" panose="02020603050405020304" pitchFamily="18" charset="0"/>
              </a:rPr>
              <a:t>A</a:t>
            </a:r>
          </a:p>
        </p:txBody>
      </p:sp>
      <p:sp>
        <p:nvSpPr>
          <p:cNvPr id="31755" name="矩形 8203"/>
          <p:cNvSpPr>
            <a:spLocks noChangeArrowheads="1"/>
          </p:cNvSpPr>
          <p:nvPr/>
        </p:nvSpPr>
        <p:spPr bwMode="auto">
          <a:xfrm>
            <a:off x="6084888" y="3533775"/>
            <a:ext cx="2333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b="1">
                <a:solidFill>
                  <a:srgbClr val="000000"/>
                </a:solidFill>
                <a:latin typeface="Times New Roman" panose="02020603050405020304" pitchFamily="18" charset="0"/>
              </a:rPr>
              <a:t>B</a:t>
            </a:r>
            <a:r>
              <a:rPr lang="en-US" altLang="zh-CN" sz="1300" b="1">
                <a:solidFill>
                  <a:srgbClr val="000000"/>
                </a:solidFill>
                <a:latin typeface="Arial" panose="020B0604020202020204" pitchFamily="34" charset="0"/>
              </a:rPr>
              <a:t> </a:t>
            </a:r>
            <a:endParaRPr lang="en-US" altLang="zh-CN" sz="1300">
              <a:latin typeface="Arial" panose="020B0604020202020204" pitchFamily="34" charset="0"/>
            </a:endParaRPr>
          </a:p>
        </p:txBody>
      </p:sp>
      <p:sp>
        <p:nvSpPr>
          <p:cNvPr id="31756" name="矩形 8204"/>
          <p:cNvSpPr>
            <a:spLocks noChangeArrowheads="1"/>
          </p:cNvSpPr>
          <p:nvPr/>
        </p:nvSpPr>
        <p:spPr bwMode="auto">
          <a:xfrm>
            <a:off x="8645525" y="3441700"/>
            <a:ext cx="1841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2000" b="1">
                <a:solidFill>
                  <a:srgbClr val="000000"/>
                </a:solidFill>
                <a:latin typeface="Times New Roman" panose="02020603050405020304" pitchFamily="18" charset="0"/>
              </a:rPr>
              <a:t>C</a:t>
            </a:r>
          </a:p>
        </p:txBody>
      </p:sp>
      <p:sp>
        <p:nvSpPr>
          <p:cNvPr id="8206" name="直接连接符 8205"/>
          <p:cNvSpPr>
            <a:spLocks noChangeShapeType="1"/>
          </p:cNvSpPr>
          <p:nvPr/>
        </p:nvSpPr>
        <p:spPr bwMode="auto">
          <a:xfrm>
            <a:off x="6948488" y="2492375"/>
            <a:ext cx="503237" cy="360363"/>
          </a:xfrm>
          <a:prstGeom prst="line">
            <a:avLst/>
          </a:prstGeom>
          <a:noFill/>
          <a:ln w="38100">
            <a:solidFill>
              <a:schemeClr val="tx2"/>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8207" name="直接连接符 8206"/>
          <p:cNvSpPr>
            <a:spLocks noChangeShapeType="1"/>
          </p:cNvSpPr>
          <p:nvPr/>
        </p:nvSpPr>
        <p:spPr bwMode="auto">
          <a:xfrm>
            <a:off x="7451725" y="2852738"/>
            <a:ext cx="0" cy="647700"/>
          </a:xfrm>
          <a:prstGeom prst="line">
            <a:avLst/>
          </a:prstGeom>
          <a:noFill/>
          <a:ln w="38100">
            <a:solidFill>
              <a:schemeClr val="tx2"/>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8208" name="直接连接符 8207"/>
          <p:cNvSpPr>
            <a:spLocks noChangeShapeType="1"/>
          </p:cNvSpPr>
          <p:nvPr/>
        </p:nvSpPr>
        <p:spPr bwMode="auto">
          <a:xfrm flipH="1">
            <a:off x="7451725" y="2492375"/>
            <a:ext cx="504825" cy="360363"/>
          </a:xfrm>
          <a:prstGeom prst="line">
            <a:avLst/>
          </a:prstGeom>
          <a:noFill/>
          <a:ln w="38100">
            <a:solidFill>
              <a:schemeClr val="tx2"/>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8209" name="直接连接符 8208"/>
          <p:cNvSpPr>
            <a:spLocks noChangeShapeType="1"/>
          </p:cNvSpPr>
          <p:nvPr/>
        </p:nvSpPr>
        <p:spPr bwMode="auto">
          <a:xfrm flipV="1">
            <a:off x="6313488" y="2244725"/>
            <a:ext cx="2376487" cy="1196975"/>
          </a:xfrm>
          <a:prstGeom prst="line">
            <a:avLst/>
          </a:prstGeom>
          <a:noFill/>
          <a:ln w="38100">
            <a:solidFill>
              <a:srgbClr val="FF0000"/>
            </a:solidFill>
            <a:prstDash val="sysDot"/>
            <a:bevel/>
          </a:ln>
          <a:extLst>
            <a:ext uri="{909E8E84-426E-40DD-AFC4-6F175D3DCCD1}">
              <a14:hiddenFill xmlns:a14="http://schemas.microsoft.com/office/drawing/2010/main">
                <a:noFill/>
              </a14:hiddenFill>
            </a:ext>
          </a:extLst>
        </p:spPr>
        <p:txBody>
          <a:bodyPr/>
          <a:lstStyle/>
          <a:p>
            <a:endParaRPr lang="zh-CN" altLang="en-US"/>
          </a:p>
        </p:txBody>
      </p:sp>
      <p:sp>
        <p:nvSpPr>
          <p:cNvPr id="8210" name="直接连接符 8209"/>
          <p:cNvSpPr>
            <a:spLocks noChangeShapeType="1"/>
          </p:cNvSpPr>
          <p:nvPr/>
        </p:nvSpPr>
        <p:spPr bwMode="auto">
          <a:xfrm flipH="1" flipV="1">
            <a:off x="6588125" y="2276475"/>
            <a:ext cx="2016125" cy="1223963"/>
          </a:xfrm>
          <a:prstGeom prst="line">
            <a:avLst/>
          </a:prstGeom>
          <a:noFill/>
          <a:ln w="38100">
            <a:solidFill>
              <a:srgbClr val="FF0000"/>
            </a:solidFill>
            <a:prstDash val="sysDot"/>
            <a:bevel/>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206"/>
                                        </p:tgtEl>
                                        <p:attrNameLst>
                                          <p:attrName>style.visibility</p:attrName>
                                        </p:attrNameLst>
                                      </p:cBhvr>
                                      <p:to>
                                        <p:strVal val="visible"/>
                                      </p:to>
                                    </p:set>
                                    <p:animEffect transition="in" filter="wipe(down)">
                                      <p:cBhvr>
                                        <p:cTn id="7" dur="500"/>
                                        <p:tgtEl>
                                          <p:spTgt spid="820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207"/>
                                        </p:tgtEl>
                                        <p:attrNameLst>
                                          <p:attrName>style.visibility</p:attrName>
                                        </p:attrNameLst>
                                      </p:cBhvr>
                                      <p:to>
                                        <p:strVal val="visible"/>
                                      </p:to>
                                    </p:set>
                                    <p:animEffect transition="in" filter="wipe(up)">
                                      <p:cBhvr>
                                        <p:cTn id="12" dur="500"/>
                                        <p:tgtEl>
                                          <p:spTgt spid="820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209"/>
                                        </p:tgtEl>
                                        <p:attrNameLst>
                                          <p:attrName>style.visibility</p:attrName>
                                        </p:attrNameLst>
                                      </p:cBhvr>
                                      <p:to>
                                        <p:strVal val="visible"/>
                                      </p:to>
                                    </p:set>
                                    <p:animEffect transition="in" filter="wipe(down)">
                                      <p:cBhvr>
                                        <p:cTn id="17" dur="500"/>
                                        <p:tgtEl>
                                          <p:spTgt spid="820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208"/>
                                        </p:tgtEl>
                                        <p:attrNameLst>
                                          <p:attrName>style.visibility</p:attrName>
                                        </p:attrNameLst>
                                      </p:cBhvr>
                                      <p:to>
                                        <p:strVal val="visible"/>
                                      </p:to>
                                    </p:set>
                                    <p:animEffect transition="in" filter="wipe(down)">
                                      <p:cBhvr>
                                        <p:cTn id="22" dur="500"/>
                                        <p:tgtEl>
                                          <p:spTgt spid="820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210"/>
                                        </p:tgtEl>
                                        <p:attrNameLst>
                                          <p:attrName>style.visibility</p:attrName>
                                        </p:attrNameLst>
                                      </p:cBhvr>
                                      <p:to>
                                        <p:strVal val="visible"/>
                                      </p:to>
                                    </p:set>
                                    <p:animEffect transition="in" filter="wipe(down)">
                                      <p:cBhvr>
                                        <p:cTn id="27" dur="500"/>
                                        <p:tgtEl>
                                          <p:spTgt spid="8210"/>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819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8195"/>
                                        </p:tgtEl>
                                        <p:attrNameLst>
                                          <p:attrName>style.visibility</p:attrName>
                                        </p:attrNameLst>
                                      </p:cBhvr>
                                      <p:to>
                                        <p:strVal val="visible"/>
                                      </p:to>
                                    </p:set>
                                    <p:animEffect transition="in" filter="dissolve">
                                      <p:cBhvr>
                                        <p:cTn id="36" dur="1000"/>
                                        <p:tgtEl>
                                          <p:spTgt spid="8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206" grpId="0" animBg="1"/>
      <p:bldP spid="8207" grpId="0" animBg="1"/>
      <p:bldP spid="8208" grpId="0" animBg="1"/>
      <p:bldP spid="8209" grpId="0" animBg="1"/>
      <p:bldP spid="82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9217"/>
          <p:cNvSpPr/>
          <p:nvPr/>
        </p:nvSpPr>
        <p:spPr>
          <a:xfrm>
            <a:off x="709613" y="2649538"/>
            <a:ext cx="5184775" cy="2520950"/>
          </a:xfrm>
          <a:prstGeom prst="rect">
            <a:avLst/>
          </a:prstGeom>
          <a:noFill/>
          <a:ln w="9525">
            <a:noFill/>
          </a:ln>
        </p:spPr>
        <p:txBody>
          <a:bodyPr>
            <a:spAutoFit/>
          </a:bodyPr>
          <a:lstStyle/>
          <a:p>
            <a:pPr indent="266700" fontAlgn="auto">
              <a:lnSpc>
                <a:spcPct val="95000"/>
              </a:lnSpc>
            </a:pPr>
            <a:r>
              <a:rPr lang="zh-CN" altLang="en-US" sz="2800" b="1" noProof="1">
                <a:solidFill>
                  <a:schemeClr val="accent5"/>
                </a:solidFill>
                <a:latin typeface="Arial" panose="020B0604020202020204" pitchFamily="34" charset="0"/>
              </a:rPr>
              <a:t>作出三个内角的平分线，三条内角平分线相交于一点，这点就是圆心， </a:t>
            </a:r>
            <a:r>
              <a:rPr lang="zh-CN" altLang="en-US" sz="2800" b="1" noProof="1">
                <a:solidFill>
                  <a:srgbClr val="FF0000"/>
                </a:solidFill>
                <a:latin typeface="Arial" panose="020B0604020202020204" pitchFamily="34" charset="0"/>
              </a:rPr>
              <a:t>               </a:t>
            </a:r>
          </a:p>
          <a:p>
            <a:pPr indent="266700" fontAlgn="auto">
              <a:lnSpc>
                <a:spcPct val="95000"/>
              </a:lnSpc>
            </a:pPr>
            <a:r>
              <a:rPr lang="zh-CN" altLang="en-US" sz="2800" b="1" noProof="1">
                <a:solidFill>
                  <a:srgbClr val="FF0000"/>
                </a:solidFill>
                <a:latin typeface="Arial" panose="020B0604020202020204" pitchFamily="34" charset="0"/>
              </a:rPr>
              <a:t> </a:t>
            </a:r>
          </a:p>
          <a:p>
            <a:pPr indent="266700" fontAlgn="auto">
              <a:lnSpc>
                <a:spcPct val="95000"/>
              </a:lnSpc>
            </a:pPr>
            <a:r>
              <a:rPr lang="zh-CN" altLang="en-US" sz="2800" b="1" noProof="1">
                <a:solidFill>
                  <a:srgbClr val="FF0000"/>
                </a:solidFill>
                <a:latin typeface="Arial" panose="020B0604020202020204" pitchFamily="34" charset="0"/>
              </a:rPr>
              <a:t>过圆心作一边的垂线，垂线段的长就是半径。</a:t>
            </a:r>
            <a:r>
              <a:rPr lang="zh-CN" altLang="en-US" sz="1400" noProof="1">
                <a:solidFill>
                  <a:schemeClr val="tx2"/>
                </a:solidFill>
                <a:latin typeface="Arial" panose="020B0604020202020204" pitchFamily="34" charset="0"/>
              </a:rPr>
              <a:t> </a:t>
            </a:r>
            <a:endParaRPr lang="zh-CN" altLang="en-US" noProof="1">
              <a:solidFill>
                <a:schemeClr val="tx2"/>
              </a:solidFill>
              <a:latin typeface="Arial" panose="020B0604020202020204" pitchFamily="34" charset="0"/>
            </a:endParaRPr>
          </a:p>
        </p:txBody>
      </p:sp>
      <p:sp>
        <p:nvSpPr>
          <p:cNvPr id="32770" name="矩形 9218"/>
          <p:cNvSpPr>
            <a:spLocks noChangeArrowheads="1"/>
          </p:cNvSpPr>
          <p:nvPr/>
        </p:nvSpPr>
        <p:spPr bwMode="auto">
          <a:xfrm>
            <a:off x="1042988" y="5300663"/>
            <a:ext cx="68405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zh-CN" altLang="en-US" sz="2800" b="1">
              <a:latin typeface="Arial" panose="020B0604020202020204" pitchFamily="34" charset="0"/>
            </a:endParaRPr>
          </a:p>
        </p:txBody>
      </p:sp>
      <p:sp>
        <p:nvSpPr>
          <p:cNvPr id="9220" name="直接连接符 9219"/>
          <p:cNvSpPr>
            <a:spLocks noChangeShapeType="1"/>
          </p:cNvSpPr>
          <p:nvPr/>
        </p:nvSpPr>
        <p:spPr bwMode="auto">
          <a:xfrm>
            <a:off x="7612063" y="3597275"/>
            <a:ext cx="1587" cy="625475"/>
          </a:xfrm>
          <a:prstGeom prst="line">
            <a:avLst/>
          </a:prstGeom>
          <a:noFill/>
          <a:ln w="38100">
            <a:solidFill>
              <a:srgbClr val="00C100"/>
            </a:solidFill>
            <a:prstDash val="sysDot"/>
            <a:round/>
          </a:ln>
          <a:extLst>
            <a:ext uri="{909E8E84-426E-40DD-AFC4-6F175D3DCCD1}">
              <a14:hiddenFill xmlns:a14="http://schemas.microsoft.com/office/drawing/2010/main">
                <a:noFill/>
              </a14:hiddenFill>
            </a:ext>
          </a:extLst>
        </p:spPr>
        <p:txBody>
          <a:bodyPr/>
          <a:lstStyle/>
          <a:p>
            <a:endParaRPr lang="zh-CN" altLang="en-US"/>
          </a:p>
        </p:txBody>
      </p:sp>
      <p:sp>
        <p:nvSpPr>
          <p:cNvPr id="9221" name="椭圆 9220"/>
          <p:cNvSpPr>
            <a:spLocks noChangeArrowheads="1"/>
          </p:cNvSpPr>
          <p:nvPr/>
        </p:nvSpPr>
        <p:spPr bwMode="auto">
          <a:xfrm>
            <a:off x="6981825" y="2971800"/>
            <a:ext cx="1270000" cy="1268413"/>
          </a:xfrm>
          <a:prstGeom prst="ellipse">
            <a:avLst/>
          </a:prstGeom>
          <a:noFill/>
          <a:ln w="38100">
            <a:solidFill>
              <a:srgbClr val="010101"/>
            </a:solidFill>
            <a:round/>
          </a:ln>
          <a:extLst>
            <a:ext uri="{909E8E84-426E-40DD-AFC4-6F175D3DCCD1}">
              <a14:hiddenFill xmlns:a14="http://schemas.microsoft.com/office/drawing/2010/main">
                <a:solidFill>
                  <a:srgbClr val="FFFFFF"/>
                </a:solidFill>
              </a14:hiddenFill>
            </a:ext>
          </a:extLst>
        </p:spPr>
        <p:txBody>
          <a:bodyPr/>
          <a:lstStyle/>
          <a:p>
            <a:endParaRPr lang="zh-CN" altLang="en-US" sz="1300"/>
          </a:p>
        </p:txBody>
      </p:sp>
      <p:sp>
        <p:nvSpPr>
          <p:cNvPr id="32773" name="直接连接符 9221"/>
          <p:cNvSpPr>
            <a:spLocks noChangeShapeType="1"/>
          </p:cNvSpPr>
          <p:nvPr/>
        </p:nvSpPr>
        <p:spPr bwMode="auto">
          <a:xfrm flipH="1">
            <a:off x="6223000" y="2397125"/>
            <a:ext cx="1574800" cy="1825625"/>
          </a:xfrm>
          <a:prstGeom prst="line">
            <a:avLst/>
          </a:prstGeom>
          <a:noFill/>
          <a:ln w="38100">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2774" name="直接连接符 9222"/>
          <p:cNvSpPr>
            <a:spLocks noChangeShapeType="1"/>
          </p:cNvSpPr>
          <p:nvPr/>
        </p:nvSpPr>
        <p:spPr bwMode="auto">
          <a:xfrm>
            <a:off x="6223000" y="4222750"/>
            <a:ext cx="2387600" cy="17463"/>
          </a:xfrm>
          <a:prstGeom prst="line">
            <a:avLst/>
          </a:prstGeom>
          <a:noFill/>
          <a:ln w="38100">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32775" name="直接连接符 9223"/>
          <p:cNvSpPr>
            <a:spLocks noChangeShapeType="1"/>
          </p:cNvSpPr>
          <p:nvPr/>
        </p:nvSpPr>
        <p:spPr bwMode="auto">
          <a:xfrm>
            <a:off x="7797800" y="2397125"/>
            <a:ext cx="812800" cy="1843088"/>
          </a:xfrm>
          <a:prstGeom prst="line">
            <a:avLst/>
          </a:prstGeom>
          <a:noFill/>
          <a:ln w="38100">
            <a:solidFill>
              <a:srgbClr val="010101"/>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5" name="直接连接符 9224"/>
          <p:cNvSpPr>
            <a:spLocks noChangeShapeType="1"/>
          </p:cNvSpPr>
          <p:nvPr/>
        </p:nvSpPr>
        <p:spPr bwMode="auto">
          <a:xfrm flipH="1">
            <a:off x="7543800" y="2362200"/>
            <a:ext cx="254000" cy="1589088"/>
          </a:xfrm>
          <a:prstGeom prst="line">
            <a:avLst/>
          </a:prstGeom>
          <a:noFill/>
          <a:ln w="38100">
            <a:solidFill>
              <a:srgbClr val="C100C1"/>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6" name="直接连接符 9225"/>
          <p:cNvSpPr>
            <a:spLocks noChangeShapeType="1"/>
          </p:cNvSpPr>
          <p:nvPr/>
        </p:nvSpPr>
        <p:spPr bwMode="auto">
          <a:xfrm>
            <a:off x="7475538" y="3495675"/>
            <a:ext cx="1135062" cy="744538"/>
          </a:xfrm>
          <a:prstGeom prst="line">
            <a:avLst/>
          </a:prstGeom>
          <a:noFill/>
          <a:ln w="38100">
            <a:solidFill>
              <a:srgbClr val="C100C1"/>
            </a:solidFill>
            <a:round/>
          </a:ln>
          <a:extLst>
            <a:ext uri="{909E8E84-426E-40DD-AFC4-6F175D3DCCD1}">
              <a14:hiddenFill xmlns:a14="http://schemas.microsoft.com/office/drawing/2010/main">
                <a:noFill/>
              </a14:hiddenFill>
            </a:ext>
          </a:extLst>
        </p:spPr>
        <p:txBody>
          <a:bodyPr/>
          <a:lstStyle/>
          <a:p>
            <a:endParaRPr lang="zh-CN" altLang="en-US"/>
          </a:p>
        </p:txBody>
      </p:sp>
      <p:sp>
        <p:nvSpPr>
          <p:cNvPr id="9227" name="椭圆 9226"/>
          <p:cNvSpPr>
            <a:spLocks noChangeArrowheads="1"/>
          </p:cNvSpPr>
          <p:nvPr/>
        </p:nvSpPr>
        <p:spPr bwMode="auto">
          <a:xfrm>
            <a:off x="7562850" y="3543300"/>
            <a:ext cx="85725" cy="84138"/>
          </a:xfrm>
          <a:prstGeom prst="ellipse">
            <a:avLst/>
          </a:prstGeom>
          <a:solidFill>
            <a:schemeClr val="tx2"/>
          </a:solidFill>
          <a:ln w="0">
            <a:solidFill>
              <a:srgbClr val="010101"/>
            </a:solidFill>
            <a:round/>
          </a:ln>
        </p:spPr>
        <p:txBody>
          <a:bodyPr/>
          <a:lstStyle/>
          <a:p>
            <a:endParaRPr lang="zh-CN" altLang="en-US" sz="1300"/>
          </a:p>
        </p:txBody>
      </p:sp>
      <p:sp>
        <p:nvSpPr>
          <p:cNvPr id="9228" name="矩形 9227"/>
          <p:cNvSpPr>
            <a:spLocks noChangeArrowheads="1"/>
          </p:cNvSpPr>
          <p:nvPr/>
        </p:nvSpPr>
        <p:spPr bwMode="auto">
          <a:xfrm>
            <a:off x="7459663" y="3525838"/>
            <a:ext cx="16668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700" b="1">
                <a:solidFill>
                  <a:srgbClr val="000000"/>
                </a:solidFill>
                <a:latin typeface="Arial" panose="020B0604020202020204" pitchFamily="34" charset="0"/>
              </a:rPr>
              <a:t>O</a:t>
            </a:r>
            <a:endParaRPr lang="en-US" altLang="zh-CN" sz="1300">
              <a:latin typeface="Arial" panose="020B0604020202020204" pitchFamily="34" charset="0"/>
            </a:endParaRPr>
          </a:p>
        </p:txBody>
      </p:sp>
      <p:sp>
        <p:nvSpPr>
          <p:cNvPr id="32780" name="矩形 9228"/>
          <p:cNvSpPr>
            <a:spLocks noChangeArrowheads="1"/>
          </p:cNvSpPr>
          <p:nvPr/>
        </p:nvSpPr>
        <p:spPr bwMode="auto">
          <a:xfrm>
            <a:off x="7950200" y="2260600"/>
            <a:ext cx="2873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700" b="1">
                <a:solidFill>
                  <a:srgbClr val="000000"/>
                </a:solidFill>
                <a:latin typeface="Arial" panose="020B0604020202020204" pitchFamily="34" charset="0"/>
              </a:rPr>
              <a:t>C</a:t>
            </a:r>
            <a:endParaRPr lang="en-US" altLang="zh-CN" sz="1300">
              <a:latin typeface="Arial" panose="020B0604020202020204" pitchFamily="34" charset="0"/>
            </a:endParaRPr>
          </a:p>
        </p:txBody>
      </p:sp>
      <p:sp>
        <p:nvSpPr>
          <p:cNvPr id="32781" name="矩形 9229"/>
          <p:cNvSpPr>
            <a:spLocks noChangeArrowheads="1"/>
          </p:cNvSpPr>
          <p:nvPr/>
        </p:nvSpPr>
        <p:spPr bwMode="auto">
          <a:xfrm>
            <a:off x="6019800" y="3962400"/>
            <a:ext cx="155575"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700" b="1">
                <a:solidFill>
                  <a:srgbClr val="000000"/>
                </a:solidFill>
                <a:latin typeface="Arial" panose="020B0604020202020204" pitchFamily="34" charset="0"/>
              </a:rPr>
              <a:t>A</a:t>
            </a:r>
            <a:endParaRPr lang="en-US" altLang="zh-CN" sz="1300">
              <a:latin typeface="Arial" panose="020B0604020202020204" pitchFamily="34" charset="0"/>
            </a:endParaRPr>
          </a:p>
        </p:txBody>
      </p:sp>
      <p:sp>
        <p:nvSpPr>
          <p:cNvPr id="32782" name="矩形 9230"/>
          <p:cNvSpPr>
            <a:spLocks noChangeArrowheads="1"/>
          </p:cNvSpPr>
          <p:nvPr/>
        </p:nvSpPr>
        <p:spPr bwMode="auto">
          <a:xfrm>
            <a:off x="8694738" y="4170363"/>
            <a:ext cx="28733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700" b="1">
                <a:solidFill>
                  <a:srgbClr val="000000"/>
                </a:solidFill>
                <a:latin typeface="Arial" panose="020B0604020202020204" pitchFamily="34" charset="0"/>
              </a:rPr>
              <a:t>B</a:t>
            </a:r>
            <a:endParaRPr lang="en-US" altLang="zh-CN" sz="1300">
              <a:latin typeface="Arial" panose="020B0604020202020204" pitchFamily="34" charset="0"/>
            </a:endParaRPr>
          </a:p>
        </p:txBody>
      </p:sp>
      <p:sp>
        <p:nvSpPr>
          <p:cNvPr id="9232" name="矩形 9231"/>
          <p:cNvSpPr>
            <a:spLocks noChangeArrowheads="1"/>
          </p:cNvSpPr>
          <p:nvPr/>
        </p:nvSpPr>
        <p:spPr bwMode="auto">
          <a:xfrm>
            <a:off x="7594600" y="4238625"/>
            <a:ext cx="28733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ltLang="zh-CN" sz="1700" b="1">
                <a:solidFill>
                  <a:srgbClr val="000000"/>
                </a:solidFill>
                <a:latin typeface="Arial" panose="020B0604020202020204" pitchFamily="34" charset="0"/>
              </a:rPr>
              <a:t>D</a:t>
            </a:r>
            <a:endParaRPr lang="en-US" altLang="zh-CN" sz="1300">
              <a:latin typeface="Arial" panose="020B0604020202020204" pitchFamily="34" charset="0"/>
            </a:endParaRPr>
          </a:p>
        </p:txBody>
      </p:sp>
      <p:sp>
        <p:nvSpPr>
          <p:cNvPr id="9233" name="矩形 9232"/>
          <p:cNvSpPr>
            <a:spLocks noRot="1"/>
          </p:cNvSpPr>
          <p:nvPr/>
        </p:nvSpPr>
        <p:spPr>
          <a:xfrm>
            <a:off x="533400" y="1058863"/>
            <a:ext cx="7718425" cy="1081087"/>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Arial" panose="020B0604020202020204" pitchFamily="34" charset="0"/>
                <a:ea typeface="宋体" panose="02010600030101010101" pitchFamily="2" charset="-122"/>
              </a:defRPr>
            </a:lvl1pPr>
          </a:lstStyle>
          <a:p>
            <a:pPr algn="l">
              <a:lnSpc>
                <a:spcPct val="150000"/>
              </a:lnSpc>
            </a:pPr>
            <a:r>
              <a:rPr lang="zh-CN" altLang="en-US" sz="2800" b="1" noProof="1">
                <a:solidFill>
                  <a:schemeClr val="tx1"/>
                </a:solidFill>
                <a:latin typeface="Times New Roman" panose="02020603050405020304" pitchFamily="18" charset="0"/>
              </a:rPr>
              <a:t>3．如何确定与三角形三边都相切的圆的圆心位置与半径的长？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wipe(up)">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226"/>
                                        </p:tgtEl>
                                        <p:attrNameLst>
                                          <p:attrName>style.visibility</p:attrName>
                                        </p:attrNameLst>
                                      </p:cBhvr>
                                      <p:to>
                                        <p:strVal val="visible"/>
                                      </p:to>
                                    </p:set>
                                    <p:animEffect transition="in" filter="wipe(down)">
                                      <p:cBhvr>
                                        <p:cTn id="12" dur="500"/>
                                        <p:tgtEl>
                                          <p:spTgt spid="922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22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2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9220"/>
                                        </p:tgtEl>
                                        <p:attrNameLst>
                                          <p:attrName>style.visibility</p:attrName>
                                        </p:attrNameLst>
                                      </p:cBhvr>
                                      <p:to>
                                        <p:strVal val="visible"/>
                                      </p:to>
                                    </p:set>
                                    <p:animEffect transition="in" filter="wipe(up)">
                                      <p:cBhvr>
                                        <p:cTn id="25" dur="500"/>
                                        <p:tgtEl>
                                          <p:spTgt spid="922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923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9221"/>
                                        </p:tgtEl>
                                        <p:attrNameLst>
                                          <p:attrName>style.visibility</p:attrName>
                                        </p:attrNameLst>
                                      </p:cBhvr>
                                      <p:to>
                                        <p:strVal val="visible"/>
                                      </p:to>
                                    </p:set>
                                    <p:animEffect transition="in" filter="wipe(down)">
                                      <p:cBhvr>
                                        <p:cTn id="34" dur="500"/>
                                        <p:tgtEl>
                                          <p:spTgt spid="9221"/>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37" fill="hold" grpId="0" nodeType="clickEffect">
                                  <p:stCondLst>
                                    <p:cond delay="0"/>
                                  </p:stCondLst>
                                  <p:childTnLst>
                                    <p:set>
                                      <p:cBhvr>
                                        <p:cTn id="38" dur="1" fill="hold">
                                          <p:stCondLst>
                                            <p:cond delay="0"/>
                                          </p:stCondLst>
                                        </p:cTn>
                                        <p:tgtEl>
                                          <p:spTgt spid="9218"/>
                                        </p:tgtEl>
                                        <p:attrNameLst>
                                          <p:attrName>style.visibility</p:attrName>
                                        </p:attrNameLst>
                                      </p:cBhvr>
                                      <p:to>
                                        <p:strVal val="visible"/>
                                      </p:to>
                                    </p:set>
                                    <p:animEffect transition="in" filter="barn(outVertical)">
                                      <p:cBhvr>
                                        <p:cTn id="39" dur="1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0" grpId="0" animBg="1"/>
      <p:bldP spid="9225" grpId="0" animBg="1"/>
      <p:bldP spid="9226" grpId="0" animBg="1"/>
      <p:bldP spid="9228" grpId="0"/>
      <p:bldP spid="923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1265"/>
          <p:cNvSpPr>
            <a:spLocks noGrp="1" noChangeArrowheads="1"/>
          </p:cNvSpPr>
          <p:nvPr>
            <p:ph type="title"/>
          </p:nvPr>
        </p:nvSpPr>
        <p:spPr bwMode="auto">
          <a:xfrm>
            <a:off x="1033463" y="854075"/>
            <a:ext cx="8001000" cy="846138"/>
          </a:xfrm>
          <a:prstGeom prst="rect">
            <a:avLst/>
          </a:prstGeom>
        </p:spPr>
        <p:txBody>
          <a:bodyPr vert="horz" wrap="square" lIns="91440" tIns="45720" rIns="91440" bIns="45720" numCol="1" anchor="ctr" anchorCtr="0" compatLnSpc="1"/>
          <a:lstStyle/>
          <a:p>
            <a:r>
              <a:rPr lang="zh-CN" altLang="en-US" sz="3200" b="1" dirty="0" smtClean="0">
                <a:latin typeface="宋体" panose="02010600030101010101" pitchFamily="2" charset="-122"/>
              </a:rPr>
              <a:t>三角形与</a:t>
            </a:r>
            <a:r>
              <a:rPr lang="zh-CN" altLang="en-US" sz="3200" b="1" dirty="0" smtClean="0">
                <a:solidFill>
                  <a:schemeClr val="hlink"/>
                </a:solidFill>
                <a:latin typeface="宋体" panose="02010600030101010101" pitchFamily="2" charset="-122"/>
              </a:rPr>
              <a:t>圆</a:t>
            </a:r>
            <a:r>
              <a:rPr lang="zh-CN" altLang="en-US" sz="3200" b="1" dirty="0" smtClean="0">
                <a:latin typeface="宋体" panose="02010600030101010101" pitchFamily="2" charset="-122"/>
              </a:rPr>
              <a:t>的位置关系</a:t>
            </a:r>
          </a:p>
        </p:txBody>
      </p:sp>
      <p:sp>
        <p:nvSpPr>
          <p:cNvPr id="11267" name="文本占位符 11266"/>
          <p:cNvSpPr>
            <a:spLocks noGrp="1"/>
          </p:cNvSpPr>
          <p:nvPr>
            <p:ph type="body" sz="half" idx="1"/>
          </p:nvPr>
        </p:nvSpPr>
        <p:spPr>
          <a:xfrm>
            <a:off x="549275" y="1700213"/>
            <a:ext cx="6499225" cy="1212850"/>
          </a:xfrm>
        </p:spPr>
        <p:txBody>
          <a:bodyPr wrap="none"/>
          <a:lstStyle/>
          <a:p>
            <a:pPr fontAlgn="auto">
              <a:lnSpc>
                <a:spcPct val="150000"/>
              </a:lnSpc>
              <a:spcBef>
                <a:spcPts val="700"/>
              </a:spcBef>
              <a:buFont typeface="Arial" panose="020B0604020202020204" pitchFamily="34" charset="0"/>
              <a:buNone/>
            </a:pPr>
            <a:r>
              <a:rPr lang="zh-CN" altLang="en-US" sz="2400" b="1" noProof="1">
                <a:latin typeface="Times New Roman" panose="02020603050405020304" pitchFamily="18" charset="0"/>
              </a:rPr>
              <a:t>与三角形各边都相切的圆叫做</a:t>
            </a:r>
            <a:r>
              <a:rPr lang="zh-CN" altLang="en-US" sz="2400" b="1" noProof="1">
                <a:solidFill>
                  <a:srgbClr val="C00000"/>
                </a:solidFill>
                <a:latin typeface="Times New Roman" panose="02020603050405020304" pitchFamily="18" charset="0"/>
              </a:rPr>
              <a:t>三角形的内切圆</a:t>
            </a:r>
            <a:r>
              <a:rPr lang="zh-CN" altLang="en-US" sz="2400" b="1" noProof="1">
                <a:latin typeface="Times New Roman" panose="02020603050405020304" pitchFamily="18" charset="0"/>
              </a:rPr>
              <a:t>.</a:t>
            </a:r>
          </a:p>
          <a:p>
            <a:pPr fontAlgn="auto">
              <a:lnSpc>
                <a:spcPct val="150000"/>
              </a:lnSpc>
              <a:spcBef>
                <a:spcPts val="700"/>
              </a:spcBef>
              <a:buFont typeface="Arial" panose="020B0604020202020204" pitchFamily="34" charset="0"/>
              <a:buNone/>
            </a:pPr>
            <a:r>
              <a:rPr lang="zh-CN" altLang="en-US" sz="2400" b="1" noProof="1">
                <a:latin typeface="Times New Roman" panose="02020603050405020304" pitchFamily="18" charset="0"/>
              </a:rPr>
              <a:t>这个三角形叫做</a:t>
            </a:r>
            <a:r>
              <a:rPr lang="zh-CN" altLang="en-US" sz="2400" b="1" noProof="1">
                <a:solidFill>
                  <a:srgbClr val="C00000"/>
                </a:solidFill>
                <a:latin typeface="Times New Roman" panose="02020603050405020304" pitchFamily="18" charset="0"/>
              </a:rPr>
              <a:t>圆的外切三角形</a:t>
            </a:r>
            <a:r>
              <a:rPr lang="zh-CN" altLang="en-US" sz="2400" b="1" noProof="1">
                <a:latin typeface="Times New Roman" panose="02020603050405020304" pitchFamily="18" charset="0"/>
              </a:rPr>
              <a:t>.</a:t>
            </a:r>
          </a:p>
        </p:txBody>
      </p:sp>
      <p:sp>
        <p:nvSpPr>
          <p:cNvPr id="11268" name="文本占位符 11267"/>
          <p:cNvSpPr>
            <a:spLocks noGrp="1"/>
          </p:cNvSpPr>
          <p:nvPr>
            <p:ph type="body" sz="half" idx="2"/>
          </p:nvPr>
        </p:nvSpPr>
        <p:spPr>
          <a:xfrm>
            <a:off x="539750" y="3038475"/>
            <a:ext cx="4730750" cy="1676400"/>
          </a:xfrm>
        </p:spPr>
        <p:txBody>
          <a:bodyPr wrap="none"/>
          <a:lstStyle/>
          <a:p>
            <a:pPr fontAlgn="auto">
              <a:lnSpc>
                <a:spcPct val="150000"/>
              </a:lnSpc>
              <a:spcBef>
                <a:spcPts val="700"/>
              </a:spcBef>
              <a:buFont typeface="Arial" panose="020B0604020202020204" pitchFamily="34" charset="0"/>
              <a:buNone/>
            </a:pPr>
            <a:r>
              <a:rPr lang="zh-CN" altLang="en-US" sz="2400" b="1" noProof="1">
                <a:latin typeface="Times New Roman" panose="02020603050405020304" pitchFamily="18" charset="0"/>
              </a:rPr>
              <a:t>内切圆的圆心叫做</a:t>
            </a:r>
            <a:r>
              <a:rPr lang="zh-CN" altLang="en-US" sz="2400" b="1" noProof="1">
                <a:solidFill>
                  <a:srgbClr val="C00000"/>
                </a:solidFill>
                <a:latin typeface="Times New Roman" panose="02020603050405020304" pitchFamily="18" charset="0"/>
              </a:rPr>
              <a:t>三角形的内心</a:t>
            </a:r>
            <a:r>
              <a:rPr lang="zh-CN" altLang="en-US" sz="2400" b="1" noProof="1">
                <a:latin typeface="Times New Roman" panose="02020603050405020304" pitchFamily="18" charset="0"/>
              </a:rPr>
              <a:t>.</a:t>
            </a:r>
          </a:p>
          <a:p>
            <a:pPr fontAlgn="auto">
              <a:lnSpc>
                <a:spcPct val="150000"/>
              </a:lnSpc>
              <a:spcBef>
                <a:spcPts val="700"/>
              </a:spcBef>
              <a:buFont typeface="Arial" panose="020B0604020202020204" pitchFamily="34" charset="0"/>
              <a:buNone/>
            </a:pPr>
            <a:r>
              <a:rPr lang="zh-CN" altLang="en-US" sz="2400" b="1" noProof="1">
                <a:latin typeface="Times New Roman" panose="02020603050405020304" pitchFamily="18" charset="0"/>
              </a:rPr>
              <a:t>三角形的内心是三角形三条角平</a:t>
            </a:r>
          </a:p>
          <a:p>
            <a:pPr fontAlgn="auto">
              <a:lnSpc>
                <a:spcPct val="150000"/>
              </a:lnSpc>
              <a:spcBef>
                <a:spcPts val="700"/>
              </a:spcBef>
              <a:buFont typeface="Arial" panose="020B0604020202020204" pitchFamily="34" charset="0"/>
              <a:buNone/>
            </a:pPr>
            <a:r>
              <a:rPr lang="zh-CN" altLang="en-US" sz="2400" b="1" noProof="1">
                <a:latin typeface="Times New Roman" panose="02020603050405020304" pitchFamily="18" charset="0"/>
              </a:rPr>
              <a:t>分线的交点。</a:t>
            </a:r>
            <a:endParaRPr lang="zh-CN" altLang="en-US" b="1" noProof="1">
              <a:latin typeface="黑体" panose="02010609060101010101" pitchFamily="49" charset="-122"/>
              <a:ea typeface="黑体" panose="02010609060101010101" pitchFamily="49" charset="-122"/>
            </a:endParaRPr>
          </a:p>
        </p:txBody>
      </p:sp>
      <p:sp>
        <p:nvSpPr>
          <p:cNvPr id="11275" name="文本框 11274"/>
          <p:cNvSpPr txBox="1"/>
          <p:nvPr/>
        </p:nvSpPr>
        <p:spPr>
          <a:xfrm>
            <a:off x="631825" y="5057775"/>
            <a:ext cx="6011863" cy="1276350"/>
          </a:xfrm>
          <a:prstGeom prst="rect">
            <a:avLst/>
          </a:prstGeom>
          <a:noFill/>
          <a:ln w="9525">
            <a:noFill/>
          </a:ln>
        </p:spPr>
        <p:txBody>
          <a:bodyPr>
            <a:spAutoFit/>
          </a:bodyPr>
          <a:lstStyle/>
          <a:p>
            <a:pPr marL="171450" indent="-170815" defTabSz="685800" fontAlgn="auto">
              <a:lnSpc>
                <a:spcPct val="150000"/>
              </a:lnSpc>
              <a:spcBef>
                <a:spcPts val="700"/>
              </a:spcBef>
              <a:buFont typeface="Wingdings" panose="05000000000000000000" pitchFamily="2" charset="2"/>
              <a:buNone/>
            </a:pPr>
            <a:r>
              <a:rPr lang="zh-CN" altLang="en-US" sz="2400" b="1" noProof="1">
                <a:solidFill>
                  <a:schemeClr val="accent5"/>
                </a:solidFill>
                <a:latin typeface="Times New Roman" panose="02020603050405020304" pitchFamily="18" charset="0"/>
              </a:rPr>
              <a:t>老师提示:</a:t>
            </a:r>
          </a:p>
          <a:p>
            <a:pPr marL="171450" indent="-170815" defTabSz="685800" fontAlgn="auto">
              <a:lnSpc>
                <a:spcPct val="150000"/>
              </a:lnSpc>
              <a:spcBef>
                <a:spcPts val="700"/>
              </a:spcBef>
              <a:buFont typeface="Wingdings" panose="05000000000000000000" pitchFamily="2" charset="2"/>
              <a:buNone/>
            </a:pPr>
            <a:r>
              <a:rPr lang="zh-CN" altLang="en-US" sz="2400" b="1" noProof="1">
                <a:solidFill>
                  <a:schemeClr val="accent6">
                    <a:lumMod val="50000"/>
                  </a:schemeClr>
                </a:solidFill>
                <a:latin typeface="Times New Roman" panose="02020603050405020304" pitchFamily="18" charset="0"/>
              </a:rPr>
              <a:t>          三角形的边与圆的位置关系称为切.</a:t>
            </a:r>
          </a:p>
        </p:txBody>
      </p:sp>
      <p:grpSp>
        <p:nvGrpSpPr>
          <p:cNvPr id="33797" name="组合 11275"/>
          <p:cNvGrpSpPr/>
          <p:nvPr/>
        </p:nvGrpSpPr>
        <p:grpSpPr bwMode="auto">
          <a:xfrm>
            <a:off x="5410200" y="2276475"/>
            <a:ext cx="3733800" cy="2667000"/>
            <a:chOff x="0" y="0"/>
            <a:chExt cx="2352" cy="1680"/>
          </a:xfrm>
        </p:grpSpPr>
        <p:grpSp>
          <p:nvGrpSpPr>
            <p:cNvPr id="33798" name="组合 11276"/>
            <p:cNvGrpSpPr/>
            <p:nvPr/>
          </p:nvGrpSpPr>
          <p:grpSpPr bwMode="auto">
            <a:xfrm>
              <a:off x="0" y="0"/>
              <a:ext cx="2352" cy="1680"/>
              <a:chOff x="0" y="0"/>
              <a:chExt cx="2352" cy="1680"/>
            </a:xfrm>
          </p:grpSpPr>
          <p:sp>
            <p:nvSpPr>
              <p:cNvPr id="33799" name="直接连接符 11277"/>
              <p:cNvSpPr>
                <a:spLocks noChangeShapeType="1"/>
              </p:cNvSpPr>
              <p:nvPr/>
            </p:nvSpPr>
            <p:spPr bwMode="auto">
              <a:xfrm flipV="1">
                <a:off x="192" y="1524"/>
                <a:ext cx="1955" cy="12"/>
              </a:xfrm>
              <a:prstGeom prst="line">
                <a:avLst/>
              </a:prstGeom>
              <a:noFill/>
              <a:ln w="28575">
                <a:solidFill>
                  <a:schemeClr val="tx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3800" name="直接连接符 11278"/>
              <p:cNvSpPr>
                <a:spLocks noChangeShapeType="1"/>
              </p:cNvSpPr>
              <p:nvPr/>
            </p:nvSpPr>
            <p:spPr bwMode="auto">
              <a:xfrm flipV="1">
                <a:off x="190" y="238"/>
                <a:ext cx="1294" cy="1288"/>
              </a:xfrm>
              <a:prstGeom prst="line">
                <a:avLst/>
              </a:prstGeom>
              <a:noFill/>
              <a:ln w="28575">
                <a:solidFill>
                  <a:schemeClr val="tx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3801" name="直接连接符 11279"/>
              <p:cNvSpPr>
                <a:spLocks noChangeShapeType="1"/>
              </p:cNvSpPr>
              <p:nvPr/>
            </p:nvSpPr>
            <p:spPr bwMode="auto">
              <a:xfrm>
                <a:off x="1488" y="240"/>
                <a:ext cx="653" cy="1291"/>
              </a:xfrm>
              <a:prstGeom prst="line">
                <a:avLst/>
              </a:prstGeom>
              <a:noFill/>
              <a:ln w="28575">
                <a:solidFill>
                  <a:schemeClr val="tx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3802" name="文本框 11280"/>
              <p:cNvSpPr txBox="1">
                <a:spLocks noChangeArrowheads="1"/>
              </p:cNvSpPr>
              <p:nvPr/>
            </p:nvSpPr>
            <p:spPr bwMode="auto">
              <a:xfrm>
                <a:off x="1392" y="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1300">
                    <a:latin typeface="Tahoma" panose="020B0604030504040204" pitchFamily="34" charset="0"/>
                  </a:rPr>
                  <a:t>A</a:t>
                </a:r>
              </a:p>
            </p:txBody>
          </p:sp>
          <p:sp>
            <p:nvSpPr>
              <p:cNvPr id="33803" name="文本框 11281"/>
              <p:cNvSpPr txBox="1">
                <a:spLocks noChangeArrowheads="1"/>
              </p:cNvSpPr>
              <p:nvPr/>
            </p:nvSpPr>
            <p:spPr bwMode="auto">
              <a:xfrm>
                <a:off x="0" y="1344"/>
                <a:ext cx="1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1300">
                    <a:latin typeface="Tahoma" panose="020B0604030504040204" pitchFamily="34" charset="0"/>
                  </a:rPr>
                  <a:t>B</a:t>
                </a:r>
              </a:p>
            </p:txBody>
          </p:sp>
          <p:sp>
            <p:nvSpPr>
              <p:cNvPr id="33804" name="文本框 11282"/>
              <p:cNvSpPr txBox="1">
                <a:spLocks noChangeArrowheads="1"/>
              </p:cNvSpPr>
              <p:nvPr/>
            </p:nvSpPr>
            <p:spPr bwMode="auto">
              <a:xfrm>
                <a:off x="2112" y="1392"/>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1300">
                    <a:latin typeface="Tahoma" panose="020B0604030504040204" pitchFamily="34" charset="0"/>
                  </a:rPr>
                  <a:t>C</a:t>
                </a:r>
              </a:p>
            </p:txBody>
          </p:sp>
        </p:grpSp>
        <p:grpSp>
          <p:nvGrpSpPr>
            <p:cNvPr id="33805" name="组合 11283"/>
            <p:cNvGrpSpPr/>
            <p:nvPr/>
          </p:nvGrpSpPr>
          <p:grpSpPr bwMode="auto">
            <a:xfrm>
              <a:off x="892" y="581"/>
              <a:ext cx="932" cy="932"/>
              <a:chOff x="0" y="0"/>
              <a:chExt cx="932" cy="932"/>
            </a:xfrm>
          </p:grpSpPr>
          <p:sp>
            <p:nvSpPr>
              <p:cNvPr id="33806" name="椭圆 11284"/>
              <p:cNvSpPr>
                <a:spLocks noChangeArrowheads="1"/>
              </p:cNvSpPr>
              <p:nvPr/>
            </p:nvSpPr>
            <p:spPr bwMode="auto">
              <a:xfrm>
                <a:off x="0" y="0"/>
                <a:ext cx="932" cy="932"/>
              </a:xfrm>
              <a:prstGeom prst="ellipse">
                <a:avLst/>
              </a:prstGeom>
              <a:noFill/>
              <a:ln w="38100">
                <a:solidFill>
                  <a:schemeClr val="tx1"/>
                </a:solidFill>
                <a:bevel/>
              </a:ln>
              <a:extLst>
                <a:ext uri="{909E8E84-426E-40DD-AFC4-6F175D3DCCD1}">
                  <a14:hiddenFill xmlns:a14="http://schemas.microsoft.com/office/drawing/2010/main">
                    <a:solidFill>
                      <a:srgbClr val="FFFFFF"/>
                    </a:solidFill>
                  </a14:hiddenFill>
                </a:ext>
              </a:extLst>
            </p:spPr>
            <p:txBody>
              <a:bodyPr/>
              <a:lstStyle/>
              <a:p>
                <a:endParaRPr lang="zh-CN" altLang="en-US" sz="1300"/>
              </a:p>
            </p:txBody>
          </p:sp>
          <p:sp>
            <p:nvSpPr>
              <p:cNvPr id="33807" name="文本框 11285"/>
              <p:cNvSpPr txBox="1">
                <a:spLocks noChangeArrowheads="1"/>
              </p:cNvSpPr>
              <p:nvPr/>
            </p:nvSpPr>
            <p:spPr bwMode="auto">
              <a:xfrm>
                <a:off x="367" y="394"/>
                <a:ext cx="19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US" sz="1000">
                    <a:solidFill>
                      <a:schemeClr val="hlink"/>
                    </a:solidFill>
                    <a:latin typeface="Tahoma" panose="020B0604030504040204" pitchFamily="34" charset="0"/>
                  </a:rPr>
                  <a:t>●</a:t>
                </a:r>
                <a:endParaRPr lang="zh-CN" altLang="en-US" sz="1300">
                  <a:latin typeface="Tahoma" panose="020B0604030504040204" pitchFamily="34" charset="0"/>
                </a:endParaRPr>
              </a:p>
            </p:txBody>
          </p:sp>
        </p:grpSp>
        <p:sp>
          <p:nvSpPr>
            <p:cNvPr id="33808" name="文本框 11286"/>
            <p:cNvSpPr txBox="1">
              <a:spLocks noChangeArrowheads="1"/>
            </p:cNvSpPr>
            <p:nvPr/>
          </p:nvSpPr>
          <p:spPr bwMode="auto">
            <a:xfrm>
              <a:off x="1296" y="768"/>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1300" b="1">
                  <a:latin typeface="Tahoma" panose="020B0604030504040204" pitchFamily="34" charset="0"/>
                </a:rPr>
                <a:t>I</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1" dur="500"/>
                                        <p:tgtEl>
                                          <p:spTgt spid="11267">
                                            <p:txEl>
                                              <p:pRg st="1" end="1"/>
                                            </p:txEl>
                                          </p:spTgt>
                                        </p:tgtEl>
                                      </p:cBhvr>
                                    </p:animEffect>
                                  </p:childTnLst>
                                </p:cTn>
                              </p:par>
                            </p:childTnLst>
                          </p:cTn>
                        </p:par>
                        <p:par>
                          <p:cTn id="12" fill="hold">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11268">
                                            <p:txEl>
                                              <p:pRg st="0" end="0"/>
                                            </p:txEl>
                                          </p:spTgt>
                                        </p:tgtEl>
                                        <p:attrNameLst>
                                          <p:attrName>style.visibility</p:attrName>
                                        </p:attrNameLst>
                                      </p:cBhvr>
                                      <p:to>
                                        <p:strVal val="visible"/>
                                      </p:to>
                                    </p:set>
                                    <p:animEffect transition="in" filter="box(out)">
                                      <p:cBhvr>
                                        <p:cTn id="15" dur="500"/>
                                        <p:tgtEl>
                                          <p:spTgt spid="11268">
                                            <p:txEl>
                                              <p:pRg st="0" end="0"/>
                                            </p:txEl>
                                          </p:spTgt>
                                        </p:tgtEl>
                                      </p:cBhvr>
                                    </p:animEffect>
                                  </p:childTnLst>
                                </p:cTn>
                              </p:par>
                            </p:childTnLst>
                          </p:cTn>
                        </p:par>
                        <p:par>
                          <p:cTn id="16" fill="hold">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11268">
                                            <p:txEl>
                                              <p:pRg st="1" end="1"/>
                                            </p:txEl>
                                          </p:spTgt>
                                        </p:tgtEl>
                                        <p:attrNameLst>
                                          <p:attrName>style.visibility</p:attrName>
                                        </p:attrNameLst>
                                      </p:cBhvr>
                                      <p:to>
                                        <p:strVal val="visible"/>
                                      </p:to>
                                    </p:set>
                                    <p:animEffect transition="in" filter="box(out)">
                                      <p:cBhvr>
                                        <p:cTn id="19" dur="500"/>
                                        <p:tgtEl>
                                          <p:spTgt spid="11268">
                                            <p:txEl>
                                              <p:pRg st="1" end="1"/>
                                            </p:txEl>
                                          </p:spTgt>
                                        </p:tgtEl>
                                      </p:cBhvr>
                                    </p:animEffect>
                                  </p:childTnLst>
                                </p:cTn>
                              </p:par>
                            </p:childTnLst>
                          </p:cTn>
                        </p:par>
                        <p:par>
                          <p:cTn id="20" fill="hold">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11268">
                                            <p:txEl>
                                              <p:pRg st="2" end="2"/>
                                            </p:txEl>
                                          </p:spTgt>
                                        </p:tgtEl>
                                        <p:attrNameLst>
                                          <p:attrName>style.visibility</p:attrName>
                                        </p:attrNameLst>
                                      </p:cBhvr>
                                      <p:to>
                                        <p:strVal val="visible"/>
                                      </p:to>
                                    </p:set>
                                    <p:animEffect transition="in" filter="box(out)">
                                      <p:cBhvr>
                                        <p:cTn id="23" dur="500"/>
                                        <p:tgtEl>
                                          <p:spTgt spid="1126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9" presetClass="entr" presetSubtype="10" fill="hold" grpId="0" nodeType="clickEffect">
                                  <p:stCondLst>
                                    <p:cond delay="0"/>
                                  </p:stCondLst>
                                  <p:childTnLst>
                                    <p:set>
                                      <p:cBhvr>
                                        <p:cTn id="27" dur="1" fill="hold">
                                          <p:stCondLst>
                                            <p:cond delay="0"/>
                                          </p:stCondLst>
                                        </p:cTn>
                                        <p:tgtEl>
                                          <p:spTgt spid="11275"/>
                                        </p:tgtEl>
                                        <p:attrNameLst>
                                          <p:attrName>style.visibility</p:attrName>
                                        </p:attrNameLst>
                                      </p:cBhvr>
                                      <p:to>
                                        <p:strVal val="visible"/>
                                      </p:to>
                                    </p:set>
                                    <p:anim calcmode="lin" valueType="num">
                                      <p:cBhvr>
                                        <p:cTn id="28" dur="5000" fill="hold"/>
                                        <p:tgtEl>
                                          <p:spTgt spid="11275"/>
                                        </p:tgtEl>
                                        <p:attrNameLst>
                                          <p:attrName>ppt_w</p:attrName>
                                        </p:attrNameLst>
                                      </p:cBhvr>
                                      <p:tavLst>
                                        <p:tav tm="0" fmla="#ppt_w*sin(2.5*pi*$)">
                                          <p:val>
                                            <p:fltVal val="0"/>
                                          </p:val>
                                        </p:tav>
                                        <p:tav tm="100000">
                                          <p:val>
                                            <p:fltVal val="1"/>
                                          </p:val>
                                        </p:tav>
                                      </p:tavLst>
                                    </p:anim>
                                    <p:anim calcmode="lin" valueType="num">
                                      <p:cBhvr>
                                        <p:cTn id="29" dur="5000" fill="hold"/>
                                        <p:tgtEl>
                                          <p:spTgt spid="1127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68" grpId="0" build="p"/>
      <p:bldP spid="1127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314" name="表格 13313"/>
          <p:cNvGraphicFramePr/>
          <p:nvPr/>
        </p:nvGraphicFramePr>
        <p:xfrm>
          <a:off x="358775" y="1608138"/>
          <a:ext cx="8426450" cy="4630737"/>
        </p:xfrm>
        <a:graphic>
          <a:graphicData uri="http://schemas.openxmlformats.org/drawingml/2006/table">
            <a:tbl>
              <a:tblPr/>
              <a:tblGrid>
                <a:gridCol w="1402609">
                  <a:extLst>
                    <a:ext uri="{9D8B030D-6E8A-4147-A177-3AD203B41FA5}">
                      <a16:colId xmlns:a16="http://schemas.microsoft.com/office/drawing/2014/main" val="20000"/>
                    </a:ext>
                  </a:extLst>
                </a:gridCol>
                <a:gridCol w="2165822">
                  <a:extLst>
                    <a:ext uri="{9D8B030D-6E8A-4147-A177-3AD203B41FA5}">
                      <a16:colId xmlns:a16="http://schemas.microsoft.com/office/drawing/2014/main" val="20001"/>
                    </a:ext>
                  </a:extLst>
                </a:gridCol>
                <a:gridCol w="2075659">
                  <a:extLst>
                    <a:ext uri="{9D8B030D-6E8A-4147-A177-3AD203B41FA5}">
                      <a16:colId xmlns:a16="http://schemas.microsoft.com/office/drawing/2014/main" val="20002"/>
                    </a:ext>
                  </a:extLst>
                </a:gridCol>
                <a:gridCol w="2782360">
                  <a:extLst>
                    <a:ext uri="{9D8B030D-6E8A-4147-A177-3AD203B41FA5}">
                      <a16:colId xmlns:a16="http://schemas.microsoft.com/office/drawing/2014/main" val="20003"/>
                    </a:ext>
                  </a:extLst>
                </a:gridCol>
              </a:tblGrid>
              <a:tr h="533437">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eaLnBrk="0" hangingPunct="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2800" b="1">
                          <a:solidFill>
                            <a:srgbClr val="0000FF"/>
                          </a:solidFill>
                        </a:rPr>
                        <a:t>名称</a:t>
                      </a:r>
                    </a:p>
                  </a:txBody>
                  <a:tcPr marL="91433" marR="91433" marT="45723" marB="45723" anchor="ctr">
                    <a:lnL w="28575" cap="flat" cmpd="sng">
                      <a:solidFill>
                        <a:schemeClr val="tx1"/>
                      </a:solidFill>
                      <a:prstDash val="solid"/>
                      <a:bevel/>
                      <a:headEnd type="none" w="med" len="med"/>
                      <a:tailEnd type="none" w="med" len="med"/>
                    </a:lnL>
                    <a:lnR w="12700" cap="flat" cmpd="sng">
                      <a:solidFill>
                        <a:schemeClr val="tx1"/>
                      </a:solidFill>
                      <a:prstDash val="solid"/>
                      <a:bevel/>
                      <a:headEnd type="none" w="med" len="med"/>
                      <a:tailEnd type="none" w="med" len="med"/>
                    </a:lnR>
                    <a:lnT w="28575" cap="flat" cmpd="sng">
                      <a:solidFill>
                        <a:schemeClr val="tx1"/>
                      </a:solidFill>
                      <a:prstDash val="solid"/>
                      <a:bevel/>
                      <a:headEnd type="none" w="med" len="med"/>
                      <a:tailEnd type="none" w="med" len="med"/>
                    </a:lnT>
                    <a:lnB w="12700" cap="flat" cmpd="sng">
                      <a:solidFill>
                        <a:schemeClr val="tx1"/>
                      </a:solidFill>
                      <a:prstDash val="solid"/>
                      <a:bevel/>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eaLnBrk="0" hangingPunct="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2800" b="1">
                          <a:solidFill>
                            <a:srgbClr val="0000FF"/>
                          </a:solidFill>
                        </a:rPr>
                        <a:t>图形</a:t>
                      </a:r>
                    </a:p>
                  </a:txBody>
                  <a:tcPr marL="91433" marR="91433" marT="45723" marB="45723" anchor="ctr">
                    <a:lnL w="12700" cap="flat" cmpd="sng">
                      <a:solidFill>
                        <a:schemeClr val="tx1"/>
                      </a:solidFill>
                      <a:prstDash val="solid"/>
                      <a:bevel/>
                      <a:headEnd type="none" w="med" len="med"/>
                      <a:tailEnd type="none" w="med" len="med"/>
                    </a:lnL>
                    <a:lnR w="12700" cap="flat" cmpd="sng">
                      <a:solidFill>
                        <a:schemeClr val="tx1"/>
                      </a:solidFill>
                      <a:prstDash val="solid"/>
                      <a:bevel/>
                      <a:headEnd type="none" w="med" len="med"/>
                      <a:tailEnd type="none" w="med" len="med"/>
                    </a:lnR>
                    <a:lnT w="28575" cap="flat" cmpd="sng">
                      <a:solidFill>
                        <a:schemeClr val="tx1"/>
                      </a:solidFill>
                      <a:prstDash val="solid"/>
                      <a:bevel/>
                      <a:headEnd type="none" w="med" len="med"/>
                      <a:tailEnd type="none" w="med" len="med"/>
                    </a:lnT>
                    <a:lnB w="12700" cap="flat" cmpd="sng">
                      <a:solidFill>
                        <a:schemeClr val="tx1"/>
                      </a:solidFill>
                      <a:prstDash val="solid"/>
                      <a:bevel/>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eaLnBrk="0" hangingPunct="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2800" b="1">
                          <a:solidFill>
                            <a:srgbClr val="0000FF"/>
                          </a:solidFill>
                        </a:rPr>
                        <a:t>确定方法</a:t>
                      </a:r>
                    </a:p>
                  </a:txBody>
                  <a:tcPr marL="91433" marR="91433" marT="45723" marB="45723" anchor="ctr">
                    <a:lnL w="12700" cap="flat" cmpd="sng">
                      <a:solidFill>
                        <a:schemeClr val="tx1"/>
                      </a:solidFill>
                      <a:prstDash val="solid"/>
                      <a:bevel/>
                      <a:headEnd type="none" w="med" len="med"/>
                      <a:tailEnd type="none" w="med" len="med"/>
                    </a:lnL>
                    <a:lnR w="12700" cap="flat" cmpd="sng">
                      <a:solidFill>
                        <a:schemeClr val="tx1"/>
                      </a:solidFill>
                      <a:prstDash val="solid"/>
                      <a:bevel/>
                      <a:headEnd type="none" w="med" len="med"/>
                      <a:tailEnd type="none" w="med" len="med"/>
                    </a:lnR>
                    <a:lnT w="28575" cap="flat" cmpd="sng">
                      <a:solidFill>
                        <a:schemeClr val="tx1"/>
                      </a:solidFill>
                      <a:prstDash val="solid"/>
                      <a:bevel/>
                      <a:headEnd type="none" w="med" len="med"/>
                      <a:tailEnd type="none" w="med" len="med"/>
                    </a:lnT>
                    <a:lnB w="12700" cap="flat" cmpd="sng">
                      <a:solidFill>
                        <a:schemeClr val="tx1"/>
                      </a:solidFill>
                      <a:prstDash val="solid"/>
                      <a:bevel/>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eaLnBrk="0" hangingPunct="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2800" b="1">
                          <a:solidFill>
                            <a:srgbClr val="0000FF"/>
                          </a:solidFill>
                        </a:rPr>
                        <a:t>性质</a:t>
                      </a:r>
                    </a:p>
                  </a:txBody>
                  <a:tcPr marL="91433" marR="91433" marT="45723" marB="45723" anchor="ctr">
                    <a:lnL w="12700" cap="flat" cmpd="sng">
                      <a:solidFill>
                        <a:schemeClr val="tx1"/>
                      </a:solidFill>
                      <a:prstDash val="solid"/>
                      <a:bevel/>
                      <a:headEnd type="none" w="med" len="med"/>
                      <a:tailEnd type="none" w="med" len="med"/>
                    </a:lnL>
                    <a:lnR w="28575" cap="flat" cmpd="sng">
                      <a:solidFill>
                        <a:schemeClr val="tx1"/>
                      </a:solidFill>
                      <a:prstDash val="solid"/>
                      <a:bevel/>
                      <a:headEnd type="none" w="med" len="med"/>
                      <a:tailEnd type="none" w="med" len="med"/>
                    </a:lnR>
                    <a:lnT w="28575" cap="flat" cmpd="sng">
                      <a:solidFill>
                        <a:schemeClr val="tx1"/>
                      </a:solidFill>
                      <a:prstDash val="solid"/>
                      <a:bevel/>
                      <a:headEnd type="none" w="med" len="med"/>
                      <a:tailEnd type="none" w="med" len="med"/>
                    </a:lnT>
                    <a:lnB w="12700" cap="flat" cmpd="sng">
                      <a:solidFill>
                        <a:schemeClr val="tx1"/>
                      </a:solidFill>
                      <a:prstDash val="solid"/>
                      <a:bevel/>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16561">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eaLnBrk="0" hangingPunct="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spcBef>
                          <a:spcPct val="0"/>
                        </a:spcBef>
                        <a:buNone/>
                      </a:pPr>
                      <a:r>
                        <a:rPr lang="zh-CN" altLang="en-US" sz="2000" b="1">
                          <a:solidFill>
                            <a:srgbClr val="FF3300"/>
                          </a:solidFill>
                        </a:rPr>
                        <a:t>外心：</a:t>
                      </a:r>
                      <a:r>
                        <a:rPr lang="zh-CN" altLang="en-US" sz="2000" b="1"/>
                        <a:t>三角形外接圆的圆心</a:t>
                      </a:r>
                    </a:p>
                    <a:p>
                      <a:pPr marL="0" lvl="0" indent="0" algn="ctr">
                        <a:spcBef>
                          <a:spcPct val="0"/>
                        </a:spcBef>
                        <a:buNone/>
                      </a:pPr>
                      <a:endParaRPr lang="zh-CN" altLang="en-US" sz="2000" b="1"/>
                    </a:p>
                  </a:txBody>
                  <a:tcPr marL="91433" marR="91433" marT="45723" marB="45723" anchor="ctr">
                    <a:lnL w="28575" cap="flat" cmpd="sng">
                      <a:solidFill>
                        <a:schemeClr val="tx1"/>
                      </a:solidFill>
                      <a:prstDash val="solid"/>
                      <a:bevel/>
                      <a:headEnd type="none" w="med" len="med"/>
                      <a:tailEnd type="none" w="med" len="med"/>
                    </a:lnL>
                    <a:lnR w="12700" cap="flat" cmpd="sng">
                      <a:solidFill>
                        <a:schemeClr val="tx1"/>
                      </a:solidFill>
                      <a:prstDash val="solid"/>
                      <a:bevel/>
                      <a:headEnd type="none" w="med" len="med"/>
                      <a:tailEnd type="none" w="med" len="med"/>
                    </a:lnR>
                    <a:lnT w="12700" cap="flat" cmpd="sng">
                      <a:solidFill>
                        <a:schemeClr val="tx1"/>
                      </a:solidFill>
                      <a:prstDash val="solid"/>
                      <a:bevel/>
                      <a:headEnd type="none" w="med" len="med"/>
                      <a:tailEnd type="none" w="med" len="med"/>
                    </a:lnT>
                    <a:lnB w="12700" cap="flat" cmpd="sng">
                      <a:solidFill>
                        <a:schemeClr val="tx1"/>
                      </a:solidFill>
                      <a:prstDash val="solid"/>
                      <a:bevel/>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eaLnBrk="0" hangingPunct="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endParaRPr lang="zh-CN" altLang="en-US" sz="2800" dirty="0"/>
                    </a:p>
                  </a:txBody>
                  <a:tcPr marL="91433" marR="91433" marT="45723" marB="45723" anchor="ctr">
                    <a:lnL w="12700" cap="flat" cmpd="sng">
                      <a:solidFill>
                        <a:schemeClr val="tx1"/>
                      </a:solidFill>
                      <a:prstDash val="solid"/>
                      <a:bevel/>
                      <a:headEnd type="none" w="med" len="med"/>
                      <a:tailEnd type="none" w="med" len="med"/>
                    </a:lnL>
                    <a:lnR w="12700" cap="flat" cmpd="sng">
                      <a:solidFill>
                        <a:schemeClr val="tx1"/>
                      </a:solidFill>
                      <a:prstDash val="solid"/>
                      <a:bevel/>
                      <a:headEnd type="none" w="med" len="med"/>
                      <a:tailEnd type="none" w="med" len="med"/>
                    </a:lnR>
                    <a:lnT w="12700" cap="flat" cmpd="sng">
                      <a:solidFill>
                        <a:schemeClr val="tx1"/>
                      </a:solidFill>
                      <a:prstDash val="solid"/>
                      <a:bevel/>
                      <a:headEnd type="none" w="med" len="med"/>
                      <a:tailEnd type="none" w="med" len="med"/>
                    </a:lnT>
                    <a:lnB w="12700" cap="flat" cmpd="sng">
                      <a:solidFill>
                        <a:schemeClr val="tx1"/>
                      </a:solidFill>
                      <a:prstDash val="solid"/>
                      <a:bevel/>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eaLnBrk="0" hangingPunct="0">
                        <a:defRPr sz="2400" kern="1200"/>
                      </a:lvl2pPr>
                      <a:lvl3pPr marL="1143000" lvl="2" indent="-228600">
                        <a:defRPr sz="2000" kern="1200"/>
                      </a:lvl3pPr>
                      <a:lvl4pPr marL="1600200" lvl="3" indent="-228600">
                        <a:defRPr sz="1800" kern="1200"/>
                      </a:lvl4pPr>
                      <a:lvl5pPr marL="2057400" lvl="4" indent="-228600">
                        <a:defRPr sz="1800" kern="1200"/>
                      </a:lvl5pPr>
                    </a:lstStyle>
                    <a:p>
                      <a:pPr lvl="0" algn="ctr">
                        <a:spcBef>
                          <a:spcPct val="20000"/>
                        </a:spcBef>
                      </a:pPr>
                      <a:r>
                        <a:rPr lang="zh-CN" altLang="en-US" sz="2000" b="1">
                          <a:sym typeface="+mn-ea"/>
                        </a:rPr>
                        <a:t>三角形三边</a:t>
                      </a:r>
                      <a:endParaRPr lang="zh-CN" altLang="en-US" sz="1800" b="1">
                        <a:latin typeface="Arial" panose="020B0604020202020204" pitchFamily="34" charset="0"/>
                        <a:ea typeface="宋体" panose="02010600030101010101" pitchFamily="2" charset="-122"/>
                        <a:sym typeface="+mn-ea"/>
                      </a:endParaRPr>
                    </a:p>
                    <a:p>
                      <a:pPr lvl="0" algn="ctr">
                        <a:spcBef>
                          <a:spcPct val="20000"/>
                        </a:spcBef>
                      </a:pPr>
                      <a:r>
                        <a:rPr lang="zh-CN" altLang="en-US" sz="2000" b="1">
                          <a:sym typeface="+mn-ea"/>
                        </a:rPr>
                        <a:t>垂直平分线</a:t>
                      </a:r>
                      <a:endParaRPr lang="zh-CN" altLang="en-US" sz="1800" b="1">
                        <a:latin typeface="Arial" panose="020B0604020202020204" pitchFamily="34" charset="0"/>
                        <a:ea typeface="宋体" panose="02010600030101010101" pitchFamily="2" charset="-122"/>
                        <a:sym typeface="+mn-ea"/>
                      </a:endParaRPr>
                    </a:p>
                    <a:p>
                      <a:pPr marL="0" lvl="0" indent="0" algn="ctr">
                        <a:spcBef>
                          <a:spcPct val="20000"/>
                        </a:spcBef>
                        <a:buNone/>
                      </a:pPr>
                      <a:r>
                        <a:rPr lang="zh-CN" altLang="en-US" sz="2000" b="1">
                          <a:sym typeface="+mn-ea"/>
                        </a:rPr>
                        <a:t>的交点</a:t>
                      </a:r>
                      <a:endParaRPr lang="zh-CN" altLang="en-US" sz="2000" b="1">
                        <a:latin typeface="Arial" panose="020B0604020202020204" pitchFamily="34" charset="0"/>
                        <a:ea typeface="宋体" panose="02010600030101010101" pitchFamily="2" charset="-122"/>
                        <a:sym typeface="+mn-ea"/>
                      </a:endParaRPr>
                    </a:p>
                    <a:p>
                      <a:pPr marL="0" lvl="0" indent="0" algn="ctr">
                        <a:spcBef>
                          <a:spcPct val="20000"/>
                        </a:spcBef>
                        <a:buNone/>
                      </a:pPr>
                      <a:endParaRPr lang="zh-CN" altLang="en-US" sz="2800" dirty="0"/>
                    </a:p>
                  </a:txBody>
                  <a:tcPr marL="91433" marR="91433" marT="45723" marB="45723" anchor="ctr">
                    <a:lnL w="12700" cap="flat" cmpd="sng">
                      <a:solidFill>
                        <a:schemeClr val="tx1"/>
                      </a:solidFill>
                      <a:prstDash val="solid"/>
                      <a:bevel/>
                      <a:headEnd type="none" w="med" len="med"/>
                      <a:tailEnd type="none" w="med" len="med"/>
                    </a:lnL>
                    <a:lnR w="12700" cap="flat" cmpd="sng">
                      <a:solidFill>
                        <a:schemeClr val="tx1"/>
                      </a:solidFill>
                      <a:prstDash val="solid"/>
                      <a:bevel/>
                      <a:headEnd type="none" w="med" len="med"/>
                      <a:tailEnd type="none" w="med" len="med"/>
                    </a:lnR>
                    <a:lnT w="12700" cap="flat" cmpd="sng">
                      <a:solidFill>
                        <a:schemeClr val="tx1"/>
                      </a:solidFill>
                      <a:prstDash val="solid"/>
                      <a:bevel/>
                      <a:headEnd type="none" w="med" len="med"/>
                      <a:tailEnd type="none" w="med" len="med"/>
                    </a:lnT>
                    <a:lnB w="12700" cap="flat" cmpd="sng">
                      <a:solidFill>
                        <a:schemeClr val="tx1"/>
                      </a:solidFill>
                      <a:prstDash val="solid"/>
                      <a:bevel/>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eaLnBrk="0" hangingPunct="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spcBef>
                          <a:spcPct val="0"/>
                        </a:spcBef>
                        <a:buNone/>
                      </a:pPr>
                      <a:r>
                        <a:rPr lang="en-US" altLang="zh-CN" sz="2000" b="1">
                          <a:solidFill>
                            <a:schemeClr val="tx1"/>
                          </a:solidFill>
                          <a:uFillTx/>
                          <a:latin typeface="Times New Roman" panose="02020603050405020304" pitchFamily="18" charset="0"/>
                          <a:sym typeface="+mn-ea"/>
                        </a:rPr>
                        <a:t>1.OA=OB=OC</a:t>
                      </a:r>
                      <a:endParaRPr lang="en-US" altLang="zh-CN" sz="1800" b="1">
                        <a:solidFill>
                          <a:schemeClr val="tx1"/>
                        </a:solidFill>
                        <a:uFillTx/>
                        <a:latin typeface="Times New Roman" panose="02020603050405020304" pitchFamily="18" charset="0"/>
                        <a:ea typeface="宋体" panose="02010600030101010101" pitchFamily="2" charset="-122"/>
                        <a:sym typeface="+mn-ea"/>
                      </a:endParaRPr>
                    </a:p>
                    <a:p>
                      <a:pPr marL="0" lvl="0" indent="0" algn="ctr">
                        <a:spcBef>
                          <a:spcPct val="0"/>
                        </a:spcBef>
                        <a:buNone/>
                      </a:pPr>
                      <a:r>
                        <a:rPr lang="en-US" altLang="zh-CN" sz="2000" b="1">
                          <a:solidFill>
                            <a:schemeClr val="tx1"/>
                          </a:solidFill>
                          <a:uFillTx/>
                          <a:latin typeface="Times New Roman" panose="02020603050405020304" pitchFamily="18" charset="0"/>
                          <a:sym typeface="+mn-ea"/>
                        </a:rPr>
                        <a:t>2.</a:t>
                      </a:r>
                      <a:r>
                        <a:rPr lang="zh-CN" altLang="en-US" sz="2000" b="1">
                          <a:solidFill>
                            <a:schemeClr val="tx1"/>
                          </a:solidFill>
                          <a:uFillTx/>
                          <a:latin typeface="Times New Roman" panose="02020603050405020304" pitchFamily="18" charset="0"/>
                          <a:sym typeface="+mn-ea"/>
                        </a:rPr>
                        <a:t>外心不一定在三角形的外部．</a:t>
                      </a:r>
                      <a:endParaRPr lang="zh-CN" altLang="en-US" sz="2000" b="1">
                        <a:solidFill>
                          <a:schemeClr val="tx1"/>
                        </a:solidFill>
                        <a:uFillTx/>
                        <a:latin typeface="Times New Roman" panose="02020603050405020304" pitchFamily="18" charset="0"/>
                        <a:ea typeface="宋体" panose="02010600030101010101" pitchFamily="2" charset="-122"/>
                        <a:sym typeface="+mn-ea"/>
                      </a:endParaRPr>
                    </a:p>
                    <a:p>
                      <a:pPr marL="0" lvl="0" indent="0" algn="ctr">
                        <a:spcBef>
                          <a:spcPct val="0"/>
                        </a:spcBef>
                        <a:buNone/>
                      </a:pPr>
                      <a:endParaRPr lang="zh-CN" altLang="en-US" sz="2400" b="1">
                        <a:solidFill>
                          <a:schemeClr val="tx1"/>
                        </a:solidFill>
                        <a:uFillTx/>
                        <a:latin typeface="Times New Roman" panose="02020603050405020304" pitchFamily="18" charset="0"/>
                        <a:ea typeface="宋体" panose="02010600030101010101" pitchFamily="2" charset="-122"/>
                        <a:sym typeface="+mn-ea"/>
                      </a:endParaRPr>
                    </a:p>
                  </a:txBody>
                  <a:tcPr marL="91433" marR="91433" marT="45723" marB="45723" anchor="ctr">
                    <a:lnL w="12700" cap="flat" cmpd="sng">
                      <a:solidFill>
                        <a:schemeClr val="tx1"/>
                      </a:solidFill>
                      <a:prstDash val="solid"/>
                      <a:bevel/>
                      <a:headEnd type="none" w="med" len="med"/>
                      <a:tailEnd type="none" w="med" len="med"/>
                    </a:lnL>
                    <a:lnR w="28575" cap="flat" cmpd="sng">
                      <a:solidFill>
                        <a:schemeClr val="tx1"/>
                      </a:solidFill>
                      <a:prstDash val="solid"/>
                      <a:bevel/>
                      <a:headEnd type="none" w="med" len="med"/>
                      <a:tailEnd type="none" w="med" len="med"/>
                    </a:lnR>
                    <a:lnT w="12700" cap="flat" cmpd="sng">
                      <a:solidFill>
                        <a:schemeClr val="tx1"/>
                      </a:solidFill>
                      <a:prstDash val="solid"/>
                      <a:bevel/>
                      <a:headEnd type="none" w="med" len="med"/>
                      <a:tailEnd type="none" w="med" len="med"/>
                    </a:lnT>
                    <a:lnB w="12700" cap="flat" cmpd="sng">
                      <a:solidFill>
                        <a:schemeClr val="tx1"/>
                      </a:solidFill>
                      <a:prstDash val="solid"/>
                      <a:bevel/>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180739">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eaLnBrk="0" hangingPunct="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2000" b="1">
                          <a:solidFill>
                            <a:srgbClr val="FF3300"/>
                          </a:solidFill>
                        </a:rPr>
                        <a:t>内心：</a:t>
                      </a:r>
                      <a:r>
                        <a:rPr lang="zh-CN" altLang="en-US" sz="2000" b="1"/>
                        <a:t>三角形内切圆的圆心</a:t>
                      </a:r>
                    </a:p>
                  </a:txBody>
                  <a:tcPr marL="91433" marR="91433" marT="45723" marB="45723" anchor="ctr">
                    <a:lnL w="28575" cap="flat" cmpd="sng">
                      <a:solidFill>
                        <a:schemeClr val="tx1"/>
                      </a:solidFill>
                      <a:prstDash val="solid"/>
                      <a:bevel/>
                      <a:headEnd type="none" w="med" len="med"/>
                      <a:tailEnd type="none" w="med" len="med"/>
                    </a:lnL>
                    <a:lnR w="12700" cap="flat" cmpd="sng">
                      <a:solidFill>
                        <a:schemeClr val="tx1"/>
                      </a:solidFill>
                      <a:prstDash val="solid"/>
                      <a:bevel/>
                      <a:headEnd type="none" w="med" len="med"/>
                      <a:tailEnd type="none" w="med" len="med"/>
                    </a:lnR>
                    <a:lnT w="12700" cap="flat" cmpd="sng">
                      <a:solidFill>
                        <a:schemeClr val="tx1"/>
                      </a:solidFill>
                      <a:prstDash val="solid"/>
                      <a:bevel/>
                      <a:headEnd type="none" w="med" len="med"/>
                      <a:tailEnd type="none" w="med" len="med"/>
                    </a:lnT>
                    <a:lnB w="28575" cap="flat" cmpd="sng">
                      <a:solidFill>
                        <a:schemeClr val="tx1"/>
                      </a:solidFill>
                      <a:prstDash val="solid"/>
                      <a:bevel/>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eaLnBrk="0" hangingPunct="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endParaRPr lang="zh-CN" altLang="en-US" sz="2800" dirty="0"/>
                    </a:p>
                  </a:txBody>
                  <a:tcPr marL="91433" marR="91433" marT="45723" marB="45723" anchor="ctr">
                    <a:lnL w="12700" cap="flat" cmpd="sng">
                      <a:solidFill>
                        <a:schemeClr val="tx1"/>
                      </a:solidFill>
                      <a:prstDash val="solid"/>
                      <a:bevel/>
                      <a:headEnd type="none" w="med" len="med"/>
                      <a:tailEnd type="none" w="med" len="med"/>
                    </a:lnL>
                    <a:lnR w="12700" cap="flat" cmpd="sng">
                      <a:solidFill>
                        <a:schemeClr val="tx1"/>
                      </a:solidFill>
                      <a:prstDash val="solid"/>
                      <a:bevel/>
                      <a:headEnd type="none" w="med" len="med"/>
                      <a:tailEnd type="none" w="med" len="med"/>
                    </a:lnR>
                    <a:lnT w="12700" cap="flat" cmpd="sng">
                      <a:solidFill>
                        <a:schemeClr val="tx1"/>
                      </a:solidFill>
                      <a:prstDash val="solid"/>
                      <a:bevel/>
                      <a:headEnd type="none" w="med" len="med"/>
                      <a:tailEnd type="none" w="med" len="med"/>
                    </a:lnT>
                    <a:lnB w="28575" cap="flat" cmpd="sng">
                      <a:solidFill>
                        <a:schemeClr val="tx1"/>
                      </a:solidFill>
                      <a:prstDash val="solid"/>
                      <a:bevel/>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eaLnBrk="0" hangingPunct="0">
                        <a:defRPr sz="2400" kern="1200"/>
                      </a:lvl2pPr>
                      <a:lvl3pPr marL="1143000" lvl="2" indent="-228600">
                        <a:defRPr sz="2000" kern="1200"/>
                      </a:lvl3pPr>
                      <a:lvl4pPr marL="1600200" lvl="3" indent="-228600">
                        <a:defRPr sz="1800" kern="1200"/>
                      </a:lvl4pPr>
                      <a:lvl5pPr marL="2057400" lvl="4" indent="-228600">
                        <a:defRPr sz="1800" kern="1200"/>
                      </a:lvl5pPr>
                    </a:lstStyle>
                    <a:p>
                      <a:pPr lvl="0" algn="ctr" fontAlgn="base">
                        <a:spcBef>
                          <a:spcPct val="20000"/>
                        </a:spcBef>
                        <a:buNone/>
                      </a:pPr>
                      <a:r>
                        <a:rPr lang="en-US" altLang="zh-CN" sz="2000" b="1">
                          <a:uFillTx/>
                          <a:latin typeface="Times New Roman" panose="02020603050405020304" pitchFamily="18" charset="0"/>
                          <a:sym typeface="+mn-ea"/>
                        </a:rPr>
                        <a:t>三角形三条</a:t>
                      </a:r>
                      <a:endParaRPr lang="en-US" altLang="zh-CN" sz="1800" b="1">
                        <a:uFillTx/>
                        <a:latin typeface="Times New Roman" panose="02020603050405020304" pitchFamily="18" charset="0"/>
                        <a:ea typeface="宋体" panose="02010600030101010101" pitchFamily="2" charset="-122"/>
                        <a:sym typeface="+mn-ea"/>
                      </a:endParaRPr>
                    </a:p>
                    <a:p>
                      <a:pPr lvl="0" algn="ctr" fontAlgn="base">
                        <a:spcBef>
                          <a:spcPct val="20000"/>
                        </a:spcBef>
                        <a:buNone/>
                      </a:pPr>
                      <a:r>
                        <a:rPr lang="en-US" altLang="zh-CN" sz="2000" b="1">
                          <a:uFillTx/>
                          <a:latin typeface="Times New Roman" panose="02020603050405020304" pitchFamily="18" charset="0"/>
                          <a:sym typeface="+mn-ea"/>
                        </a:rPr>
                        <a:t>角平分线的</a:t>
                      </a:r>
                      <a:endParaRPr lang="en-US" altLang="zh-CN" sz="1800" b="1">
                        <a:uFillTx/>
                        <a:latin typeface="Times New Roman" panose="02020603050405020304" pitchFamily="18" charset="0"/>
                        <a:ea typeface="宋体" panose="02010600030101010101" pitchFamily="2" charset="-122"/>
                        <a:sym typeface="+mn-ea"/>
                      </a:endParaRPr>
                    </a:p>
                    <a:p>
                      <a:pPr lvl="0" algn="ctr" fontAlgn="base">
                        <a:spcBef>
                          <a:spcPct val="20000"/>
                        </a:spcBef>
                        <a:buNone/>
                      </a:pPr>
                      <a:r>
                        <a:rPr lang="en-US" altLang="zh-CN" sz="2000" b="1">
                          <a:uFillTx/>
                          <a:latin typeface="Times New Roman" panose="02020603050405020304" pitchFamily="18" charset="0"/>
                          <a:sym typeface="+mn-ea"/>
                        </a:rPr>
                        <a:t>交点</a:t>
                      </a:r>
                      <a:endParaRPr lang="en-US" altLang="zh-CN" sz="2000" b="1">
                        <a:uFillTx/>
                        <a:latin typeface="Times New Roman" panose="02020603050405020304" pitchFamily="18" charset="0"/>
                        <a:ea typeface="宋体" panose="02010600030101010101" pitchFamily="2" charset="-122"/>
                        <a:sym typeface="+mn-ea"/>
                      </a:endParaRPr>
                    </a:p>
                    <a:p>
                      <a:pPr marL="0" lvl="0" indent="0" algn="ctr" fontAlgn="base">
                        <a:spcBef>
                          <a:spcPct val="20000"/>
                        </a:spcBef>
                        <a:buNone/>
                      </a:pPr>
                      <a:endParaRPr lang="en-US" altLang="zh-CN" sz="2400" b="1">
                        <a:uFillTx/>
                        <a:latin typeface="Times New Roman" panose="02020603050405020304" pitchFamily="18" charset="0"/>
                      </a:endParaRPr>
                    </a:p>
                  </a:txBody>
                  <a:tcPr marL="91433" marR="91433" marT="45723" marB="45723" anchor="ctr">
                    <a:lnL w="12700" cap="flat" cmpd="sng">
                      <a:solidFill>
                        <a:schemeClr val="tx1"/>
                      </a:solidFill>
                      <a:prstDash val="solid"/>
                      <a:bevel/>
                      <a:headEnd type="none" w="med" len="med"/>
                      <a:tailEnd type="none" w="med" len="med"/>
                    </a:lnL>
                    <a:lnR w="12700" cap="flat" cmpd="sng">
                      <a:solidFill>
                        <a:schemeClr val="tx1"/>
                      </a:solidFill>
                      <a:prstDash val="solid"/>
                      <a:bevel/>
                      <a:headEnd type="none" w="med" len="med"/>
                      <a:tailEnd type="none" w="med" len="med"/>
                    </a:lnR>
                    <a:lnT w="12700" cap="flat" cmpd="sng">
                      <a:solidFill>
                        <a:schemeClr val="tx1"/>
                      </a:solidFill>
                      <a:prstDash val="solid"/>
                      <a:bevel/>
                      <a:headEnd type="none" w="med" len="med"/>
                      <a:tailEnd type="none" w="med" len="med"/>
                    </a:lnT>
                    <a:lnB w="28575" cap="flat" cmpd="sng">
                      <a:solidFill>
                        <a:schemeClr val="tx1"/>
                      </a:solidFill>
                      <a:prstDash val="solid"/>
                      <a:bevel/>
                      <a:headEnd type="none" w="med" len="med"/>
                      <a:tailEnd type="none" w="med" len="med"/>
                    </a:lnB>
                    <a:lnTlToBr>
                      <a:noFill/>
                    </a:lnTlToBr>
                    <a:lnBlToTr>
                      <a:noFill/>
                    </a:lnBlToTr>
                    <a:noFill/>
                  </a:tcPr>
                </a:tc>
                <a:tc>
                  <a:txBody>
                    <a:bodyPr/>
                    <a:lst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eaLnBrk="0" hangingPunct="0">
                        <a:defRPr sz="2400" kern="1200"/>
                      </a:lvl2pPr>
                      <a:lvl3pPr marL="1143000" lvl="2" indent="-228600">
                        <a:defRPr sz="2000" kern="1200"/>
                      </a:lvl3pPr>
                      <a:lvl4pPr marL="1600200" lvl="3" indent="-228600">
                        <a:defRPr sz="1800" kern="1200"/>
                      </a:lvl4pPr>
                      <a:lvl5pPr marL="2057400" lvl="4" indent="-228600">
                        <a:defRPr sz="1800" kern="1200"/>
                      </a:lvl5pPr>
                    </a:lstStyle>
                    <a:p>
                      <a:pPr lvl="0" algn="ctr" fontAlgn="base">
                        <a:buNone/>
                      </a:pPr>
                      <a:r>
                        <a:rPr lang="en-US" altLang="zh-CN" sz="2000" b="1">
                          <a:uFillTx/>
                          <a:latin typeface="Times New Roman" panose="02020603050405020304" pitchFamily="18" charset="0"/>
                          <a:sym typeface="+mn-ea"/>
                        </a:rPr>
                        <a:t>1.到三边的距离相等；</a:t>
                      </a:r>
                      <a:endParaRPr lang="en-US" altLang="zh-CN" sz="1800" b="1">
                        <a:uFillTx/>
                        <a:latin typeface="Times New Roman" panose="02020603050405020304" pitchFamily="18" charset="0"/>
                        <a:ea typeface="宋体" panose="02010600030101010101" pitchFamily="2" charset="-122"/>
                        <a:sym typeface="+mn-ea"/>
                      </a:endParaRPr>
                    </a:p>
                    <a:p>
                      <a:pPr lvl="0" algn="ctr" fontAlgn="base">
                        <a:buNone/>
                      </a:pPr>
                      <a:r>
                        <a:rPr lang="en-US" altLang="zh-CN" sz="2000" b="1">
                          <a:uFillTx/>
                          <a:latin typeface="Times New Roman" panose="02020603050405020304" pitchFamily="18" charset="0"/>
                          <a:sym typeface="+mn-ea"/>
                        </a:rPr>
                        <a:t>2.OA、OB、OC分别平分∠BAC、∠ABC、∠ACB</a:t>
                      </a:r>
                      <a:endParaRPr lang="en-US" altLang="zh-CN" sz="1800" b="1">
                        <a:uFillTx/>
                        <a:latin typeface="Times New Roman" panose="02020603050405020304" pitchFamily="18" charset="0"/>
                        <a:ea typeface="宋体" panose="02010600030101010101" pitchFamily="2" charset="-122"/>
                        <a:sym typeface="+mn-ea"/>
                      </a:endParaRPr>
                    </a:p>
                    <a:p>
                      <a:pPr lvl="0" algn="ctr" fontAlgn="base">
                        <a:buNone/>
                      </a:pPr>
                      <a:r>
                        <a:rPr lang="en-US" altLang="zh-CN" sz="2000" b="1">
                          <a:uFillTx/>
                          <a:latin typeface="Times New Roman" panose="02020603050405020304" pitchFamily="18" charset="0"/>
                          <a:sym typeface="+mn-ea"/>
                        </a:rPr>
                        <a:t>3.内心在三角形内部．</a:t>
                      </a:r>
                      <a:endParaRPr lang="en-US" altLang="zh-CN" sz="2000" b="1">
                        <a:uFillTx/>
                        <a:latin typeface="Times New Roman" panose="02020603050405020304" pitchFamily="18" charset="0"/>
                        <a:ea typeface="宋体" panose="02010600030101010101" pitchFamily="2" charset="-122"/>
                        <a:sym typeface="+mn-ea"/>
                      </a:endParaRPr>
                    </a:p>
                    <a:p>
                      <a:pPr marL="0" lvl="0" indent="0" algn="ctr" fontAlgn="base">
                        <a:buNone/>
                      </a:pPr>
                      <a:endParaRPr lang="en-US" altLang="zh-CN" sz="2000" b="1" dirty="0">
                        <a:uFillTx/>
                        <a:latin typeface="Times New Roman" panose="02020603050405020304" pitchFamily="18" charset="0"/>
                        <a:ea typeface="宋体" panose="02010600030101010101" pitchFamily="2" charset="-122"/>
                        <a:sym typeface="+mn-ea"/>
                      </a:endParaRPr>
                    </a:p>
                  </a:txBody>
                  <a:tcPr marL="91433" marR="91433" marT="45723" marB="45723" anchor="ctr">
                    <a:lnL w="12700" cap="flat" cmpd="sng">
                      <a:solidFill>
                        <a:schemeClr val="tx1"/>
                      </a:solidFill>
                      <a:prstDash val="solid"/>
                      <a:bevel/>
                      <a:headEnd type="none" w="med" len="med"/>
                      <a:tailEnd type="none" w="med" len="med"/>
                    </a:lnL>
                    <a:lnR w="28575" cap="flat" cmpd="sng">
                      <a:solidFill>
                        <a:schemeClr val="tx1"/>
                      </a:solidFill>
                      <a:prstDash val="solid"/>
                      <a:bevel/>
                      <a:headEnd type="none" w="med" len="med"/>
                      <a:tailEnd type="none" w="med" len="med"/>
                    </a:lnR>
                    <a:lnT w="12700" cap="flat" cmpd="sng">
                      <a:solidFill>
                        <a:schemeClr val="tx1"/>
                      </a:solidFill>
                      <a:prstDash val="solid"/>
                      <a:bevel/>
                      <a:headEnd type="none" w="med" len="med"/>
                      <a:tailEnd type="none" w="med" len="med"/>
                    </a:lnT>
                    <a:lnB w="28575" cap="flat" cmpd="sng">
                      <a:solidFill>
                        <a:schemeClr val="tx1"/>
                      </a:solidFill>
                      <a:prstDash val="solid"/>
                      <a:bevel/>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35863" name="对象 13335"/>
          <p:cNvGraphicFramePr>
            <a:graphicFrameLocks noChangeAspect="1"/>
          </p:cNvGraphicFramePr>
          <p:nvPr/>
        </p:nvGraphicFramePr>
        <p:xfrm>
          <a:off x="0" y="0"/>
          <a:ext cx="914400" cy="198438"/>
        </p:xfrm>
        <a:graphic>
          <a:graphicData uri="http://schemas.openxmlformats.org/presentationml/2006/ole">
            <mc:AlternateContent xmlns:mc="http://schemas.openxmlformats.org/markup-compatibility/2006">
              <mc:Choice xmlns:v="urn:schemas-microsoft-com:vml" Requires="v">
                <p:oleObj spid="_x0000_s35872" r:id="rId3" imgW="130810" imgH="203835" progId="">
                  <p:embed/>
                </p:oleObj>
              </mc:Choice>
              <mc:Fallback>
                <p:oleObj r:id="rId3" imgW="130810" imgH="203835" progId="">
                  <p:embed/>
                  <p:pic>
                    <p:nvPicPr>
                      <p:cNvPr id="0" name="对象 1333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pic>
        <p:nvPicPr>
          <p:cNvPr id="35864" name="图片 1"/>
          <p:cNvPicPr>
            <a:picLocks noChangeAspect="1" noChangeArrowheads="1"/>
          </p:cNvPicPr>
          <p:nvPr/>
        </p:nvPicPr>
        <p:blipFill>
          <a:blip r:embed="rId5" cstate="email"/>
          <a:srcRect/>
          <a:stretch>
            <a:fillRect/>
          </a:stretch>
        </p:blipFill>
        <p:spPr bwMode="auto">
          <a:xfrm>
            <a:off x="2006600" y="2257425"/>
            <a:ext cx="1689100" cy="167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65" name="图片 2"/>
          <p:cNvPicPr>
            <a:picLocks noChangeAspect="1" noChangeArrowheads="1"/>
          </p:cNvPicPr>
          <p:nvPr/>
        </p:nvPicPr>
        <p:blipFill>
          <a:blip r:embed="rId6"/>
          <a:srcRect/>
          <a:stretch>
            <a:fillRect/>
          </a:stretch>
        </p:blipFill>
        <p:spPr bwMode="auto">
          <a:xfrm>
            <a:off x="1914525" y="4186238"/>
            <a:ext cx="1781175"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矩形 16391"/>
          <p:cNvSpPr>
            <a:spLocks noChangeArrowheads="1"/>
          </p:cNvSpPr>
          <p:nvPr/>
        </p:nvSpPr>
        <p:spPr bwMode="auto">
          <a:xfrm>
            <a:off x="250825" y="1052513"/>
            <a:ext cx="8108950"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a:spcBef>
                <a:spcPct val="20000"/>
              </a:spcBef>
            </a:pPr>
            <a:r>
              <a:rPr lang="en-US" altLang="zh-CN" sz="2800" b="1">
                <a:latin typeface="Arial" panose="020B0604020202020204" pitchFamily="34" charset="0"/>
              </a:rPr>
              <a:t>1.</a:t>
            </a:r>
            <a:r>
              <a:rPr lang="zh-CN" altLang="en-US" sz="2800" b="1">
                <a:latin typeface="Arial" panose="020B0604020202020204" pitchFamily="34" charset="0"/>
              </a:rPr>
              <a:t>已知△</a:t>
            </a:r>
            <a:r>
              <a:rPr lang="en-US" altLang="zh-CN" sz="2800" b="1">
                <a:latin typeface="Arial" panose="020B0604020202020204" pitchFamily="34" charset="0"/>
              </a:rPr>
              <a:t>ABC</a:t>
            </a:r>
            <a:r>
              <a:rPr lang="zh-CN" altLang="en-US" sz="2800" b="1">
                <a:latin typeface="Arial" panose="020B0604020202020204" pitchFamily="34" charset="0"/>
              </a:rPr>
              <a:t>的三边长分别为</a:t>
            </a:r>
            <a:r>
              <a:rPr lang="en-US" altLang="zh-CN" sz="2800" b="1">
                <a:latin typeface="Arial" panose="020B0604020202020204" pitchFamily="34" charset="0"/>
              </a:rPr>
              <a:t>a</a:t>
            </a:r>
            <a:r>
              <a:rPr lang="zh-CN" altLang="en-US" sz="2800" b="1">
                <a:latin typeface="Arial" panose="020B0604020202020204" pitchFamily="34" charset="0"/>
              </a:rPr>
              <a:t>，</a:t>
            </a:r>
            <a:r>
              <a:rPr lang="en-US" altLang="zh-CN" sz="2800" b="1">
                <a:latin typeface="Arial" panose="020B0604020202020204" pitchFamily="34" charset="0"/>
              </a:rPr>
              <a:t>b</a:t>
            </a:r>
            <a:r>
              <a:rPr lang="zh-CN" altLang="en-US" sz="2800" b="1">
                <a:latin typeface="Arial" panose="020B0604020202020204" pitchFamily="34" charset="0"/>
              </a:rPr>
              <a:t>，</a:t>
            </a:r>
            <a:r>
              <a:rPr lang="en-US" altLang="zh-CN" sz="2800" b="1">
                <a:latin typeface="Arial" panose="020B0604020202020204" pitchFamily="34" charset="0"/>
              </a:rPr>
              <a:t>c</a:t>
            </a:r>
            <a:r>
              <a:rPr lang="zh-CN" altLang="en-US" sz="2800" b="1">
                <a:latin typeface="Arial" panose="020B0604020202020204" pitchFamily="34" charset="0"/>
              </a:rPr>
              <a:t>，它的内切圆</a:t>
            </a:r>
          </a:p>
          <a:p>
            <a:pPr marL="342900" indent="-342900">
              <a:spcBef>
                <a:spcPct val="20000"/>
              </a:spcBef>
            </a:pPr>
            <a:r>
              <a:rPr lang="zh-CN" altLang="en-US" sz="2800" b="1">
                <a:latin typeface="Arial" panose="020B0604020202020204" pitchFamily="34" charset="0"/>
              </a:rPr>
              <a:t>半径为</a:t>
            </a:r>
            <a:r>
              <a:rPr lang="en-US" altLang="zh-CN" sz="2800" b="1">
                <a:latin typeface="Arial" panose="020B0604020202020204" pitchFamily="34" charset="0"/>
              </a:rPr>
              <a:t>r</a:t>
            </a:r>
            <a:r>
              <a:rPr lang="zh-CN" altLang="en-US" sz="2800" b="1">
                <a:latin typeface="Arial" panose="020B0604020202020204" pitchFamily="34" charset="0"/>
              </a:rPr>
              <a:t>，你会求△</a:t>
            </a:r>
            <a:r>
              <a:rPr lang="en-US" altLang="zh-CN" sz="2800" b="1">
                <a:latin typeface="Arial" panose="020B0604020202020204" pitchFamily="34" charset="0"/>
              </a:rPr>
              <a:t>ABC</a:t>
            </a:r>
            <a:r>
              <a:rPr lang="zh-CN" altLang="en-US" sz="2800" b="1">
                <a:latin typeface="Arial" panose="020B0604020202020204" pitchFamily="34" charset="0"/>
              </a:rPr>
              <a:t>的面积吗？</a:t>
            </a:r>
          </a:p>
        </p:txBody>
      </p:sp>
      <p:sp>
        <p:nvSpPr>
          <p:cNvPr id="36866" name="矩形 16392"/>
          <p:cNvSpPr>
            <a:spLocks noChangeArrowheads="1"/>
          </p:cNvSpPr>
          <p:nvPr/>
        </p:nvSpPr>
        <p:spPr bwMode="auto">
          <a:xfrm>
            <a:off x="250825" y="4008438"/>
            <a:ext cx="8286750"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342900" indent="-342900">
              <a:spcBef>
                <a:spcPct val="20000"/>
              </a:spcBef>
            </a:pPr>
            <a:r>
              <a:rPr lang="en-US" altLang="zh-CN" sz="2800" b="1">
                <a:latin typeface="Arial" panose="020B0604020202020204" pitchFamily="34" charset="0"/>
              </a:rPr>
              <a:t>2.</a:t>
            </a:r>
            <a:r>
              <a:rPr lang="zh-CN" altLang="en-US" sz="2800" b="1">
                <a:latin typeface="Arial" panose="020B0604020202020204" pitchFamily="34" charset="0"/>
              </a:rPr>
              <a:t>已知</a:t>
            </a:r>
            <a:r>
              <a:rPr lang="en-US" altLang="zh-CN" sz="2800" b="1">
                <a:latin typeface="Arial" panose="020B0604020202020204" pitchFamily="34" charset="0"/>
              </a:rPr>
              <a:t>Rt△ABC</a:t>
            </a:r>
            <a:r>
              <a:rPr lang="zh-CN" altLang="en-US" sz="2800" b="1">
                <a:latin typeface="Arial" panose="020B0604020202020204" pitchFamily="34" charset="0"/>
              </a:rPr>
              <a:t>的两直角边分别为</a:t>
            </a:r>
            <a:r>
              <a:rPr lang="en-US" altLang="zh-CN" sz="2800" b="1">
                <a:latin typeface="Arial" panose="020B0604020202020204" pitchFamily="34" charset="0"/>
              </a:rPr>
              <a:t>a</a:t>
            </a:r>
            <a:r>
              <a:rPr lang="zh-CN" altLang="en-US" sz="2800" b="1">
                <a:latin typeface="Arial" panose="020B0604020202020204" pitchFamily="34" charset="0"/>
              </a:rPr>
              <a:t>，</a:t>
            </a:r>
            <a:r>
              <a:rPr lang="en-US" altLang="zh-CN" sz="2800" b="1">
                <a:latin typeface="Arial" panose="020B0604020202020204" pitchFamily="34" charset="0"/>
              </a:rPr>
              <a:t>b</a:t>
            </a:r>
            <a:r>
              <a:rPr lang="zh-CN" altLang="en-US" sz="2800" b="1">
                <a:latin typeface="Arial" panose="020B0604020202020204" pitchFamily="34" charset="0"/>
              </a:rPr>
              <a:t>，你会求它的</a:t>
            </a:r>
          </a:p>
          <a:p>
            <a:pPr marL="342900" indent="-342900">
              <a:spcBef>
                <a:spcPct val="20000"/>
              </a:spcBef>
            </a:pPr>
            <a:r>
              <a:rPr lang="zh-CN" altLang="en-US" sz="2800" b="1">
                <a:latin typeface="Arial" panose="020B0604020202020204" pitchFamily="34" charset="0"/>
              </a:rPr>
              <a:t>内切圆半径吗？</a:t>
            </a:r>
          </a:p>
        </p:txBody>
      </p:sp>
      <p:grpSp>
        <p:nvGrpSpPr>
          <p:cNvPr id="36867" name="组合 16393"/>
          <p:cNvGrpSpPr/>
          <p:nvPr/>
        </p:nvGrpSpPr>
        <p:grpSpPr bwMode="auto">
          <a:xfrm>
            <a:off x="5003800" y="1341438"/>
            <a:ext cx="3733800" cy="2667000"/>
            <a:chOff x="0" y="0"/>
            <a:chExt cx="2352" cy="1680"/>
          </a:xfrm>
        </p:grpSpPr>
        <p:sp>
          <p:nvSpPr>
            <p:cNvPr id="36868" name="直接连接符 16394"/>
            <p:cNvSpPr>
              <a:spLocks noChangeShapeType="1"/>
            </p:cNvSpPr>
            <p:nvPr/>
          </p:nvSpPr>
          <p:spPr bwMode="auto">
            <a:xfrm flipV="1">
              <a:off x="192" y="1524"/>
              <a:ext cx="1955" cy="12"/>
            </a:xfrm>
            <a:prstGeom prst="line">
              <a:avLst/>
            </a:prstGeom>
            <a:noFill/>
            <a:ln w="28575">
              <a:solidFill>
                <a:schemeClr val="tx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6869" name="直接连接符 16395"/>
            <p:cNvSpPr>
              <a:spLocks noChangeShapeType="1"/>
            </p:cNvSpPr>
            <p:nvPr/>
          </p:nvSpPr>
          <p:spPr bwMode="auto">
            <a:xfrm flipV="1">
              <a:off x="190" y="238"/>
              <a:ext cx="1294" cy="1288"/>
            </a:xfrm>
            <a:prstGeom prst="line">
              <a:avLst/>
            </a:prstGeom>
            <a:noFill/>
            <a:ln w="28575">
              <a:solidFill>
                <a:schemeClr val="tx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6870" name="直接连接符 16396"/>
            <p:cNvSpPr>
              <a:spLocks noChangeShapeType="1"/>
            </p:cNvSpPr>
            <p:nvPr/>
          </p:nvSpPr>
          <p:spPr bwMode="auto">
            <a:xfrm>
              <a:off x="1488" y="240"/>
              <a:ext cx="653" cy="1291"/>
            </a:xfrm>
            <a:prstGeom prst="line">
              <a:avLst/>
            </a:prstGeom>
            <a:noFill/>
            <a:ln w="28575">
              <a:solidFill>
                <a:schemeClr val="tx1"/>
              </a:solidFill>
              <a:bevel/>
            </a:ln>
            <a:extLst>
              <a:ext uri="{909E8E84-426E-40DD-AFC4-6F175D3DCCD1}">
                <a14:hiddenFill xmlns:a14="http://schemas.microsoft.com/office/drawing/2010/main">
                  <a:noFill/>
                </a14:hiddenFill>
              </a:ext>
            </a:extLst>
          </p:spPr>
          <p:txBody>
            <a:bodyPr/>
            <a:lstStyle/>
            <a:p>
              <a:endParaRPr lang="zh-CN" altLang="en-US"/>
            </a:p>
          </p:txBody>
        </p:sp>
        <p:sp>
          <p:nvSpPr>
            <p:cNvPr id="36871" name="文本框 16397"/>
            <p:cNvSpPr txBox="1">
              <a:spLocks noChangeArrowheads="1"/>
            </p:cNvSpPr>
            <p:nvPr/>
          </p:nvSpPr>
          <p:spPr bwMode="auto">
            <a:xfrm>
              <a:off x="1392" y="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1300">
                  <a:latin typeface="Tahoma" panose="020B0604030504040204" pitchFamily="34" charset="0"/>
                </a:rPr>
                <a:t>A</a:t>
              </a:r>
            </a:p>
          </p:txBody>
        </p:sp>
        <p:sp>
          <p:nvSpPr>
            <p:cNvPr id="36872" name="文本框 16398"/>
            <p:cNvSpPr txBox="1">
              <a:spLocks noChangeArrowheads="1"/>
            </p:cNvSpPr>
            <p:nvPr/>
          </p:nvSpPr>
          <p:spPr bwMode="auto">
            <a:xfrm>
              <a:off x="0" y="1344"/>
              <a:ext cx="1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1300">
                  <a:latin typeface="Tahoma" panose="020B0604030504040204" pitchFamily="34" charset="0"/>
                </a:rPr>
                <a:t>B</a:t>
              </a:r>
            </a:p>
          </p:txBody>
        </p:sp>
        <p:sp>
          <p:nvSpPr>
            <p:cNvPr id="36873" name="文本框 16399"/>
            <p:cNvSpPr txBox="1">
              <a:spLocks noChangeArrowheads="1"/>
            </p:cNvSpPr>
            <p:nvPr/>
          </p:nvSpPr>
          <p:spPr bwMode="auto">
            <a:xfrm>
              <a:off x="2112" y="1392"/>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1300">
                  <a:latin typeface="Tahoma" panose="020B0604030504040204" pitchFamily="34" charset="0"/>
                </a:rPr>
                <a:t>C</a:t>
              </a:r>
            </a:p>
          </p:txBody>
        </p:sp>
      </p:grpSp>
      <p:sp>
        <p:nvSpPr>
          <p:cNvPr id="16401" name="直接连接符 16400"/>
          <p:cNvSpPr>
            <a:spLocks noChangeShapeType="1"/>
          </p:cNvSpPr>
          <p:nvPr/>
        </p:nvSpPr>
        <p:spPr bwMode="auto">
          <a:xfrm flipV="1">
            <a:off x="5356225" y="3068638"/>
            <a:ext cx="1808163" cy="684212"/>
          </a:xfrm>
          <a:prstGeom prst="line">
            <a:avLst/>
          </a:prstGeom>
          <a:noFill/>
          <a:ln w="38100">
            <a:solidFill>
              <a:srgbClr val="FF0000"/>
            </a:solidFill>
            <a:prstDash val="dash"/>
            <a:bevel/>
          </a:ln>
          <a:extLst>
            <a:ext uri="{909E8E84-426E-40DD-AFC4-6F175D3DCCD1}">
              <a14:hiddenFill xmlns:a14="http://schemas.microsoft.com/office/drawing/2010/main">
                <a:noFill/>
              </a14:hiddenFill>
            </a:ext>
          </a:extLst>
        </p:spPr>
        <p:txBody>
          <a:bodyPr/>
          <a:lstStyle/>
          <a:p>
            <a:endParaRPr lang="zh-CN" altLang="en-US"/>
          </a:p>
        </p:txBody>
      </p:sp>
      <p:sp>
        <p:nvSpPr>
          <p:cNvPr id="16402" name="直接连接符 16401"/>
          <p:cNvSpPr>
            <a:spLocks noChangeShapeType="1"/>
          </p:cNvSpPr>
          <p:nvPr/>
        </p:nvSpPr>
        <p:spPr bwMode="auto">
          <a:xfrm flipH="1" flipV="1">
            <a:off x="7164388" y="3068638"/>
            <a:ext cx="1152525" cy="647700"/>
          </a:xfrm>
          <a:prstGeom prst="line">
            <a:avLst/>
          </a:prstGeom>
          <a:noFill/>
          <a:ln w="38100">
            <a:solidFill>
              <a:srgbClr val="FF0000"/>
            </a:solidFill>
            <a:prstDash val="dash"/>
            <a:bevel/>
          </a:ln>
          <a:extLst>
            <a:ext uri="{909E8E84-426E-40DD-AFC4-6F175D3DCCD1}">
              <a14:hiddenFill xmlns:a14="http://schemas.microsoft.com/office/drawing/2010/main">
                <a:noFill/>
              </a14:hiddenFill>
            </a:ext>
          </a:extLst>
        </p:spPr>
        <p:txBody>
          <a:bodyPr/>
          <a:lstStyle/>
          <a:p>
            <a:endParaRPr lang="zh-CN" altLang="en-US"/>
          </a:p>
        </p:txBody>
      </p:sp>
      <p:sp>
        <p:nvSpPr>
          <p:cNvPr id="16403" name="文本框 16402"/>
          <p:cNvSpPr txBox="1">
            <a:spLocks noChangeArrowheads="1"/>
          </p:cNvSpPr>
          <p:nvPr/>
        </p:nvSpPr>
        <p:spPr bwMode="auto">
          <a:xfrm>
            <a:off x="6877050" y="2565400"/>
            <a:ext cx="4572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1300" b="1">
                <a:latin typeface="Tahoma" panose="020B0604030504040204" pitchFamily="34" charset="0"/>
              </a:rPr>
              <a:t>O</a:t>
            </a:r>
            <a:r>
              <a:rPr lang="en-US" altLang="zh-CN" sz="1000" b="1">
                <a:latin typeface="Tahoma" panose="020B0604030504040204" pitchFamily="34" charset="0"/>
              </a:rPr>
              <a:t>●</a:t>
            </a:r>
          </a:p>
        </p:txBody>
      </p:sp>
      <p:grpSp>
        <p:nvGrpSpPr>
          <p:cNvPr id="16404" name="组合 16403"/>
          <p:cNvGrpSpPr/>
          <p:nvPr/>
        </p:nvGrpSpPr>
        <p:grpSpPr bwMode="auto">
          <a:xfrm>
            <a:off x="7061200" y="3017838"/>
            <a:ext cx="457200" cy="838200"/>
            <a:chOff x="0" y="0"/>
            <a:chExt cx="288" cy="528"/>
          </a:xfrm>
        </p:grpSpPr>
        <p:sp>
          <p:nvSpPr>
            <p:cNvPr id="36878" name="直接连接符 16404"/>
            <p:cNvSpPr>
              <a:spLocks noChangeShapeType="1"/>
            </p:cNvSpPr>
            <p:nvPr/>
          </p:nvSpPr>
          <p:spPr bwMode="auto">
            <a:xfrm flipH="1">
              <a:off x="55" y="0"/>
              <a:ext cx="5" cy="478"/>
            </a:xfrm>
            <a:prstGeom prst="line">
              <a:avLst/>
            </a:prstGeom>
            <a:noFill/>
            <a:ln w="38100">
              <a:solidFill>
                <a:schemeClr val="folHlink"/>
              </a:solidFill>
              <a:bevel/>
            </a:ln>
            <a:extLst>
              <a:ext uri="{909E8E84-426E-40DD-AFC4-6F175D3DCCD1}">
                <a14:hiddenFill xmlns:a14="http://schemas.microsoft.com/office/drawing/2010/main">
                  <a:noFill/>
                </a14:hiddenFill>
              </a:ext>
            </a:extLst>
          </p:spPr>
          <p:txBody>
            <a:bodyPr/>
            <a:lstStyle/>
            <a:p>
              <a:endParaRPr lang="zh-CN" altLang="en-US"/>
            </a:p>
          </p:txBody>
        </p:sp>
        <p:sp>
          <p:nvSpPr>
            <p:cNvPr id="36879" name="文本框 16405"/>
            <p:cNvSpPr txBox="1">
              <a:spLocks noChangeArrowheads="1"/>
            </p:cNvSpPr>
            <p:nvPr/>
          </p:nvSpPr>
          <p:spPr bwMode="auto">
            <a:xfrm>
              <a:off x="0" y="240"/>
              <a:ext cx="28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1300">
                  <a:solidFill>
                    <a:schemeClr val="folHlink"/>
                  </a:solidFill>
                  <a:latin typeface="Tahoma" panose="020B0604030504040204" pitchFamily="34" charset="0"/>
                </a:rPr>
                <a:t>┓</a:t>
              </a:r>
            </a:p>
          </p:txBody>
        </p:sp>
      </p:grpSp>
      <p:grpSp>
        <p:nvGrpSpPr>
          <p:cNvPr id="16407" name="组合 16406"/>
          <p:cNvGrpSpPr/>
          <p:nvPr/>
        </p:nvGrpSpPr>
        <p:grpSpPr bwMode="auto">
          <a:xfrm>
            <a:off x="6372225" y="2276475"/>
            <a:ext cx="1512888" cy="1479550"/>
            <a:chOff x="0" y="0"/>
            <a:chExt cx="932" cy="932"/>
          </a:xfrm>
        </p:grpSpPr>
        <p:sp>
          <p:nvSpPr>
            <p:cNvPr id="36881" name="椭圆 16407"/>
            <p:cNvSpPr>
              <a:spLocks noChangeArrowheads="1"/>
            </p:cNvSpPr>
            <p:nvPr/>
          </p:nvSpPr>
          <p:spPr bwMode="auto">
            <a:xfrm>
              <a:off x="0" y="0"/>
              <a:ext cx="932" cy="932"/>
            </a:xfrm>
            <a:prstGeom prst="ellipse">
              <a:avLst/>
            </a:prstGeom>
            <a:noFill/>
            <a:ln w="38100">
              <a:solidFill>
                <a:schemeClr val="tx1"/>
              </a:solidFill>
              <a:bevel/>
            </a:ln>
            <a:extLst>
              <a:ext uri="{909E8E84-426E-40DD-AFC4-6F175D3DCCD1}">
                <a14:hiddenFill xmlns:a14="http://schemas.microsoft.com/office/drawing/2010/main">
                  <a:solidFill>
                    <a:srgbClr val="FFFFFF"/>
                  </a:solidFill>
                </a14:hiddenFill>
              </a:ext>
            </a:extLst>
          </p:spPr>
          <p:txBody>
            <a:bodyPr/>
            <a:lstStyle/>
            <a:p>
              <a:endParaRPr lang="zh-CN" altLang="en-US" sz="1300"/>
            </a:p>
          </p:txBody>
        </p:sp>
        <p:sp>
          <p:nvSpPr>
            <p:cNvPr id="36882" name="文本框 16408"/>
            <p:cNvSpPr txBox="1">
              <a:spLocks noChangeArrowheads="1"/>
            </p:cNvSpPr>
            <p:nvPr/>
          </p:nvSpPr>
          <p:spPr bwMode="auto">
            <a:xfrm>
              <a:off x="367" y="394"/>
              <a:ext cx="19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US" sz="1000">
                  <a:solidFill>
                    <a:schemeClr val="hlink"/>
                  </a:solidFill>
                  <a:latin typeface="Tahoma" panose="020B0604030504040204" pitchFamily="34" charset="0"/>
                </a:rPr>
                <a:t>●</a:t>
              </a:r>
              <a:endParaRPr lang="zh-CN" altLang="en-US" sz="1300">
                <a:latin typeface="Tahoma" panose="020B0604030504040204" pitchFamily="34" charset="0"/>
              </a:endParaRPr>
            </a:p>
          </p:txBody>
        </p:sp>
      </p:grpSp>
      <p:grpSp>
        <p:nvGrpSpPr>
          <p:cNvPr id="36883" name="组合 16409"/>
          <p:cNvGrpSpPr/>
          <p:nvPr/>
        </p:nvGrpSpPr>
        <p:grpSpPr bwMode="auto">
          <a:xfrm>
            <a:off x="6146800" y="4711700"/>
            <a:ext cx="2286000" cy="1752600"/>
            <a:chOff x="0" y="0"/>
            <a:chExt cx="1440" cy="1104"/>
          </a:xfrm>
        </p:grpSpPr>
        <p:grpSp>
          <p:nvGrpSpPr>
            <p:cNvPr id="36884" name="组合 16410"/>
            <p:cNvGrpSpPr/>
            <p:nvPr/>
          </p:nvGrpSpPr>
          <p:grpSpPr bwMode="auto">
            <a:xfrm>
              <a:off x="0" y="0"/>
              <a:ext cx="1440" cy="1104"/>
              <a:chOff x="0" y="0"/>
              <a:chExt cx="1440" cy="1104"/>
            </a:xfrm>
          </p:grpSpPr>
          <p:sp>
            <p:nvSpPr>
              <p:cNvPr id="36885" name="直角三角形 16411"/>
              <p:cNvSpPr>
                <a:spLocks noChangeArrowheads="1"/>
              </p:cNvSpPr>
              <p:nvPr/>
            </p:nvSpPr>
            <p:spPr bwMode="auto">
              <a:xfrm>
                <a:off x="214" y="192"/>
                <a:ext cx="1009" cy="680"/>
              </a:xfrm>
              <a:prstGeom prst="rtTriangle">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sz="1300"/>
              </a:p>
            </p:txBody>
          </p:sp>
          <p:sp>
            <p:nvSpPr>
              <p:cNvPr id="36886" name="文本框 16412"/>
              <p:cNvSpPr txBox="1">
                <a:spLocks noChangeArrowheads="1"/>
              </p:cNvSpPr>
              <p:nvPr/>
            </p:nvSpPr>
            <p:spPr bwMode="auto">
              <a:xfrm>
                <a:off x="1200" y="81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sz="1300">
                    <a:latin typeface="Tahoma" panose="020B0604030504040204" pitchFamily="34" charset="0"/>
                  </a:rPr>
                  <a:t>C</a:t>
                </a:r>
              </a:p>
            </p:txBody>
          </p:sp>
          <p:sp>
            <p:nvSpPr>
              <p:cNvPr id="36887" name="文本框 16413"/>
              <p:cNvSpPr txBox="1">
                <a:spLocks noChangeArrowheads="1"/>
              </p:cNvSpPr>
              <p:nvPr/>
            </p:nvSpPr>
            <p:spPr bwMode="auto">
              <a:xfrm>
                <a:off x="0" y="0"/>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sz="1300">
                    <a:latin typeface="Tahoma" panose="020B0604030504040204" pitchFamily="34" charset="0"/>
                  </a:rPr>
                  <a:t>A</a:t>
                </a:r>
              </a:p>
            </p:txBody>
          </p:sp>
          <p:sp>
            <p:nvSpPr>
              <p:cNvPr id="36888" name="文本框 16414"/>
              <p:cNvSpPr txBox="1">
                <a:spLocks noChangeArrowheads="1"/>
              </p:cNvSpPr>
              <p:nvPr/>
            </p:nvSpPr>
            <p:spPr bwMode="auto">
              <a:xfrm>
                <a:off x="0" y="816"/>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altLang="zh-CN" sz="1300">
                    <a:latin typeface="Tahoma" panose="020B0604030504040204" pitchFamily="34" charset="0"/>
                  </a:rPr>
                  <a:t>B</a:t>
                </a:r>
              </a:p>
            </p:txBody>
          </p:sp>
          <p:sp>
            <p:nvSpPr>
              <p:cNvPr id="36889" name="文本框 16415"/>
              <p:cNvSpPr txBox="1">
                <a:spLocks noChangeArrowheads="1"/>
              </p:cNvSpPr>
              <p:nvPr/>
            </p:nvSpPr>
            <p:spPr bwMode="auto">
              <a:xfrm>
                <a:off x="156" y="624"/>
                <a:ext cx="24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US" sz="1300">
                    <a:latin typeface="Tahoma" panose="020B0604030504040204" pitchFamily="34" charset="0"/>
                  </a:rPr>
                  <a:t>┐</a:t>
                </a:r>
              </a:p>
            </p:txBody>
          </p:sp>
        </p:grpSp>
        <p:grpSp>
          <p:nvGrpSpPr>
            <p:cNvPr id="36890" name="组合 16416"/>
            <p:cNvGrpSpPr/>
            <p:nvPr/>
          </p:nvGrpSpPr>
          <p:grpSpPr bwMode="auto">
            <a:xfrm>
              <a:off x="228" y="420"/>
              <a:ext cx="444" cy="444"/>
              <a:chOff x="0" y="0"/>
              <a:chExt cx="444" cy="444"/>
            </a:xfrm>
          </p:grpSpPr>
          <p:sp>
            <p:nvSpPr>
              <p:cNvPr id="36891" name="椭圆 16417"/>
              <p:cNvSpPr>
                <a:spLocks noChangeArrowheads="1"/>
              </p:cNvSpPr>
              <p:nvPr/>
            </p:nvSpPr>
            <p:spPr bwMode="auto">
              <a:xfrm>
                <a:off x="0" y="0"/>
                <a:ext cx="444" cy="444"/>
              </a:xfrm>
              <a:prstGeom prst="ellipse">
                <a:avLst/>
              </a:prstGeom>
              <a:noFill/>
              <a:ln w="38100">
                <a:solidFill>
                  <a:schemeClr val="tx1"/>
                </a:solidFill>
                <a:bevel/>
              </a:ln>
              <a:extLst>
                <a:ext uri="{909E8E84-426E-40DD-AFC4-6F175D3DCCD1}">
                  <a14:hiddenFill xmlns:a14="http://schemas.microsoft.com/office/drawing/2010/main">
                    <a:solidFill>
                      <a:srgbClr val="FFFFFF"/>
                    </a:solidFill>
                  </a14:hiddenFill>
                </a:ext>
              </a:extLst>
            </p:spPr>
            <p:txBody>
              <a:bodyPr/>
              <a:lstStyle/>
              <a:p>
                <a:endParaRPr lang="zh-CN" altLang="en-US" sz="1300"/>
              </a:p>
            </p:txBody>
          </p:sp>
          <p:sp>
            <p:nvSpPr>
              <p:cNvPr id="36892" name="文本框 16418"/>
              <p:cNvSpPr txBox="1">
                <a:spLocks noChangeArrowheads="1"/>
              </p:cNvSpPr>
              <p:nvPr/>
            </p:nvSpPr>
            <p:spPr bwMode="auto">
              <a:xfrm>
                <a:off x="120" y="146"/>
                <a:ext cx="13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US" sz="1000">
                    <a:solidFill>
                      <a:schemeClr val="hlink"/>
                    </a:solidFill>
                    <a:latin typeface="Tahoma" panose="020B0604030504040204" pitchFamily="34" charset="0"/>
                  </a:rPr>
                  <a:t>●</a:t>
                </a:r>
                <a:endParaRPr lang="zh-CN" altLang="en-US" sz="1300">
                  <a:latin typeface="Tahoma" panose="020B0604030504040204" pitchFamily="34" charset="0"/>
                </a:endParaRPr>
              </a:p>
            </p:txBody>
          </p:sp>
        </p:grpSp>
      </p:grpSp>
      <p:sp>
        <p:nvSpPr>
          <p:cNvPr id="16420" name="直接连接符 16419"/>
          <p:cNvSpPr>
            <a:spLocks noChangeShapeType="1"/>
          </p:cNvSpPr>
          <p:nvPr/>
        </p:nvSpPr>
        <p:spPr bwMode="auto">
          <a:xfrm flipH="1">
            <a:off x="7164388" y="1773238"/>
            <a:ext cx="215900" cy="1295400"/>
          </a:xfrm>
          <a:prstGeom prst="line">
            <a:avLst/>
          </a:prstGeom>
          <a:noFill/>
          <a:ln w="38100">
            <a:solidFill>
              <a:srgbClr val="FF0000"/>
            </a:solidFill>
            <a:prstDash val="dash"/>
            <a:round/>
          </a:ln>
          <a:extLst>
            <a:ext uri="{909E8E84-426E-40DD-AFC4-6F175D3DCCD1}">
              <a14:hiddenFill xmlns:a14="http://schemas.microsoft.com/office/drawing/2010/main">
                <a:noFill/>
              </a14:hiddenFill>
            </a:ext>
          </a:extLst>
        </p:spPr>
        <p:txBody>
          <a:bodyPr/>
          <a:lstStyle/>
          <a:p>
            <a:endParaRPr lang="zh-CN" altLang="en-US"/>
          </a:p>
        </p:txBody>
      </p:sp>
      <p:grpSp>
        <p:nvGrpSpPr>
          <p:cNvPr id="16421" name="组合 16420"/>
          <p:cNvGrpSpPr/>
          <p:nvPr/>
        </p:nvGrpSpPr>
        <p:grpSpPr bwMode="auto">
          <a:xfrm rot="-7095380">
            <a:off x="7208838" y="2300288"/>
            <a:ext cx="457200" cy="838200"/>
            <a:chOff x="0" y="0"/>
            <a:chExt cx="288" cy="528"/>
          </a:xfrm>
        </p:grpSpPr>
        <p:sp>
          <p:nvSpPr>
            <p:cNvPr id="36895" name="直接连接符 16421"/>
            <p:cNvSpPr>
              <a:spLocks noChangeShapeType="1"/>
            </p:cNvSpPr>
            <p:nvPr/>
          </p:nvSpPr>
          <p:spPr bwMode="auto">
            <a:xfrm flipH="1">
              <a:off x="52" y="0"/>
              <a:ext cx="5" cy="478"/>
            </a:xfrm>
            <a:prstGeom prst="line">
              <a:avLst/>
            </a:prstGeom>
            <a:noFill/>
            <a:ln w="38100">
              <a:solidFill>
                <a:schemeClr val="folHlink"/>
              </a:solidFill>
              <a:bevel/>
            </a:ln>
            <a:extLst>
              <a:ext uri="{909E8E84-426E-40DD-AFC4-6F175D3DCCD1}">
                <a14:hiddenFill xmlns:a14="http://schemas.microsoft.com/office/drawing/2010/main">
                  <a:noFill/>
                </a14:hiddenFill>
              </a:ext>
            </a:extLst>
          </p:spPr>
          <p:txBody>
            <a:bodyPr/>
            <a:lstStyle/>
            <a:p>
              <a:endParaRPr lang="zh-CN" altLang="en-US"/>
            </a:p>
          </p:txBody>
        </p:sp>
        <p:sp>
          <p:nvSpPr>
            <p:cNvPr id="36896" name="文本框 16422"/>
            <p:cNvSpPr txBox="1">
              <a:spLocks noChangeArrowheads="1"/>
            </p:cNvSpPr>
            <p:nvPr/>
          </p:nvSpPr>
          <p:spPr bwMode="auto">
            <a:xfrm>
              <a:off x="0" y="239"/>
              <a:ext cx="288" cy="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1300">
                  <a:solidFill>
                    <a:schemeClr val="folHlink"/>
                  </a:solidFill>
                  <a:latin typeface="Tahoma" panose="020B0604030504040204" pitchFamily="34" charset="0"/>
                </a:rPr>
                <a:t>┓</a:t>
              </a:r>
            </a:p>
          </p:txBody>
        </p:sp>
      </p:grpSp>
      <p:grpSp>
        <p:nvGrpSpPr>
          <p:cNvPr id="16424" name="组合 16423"/>
          <p:cNvGrpSpPr/>
          <p:nvPr/>
        </p:nvGrpSpPr>
        <p:grpSpPr bwMode="auto">
          <a:xfrm rot="8266054">
            <a:off x="6516688" y="2420938"/>
            <a:ext cx="457200" cy="850900"/>
            <a:chOff x="0" y="0"/>
            <a:chExt cx="288" cy="522"/>
          </a:xfrm>
        </p:grpSpPr>
        <p:sp>
          <p:nvSpPr>
            <p:cNvPr id="36898" name="直接连接符 16424"/>
            <p:cNvSpPr>
              <a:spLocks noChangeShapeType="1"/>
            </p:cNvSpPr>
            <p:nvPr/>
          </p:nvSpPr>
          <p:spPr bwMode="auto">
            <a:xfrm flipH="1">
              <a:off x="55" y="0"/>
              <a:ext cx="5" cy="478"/>
            </a:xfrm>
            <a:prstGeom prst="line">
              <a:avLst/>
            </a:prstGeom>
            <a:noFill/>
            <a:ln w="38100">
              <a:solidFill>
                <a:schemeClr val="folHlink"/>
              </a:solidFill>
              <a:bevel/>
            </a:ln>
            <a:extLst>
              <a:ext uri="{909E8E84-426E-40DD-AFC4-6F175D3DCCD1}">
                <a14:hiddenFill xmlns:a14="http://schemas.microsoft.com/office/drawing/2010/main">
                  <a:noFill/>
                </a14:hiddenFill>
              </a:ext>
            </a:extLst>
          </p:spPr>
          <p:txBody>
            <a:bodyPr/>
            <a:lstStyle/>
            <a:p>
              <a:endParaRPr lang="zh-CN" altLang="en-US"/>
            </a:p>
          </p:txBody>
        </p:sp>
        <p:sp>
          <p:nvSpPr>
            <p:cNvPr id="36899" name="文本框 16425"/>
            <p:cNvSpPr txBox="1">
              <a:spLocks noChangeArrowheads="1"/>
            </p:cNvSpPr>
            <p:nvPr/>
          </p:nvSpPr>
          <p:spPr bwMode="auto">
            <a:xfrm>
              <a:off x="0" y="242"/>
              <a:ext cx="288"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1300">
                  <a:solidFill>
                    <a:schemeClr val="folHlink"/>
                  </a:solidFill>
                  <a:latin typeface="Tahoma" panose="020B0604030504040204" pitchFamily="34" charset="0"/>
                </a:rPr>
                <a:t>┓</a:t>
              </a:r>
            </a:p>
          </p:txBody>
        </p:sp>
      </p:grpSp>
      <p:grpSp>
        <p:nvGrpSpPr>
          <p:cNvPr id="16427" name="组合 16426"/>
          <p:cNvGrpSpPr/>
          <p:nvPr/>
        </p:nvGrpSpPr>
        <p:grpSpPr bwMode="auto">
          <a:xfrm>
            <a:off x="900113" y="1916113"/>
            <a:ext cx="3960812" cy="1820862"/>
            <a:chOff x="0" y="0"/>
            <a:chExt cx="2495" cy="1147"/>
          </a:xfrm>
        </p:grpSpPr>
        <p:sp>
          <p:nvSpPr>
            <p:cNvPr id="36901" name="文本框 16427"/>
            <p:cNvSpPr txBox="1">
              <a:spLocks noChangeArrowheads="1"/>
            </p:cNvSpPr>
            <p:nvPr/>
          </p:nvSpPr>
          <p:spPr bwMode="auto">
            <a:xfrm>
              <a:off x="259" y="0"/>
              <a:ext cx="11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Calibri" panose="020F0502020204030204" pitchFamily="34" charset="0"/>
                  <a:ea typeface="宋体" panose="02010600030101010101" pitchFamily="2" charset="-122"/>
                </a:defRPr>
              </a:lvl1pPr>
              <a:lvl2pPr>
                <a:defRPr>
                  <a:solidFill>
                    <a:schemeClr val="tx1"/>
                  </a:solidFill>
                  <a:latin typeface="Calibri" panose="020F0502020204030204" pitchFamily="34" charset="0"/>
                  <a:ea typeface="宋体" panose="02010600030101010101" pitchFamily="2" charset="-122"/>
                </a:defRPr>
              </a:lvl2pPr>
              <a:lvl3pPr>
                <a:defRPr>
                  <a:solidFill>
                    <a:schemeClr val="tx1"/>
                  </a:solidFill>
                  <a:latin typeface="Calibri" panose="020F0502020204030204" pitchFamily="34" charset="0"/>
                  <a:ea typeface="宋体" panose="02010600030101010101" pitchFamily="2" charset="-122"/>
                </a:defRPr>
              </a:lvl3pPr>
              <a:lvl4pPr>
                <a:defRPr>
                  <a:solidFill>
                    <a:schemeClr val="tx1"/>
                  </a:solidFill>
                  <a:latin typeface="Calibri" panose="020F0502020204030204" pitchFamily="34" charset="0"/>
                  <a:ea typeface="宋体" panose="02010600030101010101" pitchFamily="2" charset="-122"/>
                </a:defRPr>
              </a:lvl4pPr>
              <a:lvl5pPr>
                <a:defRPr>
                  <a:solidFill>
                    <a:schemeClr val="tx1"/>
                  </a:solidFill>
                  <a:latin typeface="Calibri" panose="020F0502020204030204" pitchFamily="34" charset="0"/>
                  <a:ea typeface="宋体" panose="02010600030101010101" pitchFamily="2" charset="-122"/>
                </a:defRPr>
              </a:lvl5pPr>
              <a:lvl6pPr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20000"/>
                </a:spcBef>
              </a:pPr>
              <a:endParaRPr lang="zh-CN" altLang="en-US" sz="2800" b="1">
                <a:latin typeface="Arial" panose="020B0604020202020204" pitchFamily="34" charset="0"/>
                <a:sym typeface="Wingdings" panose="05000000000000000000" pitchFamily="2" charset="2"/>
              </a:endParaRPr>
            </a:p>
          </p:txBody>
        </p:sp>
        <p:graphicFrame>
          <p:nvGraphicFramePr>
            <p:cNvPr id="36902" name="内容占位符 16428"/>
            <p:cNvGraphicFramePr>
              <a:graphicFrameLocks noChangeAspect="1"/>
            </p:cNvGraphicFramePr>
            <p:nvPr/>
          </p:nvGraphicFramePr>
          <p:xfrm>
            <a:off x="0" y="305"/>
            <a:ext cx="2495" cy="842"/>
          </p:xfrm>
          <a:graphic>
            <a:graphicData uri="http://schemas.openxmlformats.org/presentationml/2006/ole">
              <mc:AlternateContent xmlns:mc="http://schemas.openxmlformats.org/markup-compatibility/2006">
                <mc:Choice xmlns:v="urn:schemas-microsoft-com:vml" Requires="v">
                  <p:oleObj spid="_x0000_s36912" r:id="rId4" imgW="889635" imgH="393700" progId="Equation.3">
                    <p:embed/>
                  </p:oleObj>
                </mc:Choice>
                <mc:Fallback>
                  <p:oleObj r:id="rId4" imgW="889635" imgH="393700" progId="Equation.3">
                    <p:embed/>
                    <p:pic>
                      <p:nvPicPr>
                        <p:cNvPr id="0" name="内容占位符 164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05"/>
                          <a:ext cx="2495" cy="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36903" name="文本框 16429"/>
            <p:cNvSpPr txBox="1">
              <a:spLocks noChangeArrowheads="1"/>
            </p:cNvSpPr>
            <p:nvPr/>
          </p:nvSpPr>
          <p:spPr bwMode="auto">
            <a:xfrm>
              <a:off x="181" y="577"/>
              <a:ext cx="363"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a:latin typeface="Arial" panose="020B0604020202020204" pitchFamily="34" charset="0"/>
                </a:rPr>
                <a:t>=</a:t>
              </a:r>
            </a:p>
          </p:txBody>
        </p:sp>
        <p:sp>
          <p:nvSpPr>
            <p:cNvPr id="36904" name="文本框 16430"/>
            <p:cNvSpPr txBox="1">
              <a:spLocks noChangeArrowheads="1"/>
            </p:cNvSpPr>
            <p:nvPr/>
          </p:nvSpPr>
          <p:spPr bwMode="auto">
            <a:xfrm>
              <a:off x="1134" y="577"/>
              <a:ext cx="18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1300" b="1">
                  <a:latin typeface="Arial" panose="020B0604020202020204" pitchFamily="34" charset="0"/>
                </a:rPr>
                <a:t>+</a:t>
              </a:r>
            </a:p>
          </p:txBody>
        </p:sp>
        <p:sp>
          <p:nvSpPr>
            <p:cNvPr id="36905" name="文本框 16431"/>
            <p:cNvSpPr txBox="1">
              <a:spLocks noChangeArrowheads="1"/>
            </p:cNvSpPr>
            <p:nvPr/>
          </p:nvSpPr>
          <p:spPr bwMode="auto">
            <a:xfrm>
              <a:off x="1587" y="577"/>
              <a:ext cx="18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1300" b="1">
                  <a:latin typeface="Arial" panose="020B0604020202020204" pitchFamily="34" charset="0"/>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401"/>
                                        </p:tgtEl>
                                        <p:attrNameLst>
                                          <p:attrName>style.visibility</p:attrName>
                                        </p:attrNameLst>
                                      </p:cBhvr>
                                      <p:to>
                                        <p:strVal val="visible"/>
                                      </p:to>
                                    </p:set>
                                    <p:animEffect transition="in" filter="wipe(down)">
                                      <p:cBhvr>
                                        <p:cTn id="7" dur="500"/>
                                        <p:tgtEl>
                                          <p:spTgt spid="16401"/>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16402"/>
                                        </p:tgtEl>
                                        <p:attrNameLst>
                                          <p:attrName>style.visibility</p:attrName>
                                        </p:attrNameLst>
                                      </p:cBhvr>
                                      <p:to>
                                        <p:strVal val="visible"/>
                                      </p:to>
                                    </p:set>
                                    <p:animEffect transition="in" filter="wipe(right)">
                                      <p:cBhvr>
                                        <p:cTn id="11" dur="500"/>
                                        <p:tgtEl>
                                          <p:spTgt spid="1640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6420"/>
                                        </p:tgtEl>
                                        <p:attrNameLst>
                                          <p:attrName>style.visibility</p:attrName>
                                        </p:attrNameLst>
                                      </p:cBhvr>
                                      <p:to>
                                        <p:strVal val="visible"/>
                                      </p:to>
                                    </p:set>
                                    <p:animEffect transition="in" filter="wipe(down)">
                                      <p:cBhvr>
                                        <p:cTn id="16" dur="500"/>
                                        <p:tgtEl>
                                          <p:spTgt spid="16420"/>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6403"/>
                                        </p:tgtEl>
                                        <p:attrNameLst>
                                          <p:attrName>style.visibility</p:attrName>
                                        </p:attrNameLst>
                                      </p:cBhvr>
                                      <p:to>
                                        <p:strVal val="visible"/>
                                      </p:to>
                                    </p:set>
                                    <p:animEffect transition="in" filter="dissolve">
                                      <p:cBhvr>
                                        <p:cTn id="20" dur="500"/>
                                        <p:tgtEl>
                                          <p:spTgt spid="16403"/>
                                        </p:tgtEl>
                                      </p:cBhvr>
                                    </p:animEffect>
                                  </p:childTnLst>
                                </p:cTn>
                              </p:par>
                            </p:childTnLst>
                          </p:cTn>
                        </p:par>
                        <p:par>
                          <p:cTn id="21" fill="hold">
                            <p:stCondLst>
                              <p:cond delay="1000"/>
                            </p:stCondLst>
                            <p:childTnLst>
                              <p:par>
                                <p:cTn id="22" presetID="22" presetClass="entr" presetSubtype="1" fill="hold" nodeType="afterEffect">
                                  <p:stCondLst>
                                    <p:cond delay="0"/>
                                  </p:stCondLst>
                                  <p:childTnLst>
                                    <p:set>
                                      <p:cBhvr>
                                        <p:cTn id="23" dur="1" fill="hold">
                                          <p:stCondLst>
                                            <p:cond delay="0"/>
                                          </p:stCondLst>
                                        </p:cTn>
                                        <p:tgtEl>
                                          <p:spTgt spid="16404"/>
                                        </p:tgtEl>
                                        <p:attrNameLst>
                                          <p:attrName>style.visibility</p:attrName>
                                        </p:attrNameLst>
                                      </p:cBhvr>
                                      <p:to>
                                        <p:strVal val="visible"/>
                                      </p:to>
                                    </p:set>
                                    <p:animEffect transition="in" filter="wipe(up)">
                                      <p:cBhvr>
                                        <p:cTn id="24" dur="500"/>
                                        <p:tgtEl>
                                          <p:spTgt spid="16404"/>
                                        </p:tgtEl>
                                      </p:cBhvr>
                                    </p:animEffect>
                                  </p:childTnLst>
                                </p:cTn>
                              </p:par>
                            </p:childTnLst>
                          </p:cTn>
                        </p:par>
                        <p:par>
                          <p:cTn id="25" fill="hold">
                            <p:stCondLst>
                              <p:cond delay="1500"/>
                            </p:stCondLst>
                            <p:childTnLst>
                              <p:par>
                                <p:cTn id="26" presetID="9" presetClass="entr" presetSubtype="0" fill="hold" nodeType="afterEffect">
                                  <p:stCondLst>
                                    <p:cond delay="0"/>
                                  </p:stCondLst>
                                  <p:childTnLst>
                                    <p:set>
                                      <p:cBhvr>
                                        <p:cTn id="27" dur="1" fill="hold">
                                          <p:stCondLst>
                                            <p:cond delay="0"/>
                                          </p:stCondLst>
                                        </p:cTn>
                                        <p:tgtEl>
                                          <p:spTgt spid="16407"/>
                                        </p:tgtEl>
                                        <p:attrNameLst>
                                          <p:attrName>style.visibility</p:attrName>
                                        </p:attrNameLst>
                                      </p:cBhvr>
                                      <p:to>
                                        <p:strVal val="visible"/>
                                      </p:to>
                                    </p:set>
                                    <p:animEffect transition="in" filter="dissolve">
                                      <p:cBhvr>
                                        <p:cTn id="28" dur="500"/>
                                        <p:tgtEl>
                                          <p:spTgt spid="16407"/>
                                        </p:tgtEl>
                                      </p:cBhvr>
                                    </p:animEffect>
                                  </p:childTnLst>
                                </p:cTn>
                              </p:par>
                            </p:childTnLst>
                          </p:cTn>
                        </p:par>
                        <p:par>
                          <p:cTn id="29" fill="hold">
                            <p:stCondLst>
                              <p:cond delay="2000"/>
                            </p:stCondLst>
                            <p:childTnLst>
                              <p:par>
                                <p:cTn id="30" presetID="22" presetClass="entr" presetSubtype="1" fill="hold" nodeType="afterEffect">
                                  <p:stCondLst>
                                    <p:cond delay="0"/>
                                  </p:stCondLst>
                                  <p:childTnLst>
                                    <p:set>
                                      <p:cBhvr>
                                        <p:cTn id="31" dur="1" fill="hold">
                                          <p:stCondLst>
                                            <p:cond delay="0"/>
                                          </p:stCondLst>
                                        </p:cTn>
                                        <p:tgtEl>
                                          <p:spTgt spid="16421"/>
                                        </p:tgtEl>
                                        <p:attrNameLst>
                                          <p:attrName>style.visibility</p:attrName>
                                        </p:attrNameLst>
                                      </p:cBhvr>
                                      <p:to>
                                        <p:strVal val="visible"/>
                                      </p:to>
                                    </p:set>
                                    <p:animEffect transition="in" filter="wipe(up)">
                                      <p:cBhvr>
                                        <p:cTn id="32" dur="500"/>
                                        <p:tgtEl>
                                          <p:spTgt spid="16421"/>
                                        </p:tgtEl>
                                      </p:cBhvr>
                                    </p:animEffect>
                                  </p:childTnLst>
                                </p:cTn>
                              </p:par>
                            </p:childTnLst>
                          </p:cTn>
                        </p:par>
                        <p:par>
                          <p:cTn id="33" fill="hold">
                            <p:stCondLst>
                              <p:cond delay="2500"/>
                            </p:stCondLst>
                            <p:childTnLst>
                              <p:par>
                                <p:cTn id="34" presetID="22" presetClass="entr" presetSubtype="1" fill="hold" nodeType="afterEffect">
                                  <p:stCondLst>
                                    <p:cond delay="0"/>
                                  </p:stCondLst>
                                  <p:childTnLst>
                                    <p:set>
                                      <p:cBhvr>
                                        <p:cTn id="35" dur="1" fill="hold">
                                          <p:stCondLst>
                                            <p:cond delay="0"/>
                                          </p:stCondLst>
                                        </p:cTn>
                                        <p:tgtEl>
                                          <p:spTgt spid="16424"/>
                                        </p:tgtEl>
                                        <p:attrNameLst>
                                          <p:attrName>style.visibility</p:attrName>
                                        </p:attrNameLst>
                                      </p:cBhvr>
                                      <p:to>
                                        <p:strVal val="visible"/>
                                      </p:to>
                                    </p:set>
                                    <p:animEffect transition="in" filter="wipe(up)">
                                      <p:cBhvr>
                                        <p:cTn id="36" dur="500"/>
                                        <p:tgtEl>
                                          <p:spTgt spid="16424"/>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64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1" grpId="0" animBg="1"/>
      <p:bldP spid="16402" grpId="0" animBg="1"/>
      <p:bldP spid="16403" grpId="0"/>
      <p:bldP spid="16420" grpId="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WW.2PPT.COM ">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617</Words>
  <Application>Microsoft Office PowerPoint</Application>
  <PresentationFormat>全屏显示(4:3)</PresentationFormat>
  <Paragraphs>108</Paragraphs>
  <Slides>11</Slides>
  <Notes>3</Notes>
  <HiddenSlides>0</HiddenSlides>
  <MMClips>0</MMClips>
  <ScaleCrop>false</ScaleCrop>
  <HeadingPairs>
    <vt:vector size="8" baseType="variant">
      <vt:variant>
        <vt:lpstr>已用的字体</vt:lpstr>
      </vt:variant>
      <vt:variant>
        <vt:i4>10</vt:i4>
      </vt:variant>
      <vt:variant>
        <vt:lpstr>主题</vt:lpstr>
      </vt:variant>
      <vt:variant>
        <vt:i4>2</vt:i4>
      </vt:variant>
      <vt:variant>
        <vt:lpstr>嵌入 OLE 服务器</vt:lpstr>
      </vt:variant>
      <vt:variant>
        <vt:i4>1</vt:i4>
      </vt:variant>
      <vt:variant>
        <vt:lpstr>幻灯片标题</vt:lpstr>
      </vt:variant>
      <vt:variant>
        <vt:i4>11</vt:i4>
      </vt:variant>
    </vt:vector>
  </HeadingPairs>
  <TitlesOfParts>
    <vt:vector size="24" baseType="lpstr">
      <vt:lpstr>黑体</vt:lpstr>
      <vt:lpstr>楷体</vt:lpstr>
      <vt:lpstr>宋体</vt:lpstr>
      <vt:lpstr>微软雅黑</vt:lpstr>
      <vt:lpstr>Arial</vt:lpstr>
      <vt:lpstr>Calibri</vt:lpstr>
      <vt:lpstr>Calibri Light</vt:lpstr>
      <vt:lpstr>Tahoma</vt:lpstr>
      <vt:lpstr>Times New Roman</vt:lpstr>
      <vt:lpstr>Wingdings</vt:lpstr>
      <vt:lpstr>WWW.2PPT.COM</vt:lpstr>
      <vt:lpstr>WWW.2PPT.COM </vt:lpstr>
      <vt:lpstr>Equation.3</vt:lpstr>
      <vt:lpstr>PowerPoint 演示文稿</vt:lpstr>
      <vt:lpstr>PowerPoint 演示文稿</vt:lpstr>
      <vt:lpstr>PowerPoint 演示文稿</vt:lpstr>
      <vt:lpstr>PowerPoint 演示文稿</vt:lpstr>
      <vt:lpstr>PowerPoint 演示文稿</vt:lpstr>
      <vt:lpstr>PowerPoint 演示文稿</vt:lpstr>
      <vt:lpstr>三角形与圆的位置关系</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2017-04-26T08:23:00Z</dcterms:created>
  <dcterms:modified xsi:type="dcterms:W3CDTF">2023-01-16T23:21:20Z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010AD6874E1F4C908A36A6E4717CD5E2</vt:lpwstr>
  </property>
  <property fmtid="{A09F084E-AD41-489F-8076-AA5BE3082BCA}" pid="100">
    <vt:ui4>5</vt:ui4>
  </property>
  <property fmtid="{64440492-4C8B-11D1-8B70-080036B11A03}" pid="11">
    <vt:lpwstr>www.2ppt.com-爱PPT提供资源下载</vt:lpwstr>
  </property>
</Properties>
</file>