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handoutMasterIdLst>
    <p:handoutMasterId r:id="rId58"/>
  </p:handoutMasterIdLst>
  <p:sldIdLst>
    <p:sldId id="344" r:id="rId2"/>
    <p:sldId id="349" r:id="rId3"/>
    <p:sldId id="362" r:id="rId4"/>
    <p:sldId id="352" r:id="rId5"/>
    <p:sldId id="348" r:id="rId6"/>
    <p:sldId id="354" r:id="rId7"/>
    <p:sldId id="355" r:id="rId8"/>
    <p:sldId id="356" r:id="rId9"/>
    <p:sldId id="357" r:id="rId10"/>
    <p:sldId id="363" r:id="rId11"/>
    <p:sldId id="364" r:id="rId12"/>
    <p:sldId id="366" r:id="rId13"/>
    <p:sldId id="365" r:id="rId14"/>
    <p:sldId id="367" r:id="rId15"/>
    <p:sldId id="369" r:id="rId16"/>
    <p:sldId id="370" r:id="rId17"/>
    <p:sldId id="372" r:id="rId18"/>
    <p:sldId id="368" r:id="rId19"/>
    <p:sldId id="373" r:id="rId20"/>
    <p:sldId id="374" r:id="rId21"/>
    <p:sldId id="379" r:id="rId22"/>
    <p:sldId id="380" r:id="rId23"/>
    <p:sldId id="375" r:id="rId24"/>
    <p:sldId id="377" r:id="rId25"/>
    <p:sldId id="378" r:id="rId26"/>
    <p:sldId id="382" r:id="rId27"/>
    <p:sldId id="383" r:id="rId28"/>
    <p:sldId id="384" r:id="rId29"/>
    <p:sldId id="385" r:id="rId30"/>
    <p:sldId id="386" r:id="rId31"/>
    <p:sldId id="387" r:id="rId32"/>
    <p:sldId id="388" r:id="rId33"/>
    <p:sldId id="300" r:id="rId34"/>
    <p:sldId id="301" r:id="rId35"/>
    <p:sldId id="303" r:id="rId36"/>
    <p:sldId id="297" r:id="rId37"/>
    <p:sldId id="298" r:id="rId38"/>
    <p:sldId id="305" r:id="rId39"/>
    <p:sldId id="299" r:id="rId40"/>
    <p:sldId id="312" r:id="rId41"/>
    <p:sldId id="313" r:id="rId42"/>
    <p:sldId id="341" r:id="rId43"/>
    <p:sldId id="342" r:id="rId44"/>
    <p:sldId id="307" r:id="rId45"/>
    <p:sldId id="320" r:id="rId46"/>
    <p:sldId id="318" r:id="rId47"/>
    <p:sldId id="319" r:id="rId48"/>
    <p:sldId id="321" r:id="rId49"/>
    <p:sldId id="322" r:id="rId50"/>
    <p:sldId id="329" r:id="rId51"/>
    <p:sldId id="330" r:id="rId52"/>
    <p:sldId id="324" r:id="rId53"/>
    <p:sldId id="331" r:id="rId54"/>
    <p:sldId id="332" r:id="rId55"/>
    <p:sldId id="334" r:id="rId56"/>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3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3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3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3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0099"/>
    <a:srgbClr val="00CC00"/>
    <a:srgbClr val="CCFFCC"/>
    <a:srgbClr val="FFFF99"/>
    <a:srgbClr val="FF00FF"/>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2" autoAdjust="0"/>
    <p:restoredTop sz="94660" autoAdjust="0"/>
  </p:normalViewPr>
  <p:slideViewPr>
    <p:cSldViewPr>
      <p:cViewPr varScale="1">
        <p:scale>
          <a:sx n="108" d="100"/>
          <a:sy n="108" d="100"/>
        </p:scale>
        <p:origin x="-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B8AAC-481A-42B1-BD06-72F90134B17E}"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F701B-76D5-480B-B351-A5B0E809B4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F701B-76D5-480B-B351-A5B0E809B47F}"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A80E06B1-82F7-4139-88BD-8B2431E5A21F}"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4D568D6F-5447-4115-8B51-6D495DE465D7}"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6D11FDF2-35BC-4C7D-8F21-296EF83B6B78}"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E8861573-1CE4-49E6-890A-A51AD30B2855}"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BF5657C4-C676-471D-8294-11F5FF2E8FD6}"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fld id="{78615CC4-7D75-4283-832B-FC5042AF3B14}"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fld id="{02F15954-0A92-45CF-8CF5-FE8D476D2BA3}"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fld id="{A0BFCC3D-2756-46B4-AA6B-4D433E17D6C1}"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B9775C35-0C4C-4864-B3F0-F0A7BC4D18FA}"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F78873F2-7886-4687-A0A2-8AC20A218369}"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9BB13FC0-C0EE-4D56-B393-F8C6EDB848E9}"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791663" y="152486"/>
            <a:ext cx="685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9255F"/>
                </a:solidFill>
              </a:rPr>
              <a:t>外研版初中英语九年级</a:t>
            </a:r>
          </a:p>
        </p:txBody>
      </p:sp>
      <p:sp>
        <p:nvSpPr>
          <p:cNvPr id="6" name="WordArt 2"/>
          <p:cNvSpPr/>
          <p:nvPr/>
        </p:nvSpPr>
        <p:spPr>
          <a:xfrm>
            <a:off x="381110" y="2356040"/>
            <a:ext cx="8457978" cy="1447804"/>
          </a:xfrm>
          <a:prstGeom prst="rect">
            <a:avLst/>
          </a:prstGeom>
        </p:spPr>
        <p:txBody>
          <a:bodyPr wrap="none" fromWordArt="1">
            <a:prstTxWarp prst="textCanUp">
              <a:avLst>
                <a:gd name="adj" fmla="val 87646"/>
              </a:avLst>
            </a:prstTxWarp>
            <a:normAutofit/>
          </a:bodyPr>
          <a:lstStyle/>
          <a:p>
            <a:pPr algn="ctr"/>
            <a:r>
              <a:rPr lang="zh-CN" altLang="en-US" sz="3600" b="1" spc="-180" noProof="1">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cs typeface="+mn-ea"/>
              </a:rPr>
              <a:t>Unit </a:t>
            </a:r>
            <a:r>
              <a:rPr lang="zh-CN" altLang="en-US" sz="3600" b="1" spc="-180" noProof="1" smtClean="0">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cs typeface="+mn-ea"/>
              </a:rPr>
              <a:t>3</a:t>
            </a:r>
            <a:r>
              <a:rPr lang="zh-CN" altLang="en-US" sz="3600" b="1" spc="-180" noProof="1">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rPr>
              <a:t> </a:t>
            </a:r>
            <a:r>
              <a:rPr lang="zh-CN" altLang="en-US" sz="3600" b="1" spc="-180" noProof="1" smtClean="0">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rPr>
              <a:t> </a:t>
            </a:r>
            <a:r>
              <a:rPr lang="zh-CN" altLang="en-US" sz="3600" b="1" spc="-180" noProof="1" smtClean="0">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cs typeface="+mn-ea"/>
              </a:rPr>
              <a:t>Language </a:t>
            </a:r>
            <a:r>
              <a:rPr lang="zh-CN" altLang="en-US" sz="3600" b="1" spc="-180" noProof="1">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cs typeface="+mn-ea"/>
              </a:rPr>
              <a:t>in use</a:t>
            </a:r>
            <a:endParaRPr lang="zh-CN" altLang="en-US" sz="3600" b="1" spc="-180" noProof="1">
              <a:ln w="12700" cap="flat" cmpd="sng">
                <a:solidFill>
                  <a:srgbClr val="FF00FF"/>
                </a:solidFill>
                <a:prstDash val="solid"/>
                <a:headEnd type="none" w="med" len="med"/>
                <a:tailEnd type="none" w="med" len="med"/>
              </a:ln>
              <a:solidFill>
                <a:srgbClr val="FF3300"/>
              </a:solidFill>
              <a:effectLst>
                <a:outerShdw dist="35921" dir="2699999" algn="ctr" rotWithShape="0">
                  <a:srgbClr val="000099"/>
                </a:outerShdw>
              </a:effectLst>
              <a:ea typeface="Arial" panose="020B0604020202020204" pitchFamily="34" charset="0"/>
            </a:endParaRPr>
          </a:p>
        </p:txBody>
      </p:sp>
      <p:sp>
        <p:nvSpPr>
          <p:cNvPr id="7" name="矩形 6"/>
          <p:cNvSpPr/>
          <p:nvPr/>
        </p:nvSpPr>
        <p:spPr>
          <a:xfrm>
            <a:off x="1309600" y="1334589"/>
            <a:ext cx="6324434" cy="486287"/>
          </a:xfrm>
          <a:prstGeom prst="rect">
            <a:avLst/>
          </a:prstGeom>
        </p:spPr>
        <p:txBody>
          <a:bodyPr wrap="square">
            <a:spAutoFit/>
          </a:bodyPr>
          <a:lstStyle/>
          <a:p>
            <a:pPr marL="342900" indent="-342900" algn="ctr">
              <a:lnSpc>
                <a:spcPct val="80000"/>
              </a:lnSpc>
              <a:spcBef>
                <a:spcPct val="20000"/>
              </a:spcBef>
            </a:pPr>
            <a:r>
              <a:rPr lang="zh-CN" altLang="zh-CN" dirty="0" smtClean="0">
                <a:solidFill>
                  <a:srgbClr val="09255F"/>
                </a:solidFill>
              </a:rPr>
              <a:t>Module 12</a:t>
            </a:r>
            <a:r>
              <a:rPr lang="en-US" altLang="zh-CN" dirty="0" smtClean="0">
                <a:solidFill>
                  <a:srgbClr val="09255F"/>
                </a:solidFill>
              </a:rPr>
              <a:t> Save our world</a:t>
            </a:r>
            <a:endParaRPr lang="zh-CN" altLang="zh-CN" dirty="0" smtClean="0">
              <a:solidFill>
                <a:srgbClr val="09255F"/>
              </a:solidFill>
            </a:endParaRPr>
          </a:p>
        </p:txBody>
      </p:sp>
      <p:sp>
        <p:nvSpPr>
          <p:cNvPr id="8" name="矩形 7"/>
          <p:cNvSpPr/>
          <p:nvPr/>
        </p:nvSpPr>
        <p:spPr>
          <a:xfrm>
            <a:off x="2833009" y="5333950"/>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FF3300"/>
              </a:solidFill>
              <a:latin typeface="微软雅黑" panose="020B0503020204020204" pitchFamily="34" charset="-122"/>
              <a:ea typeface="微软雅黑" panose="020B0503020204020204" pitchFamily="34" charset="-122"/>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133600" y="4495800"/>
            <a:ext cx="4572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600">
                <a:solidFill>
                  <a:srgbClr val="CC00FF"/>
                </a:solidFill>
                <a:latin typeface="Times New Roman" panose="02020603050405020304" pitchFamily="18" charset="0"/>
              </a:rPr>
              <a:t>Repeated use</a:t>
            </a:r>
          </a:p>
          <a:p>
            <a:pPr algn="ctr">
              <a:lnSpc>
                <a:spcPct val="120000"/>
              </a:lnSpc>
            </a:pPr>
            <a:r>
              <a:rPr lang="zh-CN" altLang="en-US" sz="3600">
                <a:solidFill>
                  <a:srgbClr val="CC00FF"/>
                </a:solidFill>
                <a:latin typeface="Times New Roman" panose="02020603050405020304" pitchFamily="18" charset="0"/>
              </a:rPr>
              <a:t>重复使用，多次利用</a:t>
            </a:r>
          </a:p>
        </p:txBody>
      </p:sp>
      <p:pic>
        <p:nvPicPr>
          <p:cNvPr id="14338" name="Picture 3" descr="20080930231102549"/>
          <p:cNvPicPr>
            <a:picLocks noChangeAspect="1" noChangeArrowheads="1"/>
          </p:cNvPicPr>
          <p:nvPr/>
        </p:nvPicPr>
        <p:blipFill>
          <a:blip r:embed="rId2" cstate="email"/>
          <a:srcRect/>
          <a:stretch>
            <a:fillRect/>
          </a:stretch>
        </p:blipFill>
        <p:spPr bwMode="auto">
          <a:xfrm>
            <a:off x="3124200" y="1905000"/>
            <a:ext cx="22209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11385343fbf2b2116bb9dc40ca8065380cd78e2d"/>
          <p:cNvPicPr>
            <a:picLocks noChangeAspect="1" noChangeArrowheads="1"/>
          </p:cNvPicPr>
          <p:nvPr/>
        </p:nvPicPr>
        <p:blipFill>
          <a:blip r:embed="rId3"/>
          <a:srcRect/>
          <a:stretch>
            <a:fillRect/>
          </a:stretch>
        </p:blipFill>
        <p:spPr bwMode="auto">
          <a:xfrm>
            <a:off x="457200" y="19050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2011060109235112378"/>
          <p:cNvPicPr>
            <a:picLocks noChangeAspect="1" noChangeArrowheads="1"/>
          </p:cNvPicPr>
          <p:nvPr/>
        </p:nvPicPr>
        <p:blipFill>
          <a:blip r:embed="rId4" cstate="email"/>
          <a:srcRect/>
          <a:stretch>
            <a:fillRect/>
          </a:stretch>
        </p:blipFill>
        <p:spPr bwMode="auto">
          <a:xfrm>
            <a:off x="5486400" y="609600"/>
            <a:ext cx="3200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01300000237560123623332022352"/>
          <p:cNvPicPr>
            <a:picLocks noChangeAspect="1" noChangeArrowheads="1"/>
          </p:cNvPicPr>
          <p:nvPr/>
        </p:nvPicPr>
        <p:blipFill>
          <a:blip r:embed="rId5" cstate="email"/>
          <a:srcRect/>
          <a:stretch>
            <a:fillRect/>
          </a:stretch>
        </p:blipFill>
        <p:spPr bwMode="auto">
          <a:xfrm>
            <a:off x="1676400" y="533400"/>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276600" y="4381500"/>
            <a:ext cx="4572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600">
                <a:solidFill>
                  <a:srgbClr val="CC00FF"/>
                </a:solidFill>
                <a:latin typeface="Times New Roman" panose="02020603050405020304" pitchFamily="18" charset="0"/>
              </a:rPr>
              <a:t>Recycling</a:t>
            </a:r>
          </a:p>
          <a:p>
            <a:pPr algn="ctr">
              <a:lnSpc>
                <a:spcPct val="120000"/>
              </a:lnSpc>
            </a:pPr>
            <a:r>
              <a:rPr lang="zh-CN" altLang="en-US" sz="3600">
                <a:solidFill>
                  <a:srgbClr val="CC00FF"/>
                </a:solidFill>
                <a:latin typeface="Times New Roman" panose="02020603050405020304" pitchFamily="18" charset="0"/>
              </a:rPr>
              <a:t>分类回收，循环再生</a:t>
            </a:r>
          </a:p>
        </p:txBody>
      </p:sp>
      <p:pic>
        <p:nvPicPr>
          <p:cNvPr id="15362" name="Picture 3" descr="xxjy"/>
          <p:cNvPicPr>
            <a:picLocks noChangeAspect="1" noChangeArrowheads="1"/>
          </p:cNvPicPr>
          <p:nvPr/>
        </p:nvPicPr>
        <p:blipFill>
          <a:blip r:embed="rId2" cstate="email"/>
          <a:srcRect/>
          <a:stretch>
            <a:fillRect/>
          </a:stretch>
        </p:blipFill>
        <p:spPr bwMode="auto">
          <a:xfrm>
            <a:off x="1066800" y="6096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Recycle-Symbol"/>
          <p:cNvPicPr>
            <a:picLocks noChangeAspect="1" noChangeArrowheads="1"/>
          </p:cNvPicPr>
          <p:nvPr/>
        </p:nvPicPr>
        <p:blipFill>
          <a:blip r:embed="rId3" cstate="email"/>
          <a:srcRect/>
          <a:stretch>
            <a:fillRect/>
          </a:stretch>
        </p:blipFill>
        <p:spPr bwMode="auto">
          <a:xfrm>
            <a:off x="1219200" y="4343400"/>
            <a:ext cx="16002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86000" y="5029200"/>
            <a:ext cx="4343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policy</a:t>
            </a:r>
            <a:r>
              <a:rPr lang="zh-CN" altLang="zh-CN"/>
              <a:t>  </a:t>
            </a:r>
            <a:r>
              <a:rPr lang="zh-CN" altLang="zh-CN" i="1"/>
              <a:t>n.</a:t>
            </a:r>
            <a:r>
              <a:rPr lang="zh-CN" altLang="zh-CN"/>
              <a:t> </a:t>
            </a:r>
            <a:r>
              <a:rPr lang="zh-CN" altLang="en-US"/>
              <a:t>政策</a:t>
            </a:r>
            <a:r>
              <a:rPr lang="zh-CN" altLang="zh-CN"/>
              <a:t>; </a:t>
            </a:r>
            <a:r>
              <a:rPr lang="zh-CN" altLang="en-US"/>
              <a:t>方针</a:t>
            </a:r>
          </a:p>
        </p:txBody>
      </p:sp>
      <p:pic>
        <p:nvPicPr>
          <p:cNvPr id="16386" name="Picture 3" descr="u=550725480,3106533352&amp;fm=21&amp;gp=0"/>
          <p:cNvPicPr>
            <a:picLocks noChangeAspect="1" noChangeArrowheads="1"/>
          </p:cNvPicPr>
          <p:nvPr/>
        </p:nvPicPr>
        <p:blipFill>
          <a:blip r:embed="rId2" cstate="email"/>
          <a:srcRect/>
          <a:stretch>
            <a:fillRect/>
          </a:stretch>
        </p:blipFill>
        <p:spPr bwMode="auto">
          <a:xfrm>
            <a:off x="762000" y="1066800"/>
            <a:ext cx="76962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lide(fromBottom)">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57400" y="4800600"/>
            <a:ext cx="48006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divide</a:t>
            </a:r>
            <a:r>
              <a:rPr lang="zh-CN" altLang="zh-CN"/>
              <a:t>   </a:t>
            </a:r>
            <a:r>
              <a:rPr lang="zh-CN" altLang="zh-CN" i="1"/>
              <a:t>n.</a:t>
            </a:r>
            <a:r>
              <a:rPr lang="zh-CN" altLang="zh-CN"/>
              <a:t> </a:t>
            </a:r>
            <a:r>
              <a:rPr lang="zh-CN" altLang="en-US"/>
              <a:t>分开</a:t>
            </a:r>
            <a:r>
              <a:rPr lang="zh-CN" altLang="zh-CN"/>
              <a:t>; </a:t>
            </a:r>
            <a:r>
              <a:rPr lang="zh-CN" altLang="en-US"/>
              <a:t>分隔</a:t>
            </a:r>
          </a:p>
        </p:txBody>
      </p:sp>
      <p:pic>
        <p:nvPicPr>
          <p:cNvPr id="14339" name="Picture 3" descr="6f061d950a7b0208bb1b6b0563d9f2d3562cc800"/>
          <p:cNvPicPr>
            <a:picLocks noChangeAspect="1" noChangeArrowheads="1"/>
          </p:cNvPicPr>
          <p:nvPr/>
        </p:nvPicPr>
        <p:blipFill>
          <a:blip r:embed="rId2" cstate="email"/>
          <a:srcRect/>
          <a:stretch>
            <a:fillRect/>
          </a:stretch>
        </p:blipFill>
        <p:spPr bwMode="auto">
          <a:xfrm>
            <a:off x="4800600" y="1219200"/>
            <a:ext cx="29718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a9d3fd1f4134970a91ef36ff94cad1c8a6865d45"/>
          <p:cNvPicPr>
            <a:picLocks noChangeAspect="1" noChangeArrowheads="1"/>
          </p:cNvPicPr>
          <p:nvPr/>
        </p:nvPicPr>
        <p:blipFill>
          <a:blip r:embed="rId3"/>
          <a:srcRect/>
          <a:stretch>
            <a:fillRect/>
          </a:stretch>
        </p:blipFill>
        <p:spPr bwMode="auto">
          <a:xfrm>
            <a:off x="1295400" y="1219200"/>
            <a:ext cx="30273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4.56059E-6 L 0.16458 -0.00555 " pathEditMode="relative" rAng="0" ptsTypes="AA">
                                      <p:cBhvr>
                                        <p:cTn id="6" dur="500" fill="hold"/>
                                        <p:tgtEl>
                                          <p:spTgt spid="14339"/>
                                        </p:tgtEl>
                                        <p:attrNameLst>
                                          <p:attrName>ppt_x</p:attrName>
                                          <p:attrName>ppt_y</p:attrName>
                                        </p:attrNameLst>
                                      </p:cBhvr>
                                      <p:rCtr x="8200" y="-200"/>
                                    </p:animMotion>
                                  </p:childTnLst>
                                </p:cTn>
                              </p:par>
                              <p:par>
                                <p:cTn id="7" presetID="35" presetClass="path" presetSubtype="0" accel="50000" decel="50000" fill="hold" nodeType="withEffect">
                                  <p:stCondLst>
                                    <p:cond delay="0"/>
                                  </p:stCondLst>
                                  <p:childTnLst>
                                    <p:animMotion origin="layout" path="M 0 0  L -0.25 0  E" pathEditMode="relative" rAng="0" ptsTypes="">
                                      <p:cBhvr>
                                        <p:cTn id="8" dur="500" fill="hold"/>
                                        <p:tgtEl>
                                          <p:spTgt spid="14340"/>
                                        </p:tgtEl>
                                        <p:attrNameLst>
                                          <p:attrName>ppt_x</p:attrName>
                                          <p:attrName>ppt_y</p:attrName>
                                        </p:attrNameLst>
                                      </p:cBhvr>
                                      <p:rCtr x="0" y="0"/>
                                    </p:animMotion>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slide(fromBottom)">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66800" y="990600"/>
            <a:ext cx="24955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plastic</a:t>
            </a:r>
            <a:r>
              <a:rPr lang="zh-CN" altLang="zh-CN"/>
              <a:t>    </a:t>
            </a:r>
          </a:p>
          <a:p>
            <a:pPr algn="ctr">
              <a:lnSpc>
                <a:spcPct val="120000"/>
              </a:lnSpc>
            </a:pPr>
            <a:r>
              <a:rPr lang="zh-CN" altLang="zh-CN" i="1"/>
              <a:t>n</a:t>
            </a:r>
            <a:r>
              <a:rPr lang="zh-CN" altLang="zh-CN"/>
              <a:t>. </a:t>
            </a:r>
            <a:r>
              <a:rPr lang="zh-CN" altLang="en-US"/>
              <a:t>塑料</a:t>
            </a:r>
          </a:p>
          <a:p>
            <a:pPr algn="ctr">
              <a:lnSpc>
                <a:spcPct val="120000"/>
              </a:lnSpc>
            </a:pPr>
            <a:r>
              <a:rPr lang="zh-CN" altLang="zh-CN" i="1"/>
              <a:t>adj</a:t>
            </a:r>
            <a:r>
              <a:rPr lang="zh-CN" altLang="zh-CN"/>
              <a:t>. </a:t>
            </a:r>
            <a:r>
              <a:rPr lang="zh-CN" altLang="en-US"/>
              <a:t>塑料的</a:t>
            </a:r>
          </a:p>
        </p:txBody>
      </p:sp>
      <p:pic>
        <p:nvPicPr>
          <p:cNvPr id="18434" name="Picture 3" descr="129567465887812500"/>
          <p:cNvPicPr>
            <a:picLocks noChangeAspect="1" noChangeArrowheads="1"/>
          </p:cNvPicPr>
          <p:nvPr/>
        </p:nvPicPr>
        <p:blipFill>
          <a:blip r:embed="rId2" cstate="email"/>
          <a:srcRect/>
          <a:stretch>
            <a:fillRect/>
          </a:stretch>
        </p:blipFill>
        <p:spPr bwMode="auto">
          <a:xfrm>
            <a:off x="4038600" y="990600"/>
            <a:ext cx="419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257800" y="4114800"/>
            <a:ext cx="24384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cloth</a:t>
            </a:r>
            <a:r>
              <a:rPr lang="zh-CN" altLang="zh-CN"/>
              <a:t>     </a:t>
            </a:r>
            <a:r>
              <a:rPr lang="zh-CN" altLang="zh-CN" i="1"/>
              <a:t>n.</a:t>
            </a:r>
            <a:r>
              <a:rPr lang="zh-CN" altLang="zh-CN"/>
              <a:t> </a:t>
            </a:r>
          </a:p>
          <a:p>
            <a:pPr algn="ctr">
              <a:lnSpc>
                <a:spcPct val="120000"/>
              </a:lnSpc>
            </a:pPr>
            <a:r>
              <a:rPr lang="zh-CN" altLang="en-US"/>
              <a:t>布</a:t>
            </a:r>
            <a:r>
              <a:rPr lang="zh-CN" altLang="zh-CN"/>
              <a:t>; </a:t>
            </a:r>
            <a:r>
              <a:rPr lang="zh-CN" altLang="en-US"/>
              <a:t>布料</a:t>
            </a:r>
          </a:p>
        </p:txBody>
      </p:sp>
      <p:pic>
        <p:nvPicPr>
          <p:cNvPr id="18436" name="Picture 5" descr="2193954_133459009_2"/>
          <p:cNvPicPr>
            <a:picLocks noChangeAspect="1" noChangeArrowheads="1"/>
          </p:cNvPicPr>
          <p:nvPr/>
        </p:nvPicPr>
        <p:blipFill>
          <a:blip r:embed="rId3" cstate="email"/>
          <a:srcRect/>
          <a:stretch>
            <a:fillRect/>
          </a:stretch>
        </p:blipFill>
        <p:spPr bwMode="auto">
          <a:xfrm>
            <a:off x="914400" y="35814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slide(fromBottom)">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05000" y="495300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zh-CN" sz="3600">
                <a:solidFill>
                  <a:srgbClr val="FF00FF"/>
                </a:solidFill>
              </a:rPr>
              <a:t>throw away</a:t>
            </a:r>
            <a:r>
              <a:rPr lang="zh-CN" altLang="zh-CN" sz="3600"/>
              <a:t>  </a:t>
            </a:r>
            <a:r>
              <a:rPr lang="zh-CN" altLang="en-US" sz="3600"/>
              <a:t>扔掉</a:t>
            </a:r>
            <a:r>
              <a:rPr lang="zh-CN" altLang="zh-CN" sz="3600"/>
              <a:t>; </a:t>
            </a:r>
            <a:r>
              <a:rPr lang="zh-CN" altLang="en-US" sz="3600"/>
              <a:t>丢弃</a:t>
            </a:r>
          </a:p>
        </p:txBody>
      </p:sp>
      <p:pic>
        <p:nvPicPr>
          <p:cNvPr id="19458" name="Picture 3" descr="u=4036477854,1944955461&amp;fm=23&amp;gp=0"/>
          <p:cNvPicPr>
            <a:picLocks noChangeAspect="1" noChangeArrowheads="1"/>
          </p:cNvPicPr>
          <p:nvPr/>
        </p:nvPicPr>
        <p:blipFill>
          <a:blip r:embed="rId2" cstate="email"/>
          <a:srcRect/>
          <a:stretch>
            <a:fillRect/>
          </a:stretch>
        </p:blipFill>
        <p:spPr bwMode="auto">
          <a:xfrm>
            <a:off x="2438400" y="990600"/>
            <a:ext cx="40862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Bottom)">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u=1717014271,1542720435&amp;fm=21&amp;gp=0"/>
          <p:cNvPicPr>
            <a:picLocks noChangeAspect="1" noChangeArrowheads="1"/>
          </p:cNvPicPr>
          <p:nvPr/>
        </p:nvPicPr>
        <p:blipFill>
          <a:blip r:embed="rId2"/>
          <a:srcRect/>
          <a:stretch>
            <a:fillRect/>
          </a:stretch>
        </p:blipFill>
        <p:spPr bwMode="auto">
          <a:xfrm>
            <a:off x="4648200" y="609600"/>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4419600" y="3810000"/>
            <a:ext cx="4038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600">
                <a:solidFill>
                  <a:srgbClr val="FF00FF"/>
                </a:solidFill>
                <a:latin typeface="Times New Roman" panose="02020603050405020304" pitchFamily="18" charset="0"/>
              </a:rPr>
              <a:t>ton</a:t>
            </a:r>
            <a:r>
              <a:rPr lang="zh-CN" altLang="zh-CN" sz="3600">
                <a:latin typeface="Times New Roman" panose="02020603050405020304" pitchFamily="18" charset="0"/>
              </a:rPr>
              <a:t>     </a:t>
            </a:r>
            <a:r>
              <a:rPr lang="zh-CN" altLang="zh-CN" sz="3600" i="1">
                <a:latin typeface="Times New Roman" panose="02020603050405020304" pitchFamily="18" charset="0"/>
              </a:rPr>
              <a:t>n. </a:t>
            </a:r>
            <a:r>
              <a:rPr lang="zh-CN" altLang="en-US" sz="3600">
                <a:latin typeface="Times New Roman" panose="02020603050405020304" pitchFamily="18" charset="0"/>
              </a:rPr>
              <a:t>吨</a:t>
            </a:r>
          </a:p>
          <a:p>
            <a:pPr algn="ctr">
              <a:lnSpc>
                <a:spcPct val="120000"/>
              </a:lnSpc>
            </a:pPr>
            <a:r>
              <a:rPr lang="zh-CN" altLang="zh-CN" sz="3600">
                <a:latin typeface="Times New Roman" panose="02020603050405020304" pitchFamily="18" charset="0"/>
              </a:rPr>
              <a:t>tons of </a:t>
            </a:r>
            <a:r>
              <a:rPr lang="zh-CN" altLang="en-US" sz="3600">
                <a:latin typeface="Times New Roman" panose="02020603050405020304" pitchFamily="18" charset="0"/>
              </a:rPr>
              <a:t>许多</a:t>
            </a:r>
            <a:r>
              <a:rPr lang="zh-CN" altLang="zh-CN" sz="3600">
                <a:latin typeface="Times New Roman" panose="02020603050405020304" pitchFamily="18" charset="0"/>
              </a:rPr>
              <a:t>, </a:t>
            </a:r>
            <a:r>
              <a:rPr lang="zh-CN" altLang="en-US" sz="3600">
                <a:latin typeface="Times New Roman" panose="02020603050405020304" pitchFamily="18" charset="0"/>
              </a:rPr>
              <a:t>很多</a:t>
            </a:r>
          </a:p>
        </p:txBody>
      </p:sp>
      <p:sp>
        <p:nvSpPr>
          <p:cNvPr id="19460" name="Text Box 4"/>
          <p:cNvSpPr txBox="1">
            <a:spLocks noChangeArrowheads="1"/>
          </p:cNvSpPr>
          <p:nvPr/>
        </p:nvSpPr>
        <p:spPr bwMode="auto">
          <a:xfrm>
            <a:off x="609600" y="1143000"/>
            <a:ext cx="3657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600">
                <a:solidFill>
                  <a:srgbClr val="FF00FF"/>
                </a:solidFill>
              </a:rPr>
              <a:t>rubber</a:t>
            </a:r>
            <a:r>
              <a:rPr lang="zh-CN" altLang="zh-CN" sz="3600"/>
              <a:t>  </a:t>
            </a:r>
            <a:r>
              <a:rPr lang="zh-CN" altLang="zh-CN" sz="3600" i="1"/>
              <a:t>n.</a:t>
            </a:r>
            <a:r>
              <a:rPr lang="zh-CN" altLang="zh-CN" sz="3600"/>
              <a:t> </a:t>
            </a:r>
          </a:p>
          <a:p>
            <a:pPr algn="ctr">
              <a:lnSpc>
                <a:spcPct val="120000"/>
              </a:lnSpc>
            </a:pPr>
            <a:r>
              <a:rPr lang="zh-CN" altLang="en-US" sz="3600"/>
              <a:t>橡胶</a:t>
            </a:r>
          </a:p>
        </p:txBody>
      </p:sp>
      <p:pic>
        <p:nvPicPr>
          <p:cNvPr id="20484" name="Picture 5" descr="eaf81a4c510fd9f9c80d4fc0252dd42a2834a404"/>
          <p:cNvPicPr>
            <a:picLocks noChangeAspect="1" noChangeArrowheads="1"/>
          </p:cNvPicPr>
          <p:nvPr/>
        </p:nvPicPr>
        <p:blipFill>
          <a:blip r:embed="rId3" cstate="email"/>
          <a:srcRect/>
          <a:stretch>
            <a:fillRect/>
          </a:stretch>
        </p:blipFill>
        <p:spPr bwMode="auto">
          <a:xfrm>
            <a:off x="1066800" y="33528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lide(fromBottom)">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slide(fromBottom)">
                                      <p:cBhvr>
                                        <p:cTn id="12"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图片1145"/>
          <p:cNvPicPr>
            <a:picLocks noChangeAspect="1" noChangeArrowheads="1"/>
          </p:cNvPicPr>
          <p:nvPr/>
        </p:nvPicPr>
        <p:blipFill>
          <a:blip r:embed="rId2"/>
          <a:srcRect/>
          <a:stretch>
            <a:fillRect/>
          </a:stretch>
        </p:blipFill>
        <p:spPr bwMode="auto">
          <a:xfrm>
            <a:off x="4876800" y="2362200"/>
            <a:ext cx="38100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609600" y="4191000"/>
            <a:ext cx="3810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rapid</a:t>
            </a:r>
            <a:r>
              <a:rPr lang="zh-CN" altLang="zh-CN"/>
              <a:t>     </a:t>
            </a:r>
            <a:r>
              <a:rPr lang="zh-CN" altLang="zh-CN" i="1"/>
              <a:t>adj. </a:t>
            </a:r>
          </a:p>
          <a:p>
            <a:pPr algn="ctr">
              <a:lnSpc>
                <a:spcPct val="120000"/>
              </a:lnSpc>
            </a:pPr>
            <a:r>
              <a:rPr lang="zh-CN" altLang="en-US"/>
              <a:t>快速的</a:t>
            </a:r>
            <a:r>
              <a:rPr lang="zh-CN" altLang="zh-CN"/>
              <a:t>; </a:t>
            </a:r>
            <a:r>
              <a:rPr lang="zh-CN" altLang="en-US"/>
              <a:t>迅速的</a:t>
            </a:r>
          </a:p>
        </p:txBody>
      </p:sp>
      <p:sp>
        <p:nvSpPr>
          <p:cNvPr id="21508" name="Text Box 4"/>
          <p:cNvSpPr txBox="1">
            <a:spLocks noChangeArrowheads="1"/>
          </p:cNvSpPr>
          <p:nvPr/>
        </p:nvSpPr>
        <p:spPr bwMode="auto">
          <a:xfrm>
            <a:off x="4876800" y="685800"/>
            <a:ext cx="36576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zh-CN">
                <a:solidFill>
                  <a:srgbClr val="FF00FF"/>
                </a:solidFill>
              </a:rPr>
              <a:t>step</a:t>
            </a:r>
            <a:r>
              <a:rPr lang="zh-CN" altLang="zh-CN"/>
              <a:t>  </a:t>
            </a:r>
            <a:r>
              <a:rPr lang="zh-CN" altLang="zh-CN" i="1"/>
              <a:t>n.</a:t>
            </a:r>
            <a:r>
              <a:rPr lang="zh-CN" altLang="zh-CN"/>
              <a:t> </a:t>
            </a:r>
          </a:p>
          <a:p>
            <a:pPr algn="ctr">
              <a:spcBef>
                <a:spcPct val="50000"/>
              </a:spcBef>
            </a:pPr>
            <a:r>
              <a:rPr lang="zh-CN" altLang="en-US"/>
              <a:t>步骤</a:t>
            </a:r>
            <a:r>
              <a:rPr lang="zh-CN" altLang="zh-CN"/>
              <a:t>; </a:t>
            </a:r>
            <a:r>
              <a:rPr lang="zh-CN" altLang="en-US"/>
              <a:t>措施</a:t>
            </a:r>
          </a:p>
        </p:txBody>
      </p:sp>
      <p:pic>
        <p:nvPicPr>
          <p:cNvPr id="2" name="Picture 5" descr="453723ba-bbe1-42cc-a6ad-8483d59c4342"/>
          <p:cNvPicPr>
            <a:picLocks noChangeAspect="1" noChangeArrowheads="1"/>
          </p:cNvPicPr>
          <p:nvPr/>
        </p:nvPicPr>
        <p:blipFill>
          <a:blip r:embed="rId3" cstate="email"/>
          <a:srcRect/>
          <a:stretch>
            <a:fillRect/>
          </a:stretch>
        </p:blipFill>
        <p:spPr bwMode="auto">
          <a:xfrm>
            <a:off x="609600" y="10668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lide(fromBottom)">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slide(fromBottom)">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4495800"/>
            <a:ext cx="4495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reuse</a:t>
            </a:r>
            <a:r>
              <a:rPr lang="zh-CN" altLang="zh-CN"/>
              <a:t>   </a:t>
            </a:r>
            <a:r>
              <a:rPr lang="zh-CN" altLang="zh-CN" i="1"/>
              <a:t>v. </a:t>
            </a:r>
          </a:p>
          <a:p>
            <a:pPr algn="ctr">
              <a:lnSpc>
                <a:spcPct val="120000"/>
              </a:lnSpc>
            </a:pPr>
            <a:r>
              <a:rPr lang="zh-CN" altLang="en-US"/>
              <a:t>再次使用</a:t>
            </a:r>
            <a:r>
              <a:rPr lang="zh-CN" altLang="zh-CN"/>
              <a:t>; </a:t>
            </a:r>
            <a:r>
              <a:rPr lang="zh-CN" altLang="en-US"/>
              <a:t>重复利用</a:t>
            </a:r>
          </a:p>
        </p:txBody>
      </p:sp>
      <p:sp>
        <p:nvSpPr>
          <p:cNvPr id="17411" name="Text Box 3"/>
          <p:cNvSpPr txBox="1">
            <a:spLocks noChangeArrowheads="1"/>
          </p:cNvSpPr>
          <p:nvPr/>
        </p:nvSpPr>
        <p:spPr bwMode="auto">
          <a:xfrm>
            <a:off x="4953000" y="4419600"/>
            <a:ext cx="3657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reduce</a:t>
            </a:r>
            <a:r>
              <a:rPr lang="zh-CN" altLang="zh-CN"/>
              <a:t>  </a:t>
            </a:r>
            <a:r>
              <a:rPr lang="zh-CN" altLang="zh-CN" i="1"/>
              <a:t>v.</a:t>
            </a:r>
            <a:r>
              <a:rPr lang="zh-CN" altLang="zh-CN"/>
              <a:t> </a:t>
            </a:r>
          </a:p>
          <a:p>
            <a:pPr algn="ctr">
              <a:lnSpc>
                <a:spcPct val="120000"/>
              </a:lnSpc>
            </a:pPr>
            <a:r>
              <a:rPr lang="zh-CN" altLang="en-US"/>
              <a:t>减少</a:t>
            </a:r>
            <a:r>
              <a:rPr lang="zh-CN" altLang="zh-CN"/>
              <a:t>; </a:t>
            </a:r>
            <a:r>
              <a:rPr lang="zh-CN" altLang="en-US"/>
              <a:t>减低</a:t>
            </a:r>
            <a:r>
              <a:rPr lang="zh-CN" altLang="zh-CN"/>
              <a:t>; </a:t>
            </a:r>
            <a:r>
              <a:rPr lang="zh-CN" altLang="en-US"/>
              <a:t>缩小</a:t>
            </a:r>
          </a:p>
        </p:txBody>
      </p:sp>
      <p:pic>
        <p:nvPicPr>
          <p:cNvPr id="22531" name="Picture 4" descr="reduce-reduce-recycle"/>
          <p:cNvPicPr>
            <a:picLocks noChangeAspect="1" noChangeArrowheads="1"/>
          </p:cNvPicPr>
          <p:nvPr/>
        </p:nvPicPr>
        <p:blipFill>
          <a:blip r:embed="rId2" cstate="email"/>
          <a:srcRect/>
          <a:stretch>
            <a:fillRect/>
          </a:stretch>
        </p:blipFill>
        <p:spPr bwMode="auto">
          <a:xfrm>
            <a:off x="2819400" y="16002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1143000" y="533400"/>
            <a:ext cx="6477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a:solidFill>
                  <a:srgbClr val="FF00FF"/>
                </a:solidFill>
              </a:rPr>
              <a:t>recycling</a:t>
            </a:r>
            <a:r>
              <a:rPr lang="zh-CN" altLang="zh-CN"/>
              <a:t>     </a:t>
            </a:r>
            <a:r>
              <a:rPr lang="zh-CN" altLang="zh-CN" i="1"/>
              <a:t>n.</a:t>
            </a:r>
            <a:r>
              <a:rPr lang="zh-CN" altLang="zh-CN"/>
              <a:t> </a:t>
            </a:r>
            <a:r>
              <a:rPr lang="zh-CN" altLang="en-US"/>
              <a:t>回收利用</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slide(fromBottom)">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slide(fromBottom)">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slide(fromBottom)">
                                      <p:cBhvr>
                                        <p:cTn id="1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193790_085301152298_2"/>
          <p:cNvPicPr>
            <a:picLocks noChangeAspect="1" noChangeArrowheads="1"/>
          </p:cNvPicPr>
          <p:nvPr/>
        </p:nvPicPr>
        <p:blipFill>
          <a:blip r:embed="rId2" cstate="email"/>
          <a:srcRect/>
          <a:stretch>
            <a:fillRect/>
          </a:stretch>
        </p:blipFill>
        <p:spPr bwMode="auto">
          <a:xfrm>
            <a:off x="304800" y="990600"/>
            <a:ext cx="8610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990600" y="4343400"/>
            <a:ext cx="73152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600" i="1">
                <a:latin typeface="Times New Roman" panose="02020603050405020304" pitchFamily="18" charset="0"/>
              </a:rPr>
              <a:t>We should recycle rubbish because it can help us protect the environment.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randombar(horizontal)">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3" descr="0014222d98500ecfff070e"/>
          <p:cNvPicPr>
            <a:picLocks noChangeAspect="1" noChangeArrowheads="1"/>
          </p:cNvPicPr>
          <p:nvPr/>
        </p:nvPicPr>
        <p:blipFill>
          <a:blip r:embed="rId2" cstate="email"/>
          <a:srcRect/>
          <a:stretch>
            <a:fillRect/>
          </a:stretch>
        </p:blipFill>
        <p:spPr bwMode="auto">
          <a:xfrm>
            <a:off x="1143000" y="533400"/>
            <a:ext cx="3810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34000" y="5562600"/>
            <a:ext cx="2971800" cy="584775"/>
          </a:xfrm>
          <a:prstGeom prst="rect">
            <a:avLst/>
          </a:prstGeom>
          <a:noFill/>
        </p:spPr>
        <p:txBody>
          <a:bodyPr>
            <a:spAutoFit/>
          </a:bodyPr>
          <a:lstStyle/>
          <a:p>
            <a:pPr algn="ctr">
              <a:buFont typeface="Arial" panose="020B0604020202020204" pitchFamily="34" charset="0"/>
              <a:buNone/>
              <a:defRPr/>
            </a:pPr>
            <a:r>
              <a:rPr lang="en-US" altLang="zh-CN" kern="10" dirty="0">
                <a:ln w="12700" cmpd="sng">
                  <a:solidFill>
                    <a:schemeClr val="hlink"/>
                  </a:solidFill>
                  <a:round/>
                </a:ln>
                <a:solidFill>
                  <a:srgbClr val="0099FF"/>
                </a:solidFill>
                <a:effectLst>
                  <a:outerShdw dist="35921" dir="2700000" algn="ctr" rotWithShape="0">
                    <a:srgbClr val="C0C0C0">
                      <a:alpha val="79999"/>
                    </a:srgbClr>
                  </a:outerShdw>
                </a:effectLst>
                <a:latin typeface="Arial" panose="020B0604020202020204"/>
                <a:ea typeface="宋体" panose="02010600030101010101" pitchFamily="2" charset="-122"/>
                <a:cs typeface="Arial" panose="020B0604020202020204"/>
              </a:rPr>
              <a:t>pollution</a:t>
            </a:r>
            <a:endParaRPr lang="zh-CN" altLang="en-US" dirty="0">
              <a:latin typeface="Arial" panose="020B0604020202020204" pitchFamily="34" charset="0"/>
              <a:ea typeface="宋体" panose="02010600030101010101" pitchFamily="2" charset="-122"/>
            </a:endParaRPr>
          </a:p>
        </p:txBody>
      </p:sp>
      <p:pic>
        <p:nvPicPr>
          <p:cNvPr id="4099" name="Picture 2" descr="W020100415546729367097"/>
          <p:cNvPicPr>
            <a:picLocks noChangeAspect="1" noChangeArrowheads="1"/>
          </p:cNvPicPr>
          <p:nvPr/>
        </p:nvPicPr>
        <p:blipFill>
          <a:blip r:embed="rId3"/>
          <a:srcRect/>
          <a:stretch>
            <a:fillRect/>
          </a:stretch>
        </p:blipFill>
        <p:spPr bwMode="auto">
          <a:xfrm>
            <a:off x="5410200" y="685800"/>
            <a:ext cx="34290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201181172752609600"/>
          <p:cNvPicPr>
            <a:picLocks noChangeAspect="1" noChangeArrowheads="1"/>
          </p:cNvPicPr>
          <p:nvPr/>
        </p:nvPicPr>
        <p:blipFill>
          <a:blip r:embed="rId4" cstate="email"/>
          <a:srcRect/>
          <a:stretch>
            <a:fillRect/>
          </a:stretch>
        </p:blipFill>
        <p:spPr bwMode="auto">
          <a:xfrm>
            <a:off x="457200" y="3733800"/>
            <a:ext cx="4545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0014222d98500ecfff070e"/>
          <p:cNvPicPr>
            <a:picLocks noChangeAspect="1" noChangeArrowheads="1"/>
          </p:cNvPicPr>
          <p:nvPr/>
        </p:nvPicPr>
        <p:blipFill>
          <a:blip r:embed="rId2" cstate="email"/>
          <a:srcRect/>
          <a:stretch>
            <a:fillRect/>
          </a:stretch>
        </p:blipFill>
        <p:spPr bwMode="auto">
          <a:xfrm>
            <a:off x="1143000" y="587027"/>
            <a:ext cx="3810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1295400" y="1143000"/>
            <a:ext cx="6477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600" i="1">
                <a:latin typeface="Times New Roman" panose="02020603050405020304" pitchFamily="18" charset="0"/>
              </a:rPr>
              <a:t>It is better to use china cups and bowls because they can be used many times.</a:t>
            </a:r>
          </a:p>
        </p:txBody>
      </p:sp>
      <p:pic>
        <p:nvPicPr>
          <p:cNvPr id="24579" name="Picture 3" descr="0570170038"/>
          <p:cNvPicPr>
            <a:picLocks noChangeAspect="1" noChangeArrowheads="1"/>
          </p:cNvPicPr>
          <p:nvPr/>
        </p:nvPicPr>
        <p:blipFill>
          <a:blip r:embed="rId2" cstate="email"/>
          <a:srcRect/>
          <a:stretch>
            <a:fillRect/>
          </a:stretch>
        </p:blipFill>
        <p:spPr bwMode="auto">
          <a:xfrm>
            <a:off x="1905000" y="3841750"/>
            <a:ext cx="2362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200812660223929"/>
          <p:cNvPicPr>
            <a:picLocks noChangeAspect="1" noChangeArrowheads="1"/>
          </p:cNvPicPr>
          <p:nvPr/>
        </p:nvPicPr>
        <p:blipFill>
          <a:blip r:embed="rId3" cstate="email"/>
          <a:srcRect/>
          <a:stretch>
            <a:fillRect/>
          </a:stretch>
        </p:blipFill>
        <p:spPr bwMode="auto">
          <a:xfrm>
            <a:off x="4572000" y="3948113"/>
            <a:ext cx="25146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0"/>
                                        </p:tgtEl>
                                        <p:attrNameLst>
                                          <p:attrName>style.visibility</p:attrName>
                                        </p:attrNameLst>
                                      </p:cBhvr>
                                      <p:to>
                                        <p:strVal val="visible"/>
                                      </p:to>
                                    </p:set>
                                    <p:anim calcmode="lin" valueType="num">
                                      <p:cBhvr additive="base">
                                        <p:cTn id="11" dur="500" fill="hold"/>
                                        <p:tgtEl>
                                          <p:spTgt spid="24580"/>
                                        </p:tgtEl>
                                        <p:attrNameLst>
                                          <p:attrName>ppt_x</p:attrName>
                                        </p:attrNameLst>
                                      </p:cBhvr>
                                      <p:tavLst>
                                        <p:tav tm="0">
                                          <p:val>
                                            <p:strVal val="#ppt_x"/>
                                          </p:val>
                                        </p:tav>
                                        <p:tav tm="100000">
                                          <p:val>
                                            <p:strVal val="#ppt_x"/>
                                          </p:val>
                                        </p:tav>
                                      </p:tavLst>
                                    </p:anim>
                                    <p:anim calcmode="lin" valueType="num">
                                      <p:cBhvr additive="base">
                                        <p:cTn id="12"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228600" y="4114800"/>
            <a:ext cx="8686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t> Pollution from factories spreads over cities and villages.</a:t>
            </a:r>
            <a:r>
              <a:rPr lang="zh-CN" altLang="zh-CN"/>
              <a:t>If the rivers are polluted,If the rivers are polluted, </a:t>
            </a:r>
            <a:r>
              <a:rPr lang="zh-CN" altLang="zh-CN">
                <a:solidFill>
                  <a:srgbClr val="FF0000"/>
                </a:solidFill>
              </a:rPr>
              <a:t>farmers can’t use them to water their crops </a:t>
            </a:r>
            <a:endParaRPr lang="zh-CN" altLang="en-US"/>
          </a:p>
        </p:txBody>
      </p:sp>
      <p:pic>
        <p:nvPicPr>
          <p:cNvPr id="25603" name="Picture 3" descr="201181172752609600"/>
          <p:cNvPicPr>
            <a:picLocks noChangeAspect="1" noChangeArrowheads="1"/>
          </p:cNvPicPr>
          <p:nvPr/>
        </p:nvPicPr>
        <p:blipFill>
          <a:blip r:embed="rId2" cstate="email"/>
          <a:srcRect/>
          <a:stretch>
            <a:fillRect/>
          </a:stretch>
        </p:blipFill>
        <p:spPr bwMode="auto">
          <a:xfrm>
            <a:off x="457200" y="1143000"/>
            <a:ext cx="4957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524000" y="381000"/>
            <a:ext cx="601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solidFill>
                  <a:srgbClr val="CC0099"/>
                </a:solidFill>
              </a:rPr>
              <a:t>What causes p</a:t>
            </a:r>
            <a:r>
              <a:rPr lang="zh-CN" altLang="zh-CN" dirty="0">
                <a:solidFill>
                  <a:srgbClr val="CC0099"/>
                </a:solidFill>
              </a:rPr>
              <a:t>ollution </a:t>
            </a:r>
            <a:r>
              <a:rPr lang="en-US" altLang="zh-CN" dirty="0">
                <a:solidFill>
                  <a:srgbClr val="CC0099"/>
                </a:solidFill>
              </a:rPr>
              <a:t>?</a:t>
            </a:r>
            <a:endParaRPr lang="zh-CN" altLang="zh-CN" dirty="0">
              <a:solidFill>
                <a:srgbClr val="CC0099"/>
              </a:solidFill>
            </a:endParaRPr>
          </a:p>
          <a:p>
            <a:pPr algn="ctr"/>
            <a:endParaRPr lang="zh-CN" altLang="en-US" dirty="0"/>
          </a:p>
        </p:txBody>
      </p:sp>
      <p:pic>
        <p:nvPicPr>
          <p:cNvPr id="6" name="Picture 2" descr="W020100415546729367097"/>
          <p:cNvPicPr>
            <a:picLocks noChangeAspect="1" noChangeArrowheads="1"/>
          </p:cNvPicPr>
          <p:nvPr/>
        </p:nvPicPr>
        <p:blipFill>
          <a:blip r:embed="rId3"/>
          <a:srcRect/>
          <a:stretch>
            <a:fillRect/>
          </a:stretch>
        </p:blipFill>
        <p:spPr bwMode="auto">
          <a:xfrm>
            <a:off x="5715000" y="1066800"/>
            <a:ext cx="34290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linds(horizontal)">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blinds(horizontal)">
                                      <p:cBhvr>
                                        <p:cTn id="2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0014222d98500ecfff070e"/>
          <p:cNvPicPr>
            <a:picLocks noChangeAspect="1" noChangeArrowheads="1"/>
          </p:cNvPicPr>
          <p:nvPr/>
        </p:nvPicPr>
        <p:blipFill>
          <a:blip r:embed="rId2" cstate="email"/>
          <a:srcRect/>
          <a:stretch>
            <a:fillRect/>
          </a:stretch>
        </p:blipFill>
        <p:spPr bwMode="auto">
          <a:xfrm>
            <a:off x="1143000" y="533400"/>
            <a:ext cx="3810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2"/>
          <p:cNvSpPr txBox="1">
            <a:spLocks noChangeArrowheads="1"/>
          </p:cNvSpPr>
          <p:nvPr/>
        </p:nvSpPr>
        <p:spPr bwMode="auto">
          <a:xfrm>
            <a:off x="990600" y="42672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a:t>The cars on the roads </a:t>
            </a:r>
            <a:r>
              <a:rPr lang="zh-CN" altLang="zh-CN">
                <a:solidFill>
                  <a:srgbClr val="FF0000"/>
                </a:solidFill>
              </a:rPr>
              <a:t>use so much oil and cause pollution </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33506" y="1295456"/>
            <a:ext cx="8305582"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20000"/>
              </a:lnSpc>
            </a:pPr>
            <a:r>
              <a:rPr lang="en-US" altLang="zh-CN" dirty="0" smtClean="0"/>
              <a:t>1.Pollution from factories spreads over cities and villages.</a:t>
            </a:r>
            <a:r>
              <a:rPr lang="zh-CN" altLang="zh-CN" dirty="0" smtClean="0"/>
              <a:t>If the rivers are polluted, </a:t>
            </a:r>
            <a:r>
              <a:rPr lang="zh-CN" altLang="zh-CN" dirty="0" smtClean="0">
                <a:solidFill>
                  <a:srgbClr val="FF0000"/>
                </a:solidFill>
              </a:rPr>
              <a:t>farmers can’t use them to water their crops </a:t>
            </a:r>
            <a:r>
              <a:rPr lang="en-US" altLang="zh-CN" dirty="0" smtClean="0"/>
              <a:t>.</a:t>
            </a:r>
            <a:endParaRPr lang="zh-CN" altLang="zh-CN" dirty="0" smtClean="0"/>
          </a:p>
          <a:p>
            <a:pPr marL="342900" indent="-342900">
              <a:lnSpc>
                <a:spcPct val="120000"/>
              </a:lnSpc>
            </a:pPr>
            <a:r>
              <a:rPr lang="zh-CN" altLang="zh-CN" dirty="0" smtClean="0"/>
              <a:t>2</a:t>
            </a:r>
            <a:r>
              <a:rPr lang="zh-CN" altLang="zh-CN" dirty="0"/>
              <a:t>. In some places, pollution from factories </a:t>
            </a:r>
            <a:r>
              <a:rPr lang="zh-CN" altLang="zh-CN" dirty="0">
                <a:solidFill>
                  <a:srgbClr val="FF0000"/>
                </a:solidFill>
              </a:rPr>
              <a:t>spreads over cities and villages</a:t>
            </a:r>
          </a:p>
          <a:p>
            <a:pPr marL="342900" indent="-342900">
              <a:lnSpc>
                <a:spcPct val="120000"/>
              </a:lnSpc>
            </a:pPr>
            <a:r>
              <a:rPr lang="en-US" altLang="zh-CN" dirty="0"/>
              <a:t>3.</a:t>
            </a:r>
            <a:r>
              <a:rPr lang="zh-CN" altLang="zh-CN" dirty="0"/>
              <a:t>The cars on the roads </a:t>
            </a:r>
            <a:r>
              <a:rPr lang="zh-CN" altLang="zh-CN" dirty="0">
                <a:solidFill>
                  <a:srgbClr val="FF0000"/>
                </a:solidFill>
              </a:rPr>
              <a:t>use so much oil and cause pollution </a:t>
            </a:r>
            <a:r>
              <a:rPr lang="en-US" altLang="zh-CN" dirty="0" smtClean="0"/>
              <a:t>.</a:t>
            </a:r>
            <a:endParaRPr lang="zh-CN" altLang="zh-CN" dirty="0"/>
          </a:p>
        </p:txBody>
      </p:sp>
      <p:sp>
        <p:nvSpPr>
          <p:cNvPr id="3" name="TextBox 2"/>
          <p:cNvSpPr txBox="1">
            <a:spLocks noChangeArrowheads="1"/>
          </p:cNvSpPr>
          <p:nvPr/>
        </p:nvSpPr>
        <p:spPr bwMode="auto">
          <a:xfrm>
            <a:off x="1257297" y="457200"/>
            <a:ext cx="6858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dirty="0">
                <a:solidFill>
                  <a:srgbClr val="CC0099"/>
                </a:solidFill>
              </a:rPr>
              <a:t>What causes p</a:t>
            </a:r>
            <a:r>
              <a:rPr lang="zh-CN" altLang="zh-CN" dirty="0">
                <a:solidFill>
                  <a:srgbClr val="CC0099"/>
                </a:solidFill>
              </a:rPr>
              <a:t>ollution </a:t>
            </a:r>
            <a:r>
              <a:rPr lang="en-US" altLang="zh-CN" dirty="0">
                <a:solidFill>
                  <a:srgbClr val="CC0099"/>
                </a:solidFill>
              </a:rPr>
              <a:t>?</a:t>
            </a:r>
            <a:endParaRPr lang="zh-CN" altLang="zh-CN"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27275" y="685800"/>
            <a:ext cx="44894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dirty="0">
                <a:solidFill>
                  <a:srgbClr val="CC0099"/>
                </a:solidFill>
              </a:rPr>
              <a:t>What can students do </a:t>
            </a:r>
            <a:r>
              <a:rPr lang="en-US" altLang="zh-CN" dirty="0">
                <a:solidFill>
                  <a:srgbClr val="CC0099"/>
                </a:solidFill>
              </a:rPr>
              <a:t>?</a:t>
            </a:r>
          </a:p>
        </p:txBody>
      </p:sp>
      <p:sp>
        <p:nvSpPr>
          <p:cNvPr id="3" name="TextBox 2"/>
          <p:cNvSpPr txBox="1">
            <a:spLocks noChangeArrowheads="1"/>
          </p:cNvSpPr>
          <p:nvPr/>
        </p:nvSpPr>
        <p:spPr bwMode="auto">
          <a:xfrm>
            <a:off x="228600" y="1524000"/>
            <a:ext cx="8610600" cy="476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dirty="0"/>
              <a:t>1.</a:t>
            </a:r>
            <a:r>
              <a:rPr lang="zh-CN" altLang="zh-CN" dirty="0"/>
              <a:t>every class </a:t>
            </a:r>
            <a:r>
              <a:rPr lang="zh-CN" altLang="zh-CN" dirty="0">
                <a:solidFill>
                  <a:srgbClr val="FF0000"/>
                </a:solidFill>
              </a:rPr>
              <a:t> collects </a:t>
            </a:r>
            <a:r>
              <a:rPr lang="zh-CN" altLang="zh-CN" b="1" dirty="0">
                <a:solidFill>
                  <a:srgbClr val="FF0000"/>
                </a:solidFill>
              </a:rPr>
              <a:t>waste</a:t>
            </a:r>
            <a:r>
              <a:rPr lang="zh-CN" altLang="zh-CN" dirty="0">
                <a:solidFill>
                  <a:srgbClr val="FF0000"/>
                </a:solidFill>
              </a:rPr>
              <a:t> </a:t>
            </a:r>
            <a:r>
              <a:rPr lang="en-US" altLang="zh-CN" dirty="0"/>
              <a:t> </a:t>
            </a:r>
            <a:r>
              <a:rPr lang="zh-CN" altLang="zh-CN" dirty="0"/>
              <a:t>which can be </a:t>
            </a:r>
            <a:r>
              <a:rPr lang="zh-CN" altLang="zh-CN" dirty="0">
                <a:solidFill>
                  <a:srgbClr val="FF0000"/>
                </a:solidFill>
              </a:rPr>
              <a:t>recycled or used again </a:t>
            </a:r>
            <a:r>
              <a:rPr lang="zh-CN" altLang="zh-CN" dirty="0"/>
              <a:t> </a:t>
            </a:r>
            <a:r>
              <a:rPr lang="en-US" altLang="zh-CN" dirty="0"/>
              <a:t>.</a:t>
            </a:r>
            <a:r>
              <a:rPr lang="zh-CN" altLang="zh-CN" dirty="0"/>
              <a:t>Then the school  </a:t>
            </a:r>
            <a:r>
              <a:rPr lang="zh-CN" altLang="zh-CN" dirty="0">
                <a:solidFill>
                  <a:srgbClr val="FF0000"/>
                </a:solidFill>
              </a:rPr>
              <a:t>sells the</a:t>
            </a:r>
            <a:r>
              <a:rPr lang="en-US" altLang="zh-CN" dirty="0">
                <a:solidFill>
                  <a:srgbClr val="FF0000"/>
                </a:solidFill>
              </a:rPr>
              <a:t> </a:t>
            </a:r>
            <a:r>
              <a:rPr lang="zh-CN" altLang="zh-CN" dirty="0">
                <a:solidFill>
                  <a:srgbClr val="FF0000"/>
                </a:solidFill>
              </a:rPr>
              <a:t>waste</a:t>
            </a:r>
            <a:r>
              <a:rPr lang="en-US" altLang="zh-CN" dirty="0">
                <a:solidFill>
                  <a:srgbClr val="FF0000"/>
                </a:solidFill>
              </a:rPr>
              <a:t> </a:t>
            </a:r>
            <a:r>
              <a:rPr lang="zh-CN" altLang="zh-CN" dirty="0"/>
              <a:t>to help students</a:t>
            </a:r>
            <a:r>
              <a:rPr lang="en-US" altLang="zh-CN" dirty="0"/>
              <a:t>.</a:t>
            </a:r>
            <a:r>
              <a:rPr lang="zh-CN" altLang="zh-CN" dirty="0"/>
              <a:t> </a:t>
            </a:r>
            <a:endParaRPr lang="en-US" altLang="zh-CN" dirty="0"/>
          </a:p>
          <a:p>
            <a:pPr>
              <a:lnSpc>
                <a:spcPct val="120000"/>
              </a:lnSpc>
            </a:pPr>
            <a:r>
              <a:rPr lang="en-US" altLang="zh-CN" dirty="0"/>
              <a:t>2.</a:t>
            </a:r>
            <a:r>
              <a:rPr lang="zh-CN" altLang="zh-CN" dirty="0"/>
              <a:t> Order food that you can finish</a:t>
            </a:r>
            <a:r>
              <a:rPr lang="en-US" altLang="zh-CN" dirty="0"/>
              <a:t>.</a:t>
            </a:r>
          </a:p>
          <a:p>
            <a:pPr>
              <a:lnSpc>
                <a:spcPct val="120000"/>
              </a:lnSpc>
            </a:pPr>
            <a:r>
              <a:rPr lang="en-US" altLang="zh-CN" dirty="0"/>
              <a:t>3.</a:t>
            </a:r>
            <a:r>
              <a:rPr lang="zh-CN" altLang="zh-CN" dirty="0"/>
              <a:t> Use less electricity at home</a:t>
            </a:r>
            <a:r>
              <a:rPr lang="en-US" altLang="zh-CN" dirty="0"/>
              <a:t>.</a:t>
            </a:r>
          </a:p>
          <a:p>
            <a:pPr>
              <a:lnSpc>
                <a:spcPct val="120000"/>
              </a:lnSpc>
            </a:pPr>
            <a:r>
              <a:rPr lang="en-US" altLang="zh-CN" dirty="0"/>
              <a:t>4.</a:t>
            </a:r>
            <a:r>
              <a:rPr lang="zh-CN" altLang="zh-CN" dirty="0"/>
              <a:t> Learn ways to recycle rubbish</a:t>
            </a:r>
            <a:r>
              <a:rPr lang="en-US" altLang="zh-CN" dirty="0"/>
              <a:t>.</a:t>
            </a:r>
          </a:p>
          <a:p>
            <a:pPr>
              <a:lnSpc>
                <a:spcPct val="120000"/>
              </a:lnSpc>
            </a:pPr>
            <a:r>
              <a:rPr lang="en-US" altLang="zh-CN" dirty="0"/>
              <a:t>5. </a:t>
            </a:r>
            <a:r>
              <a:rPr lang="zh-CN" altLang="zh-CN" dirty="0">
                <a:latin typeface="Times New Roman" panose="02020603050405020304" pitchFamily="18" charset="0"/>
              </a:rPr>
              <a:t>Divide rubbish into different groups</a:t>
            </a:r>
            <a:r>
              <a:rPr lang="en-US" altLang="zh-CN" dirty="0">
                <a:latin typeface="Times New Roman" panose="02020603050405020304" pitchFamily="18" charset="0"/>
              </a:rPr>
              <a:t>.</a:t>
            </a:r>
          </a:p>
          <a:p>
            <a:pPr>
              <a:lnSpc>
                <a:spcPct val="120000"/>
              </a:lnSpc>
            </a:pPr>
            <a:r>
              <a:rPr lang="en-US" altLang="zh-CN" dirty="0">
                <a:latin typeface="Times New Roman" panose="02020603050405020304" pitchFamily="18" charset="0"/>
              </a:rPr>
              <a:t>6.</a:t>
            </a:r>
            <a:r>
              <a:rPr lang="zh-CN" altLang="zh-CN" dirty="0"/>
              <a:t> Use paper cups and paper bags</a:t>
            </a:r>
            <a:r>
              <a:rPr lang="zh-CN" altLang="zh-CN" dirty="0" smtClean="0"/>
              <a:t>.</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667163" y="990664"/>
            <a:ext cx="815328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1800"/>
              </a:spcBef>
            </a:pPr>
            <a:r>
              <a:rPr lang="en-US" altLang="zh-CN" dirty="0"/>
              <a:t>7.Go to school on foot or by bike.</a:t>
            </a:r>
          </a:p>
          <a:p>
            <a:pPr>
              <a:spcBef>
                <a:spcPts val="1800"/>
              </a:spcBef>
            </a:pPr>
            <a:r>
              <a:rPr lang="en-US" altLang="zh-CN" dirty="0"/>
              <a:t>8.</a:t>
            </a:r>
            <a:r>
              <a:rPr lang="zh-CN" altLang="zh-CN" b="1" dirty="0"/>
              <a:t> Do not throw away things made of glass, plastic and paper, but recycle them when possible</a:t>
            </a:r>
            <a:r>
              <a:rPr lang="en-US" altLang="zh-CN" b="1" dirty="0"/>
              <a:t>.</a:t>
            </a:r>
          </a:p>
          <a:p>
            <a:pPr>
              <a:spcBef>
                <a:spcPts val="1800"/>
              </a:spcBef>
            </a:pPr>
            <a:r>
              <a:rPr lang="en-US" altLang="zh-CN" b="1" dirty="0"/>
              <a:t>9.</a:t>
            </a:r>
            <a:r>
              <a:rPr lang="zh-CN" altLang="zh-CN" b="1" dirty="0">
                <a:latin typeface="Times New Roman" panose="02020603050405020304" pitchFamily="18" charset="0"/>
              </a:rPr>
              <a:t> Turn off lights when you do not need them</a:t>
            </a:r>
            <a:r>
              <a:rPr lang="en-US" altLang="zh-CN" b="1" dirty="0">
                <a:latin typeface="Times New Roman" panose="02020603050405020304" pitchFamily="18" charset="0"/>
              </a:rPr>
              <a:t>.</a:t>
            </a:r>
          </a:p>
          <a:p>
            <a:pPr>
              <a:spcBef>
                <a:spcPts val="1800"/>
              </a:spcBef>
            </a:pPr>
            <a:r>
              <a:rPr lang="en-US" altLang="zh-CN" b="1" dirty="0">
                <a:latin typeface="Times New Roman" panose="02020603050405020304" pitchFamily="18" charset="0"/>
              </a:rPr>
              <a:t>10.</a:t>
            </a:r>
            <a:r>
              <a:rPr lang="zh-CN" altLang="zh-CN" b="1" dirty="0"/>
              <a:t> Take a bag when you go shopping</a:t>
            </a:r>
            <a:r>
              <a:rPr lang="en-US" altLang="zh-CN" b="1" dirty="0"/>
              <a:t> in stead of asking for a plastic bag. </a:t>
            </a:r>
          </a:p>
          <a:p>
            <a:pPr>
              <a:spcBef>
                <a:spcPts val="1800"/>
              </a:spcBef>
            </a:pPr>
            <a:r>
              <a:rPr lang="en-US" altLang="zh-CN" b="1" dirty="0"/>
              <a:t>11. Use things  for as long as possible.</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3400" y="1811338"/>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9580" indent="-449580" defTabSz="723900">
              <a:lnSpc>
                <a:spcPct val="120000"/>
              </a:lnSpc>
              <a:tabLst>
                <a:tab pos="807720" algn="l"/>
              </a:tabLst>
            </a:pPr>
            <a:r>
              <a:rPr lang="zh-CN" altLang="zh-CN" sz="3000" dirty="0"/>
              <a:t>1. We </a:t>
            </a:r>
            <a:r>
              <a:rPr lang="zh-CN" altLang="zh-CN" sz="3000" dirty="0">
                <a:solidFill>
                  <a:srgbClr val="0066FF"/>
                </a:solidFill>
              </a:rPr>
              <a:t>throw</a:t>
            </a:r>
            <a:r>
              <a:rPr lang="zh-CN" altLang="zh-CN" sz="3000" dirty="0"/>
              <a:t> </a:t>
            </a:r>
            <a:r>
              <a:rPr lang="zh-CN" altLang="zh-CN" sz="3000" dirty="0">
                <a:solidFill>
                  <a:srgbClr val="FF0000"/>
                </a:solidFill>
              </a:rPr>
              <a:t>tons of</a:t>
            </a:r>
            <a:r>
              <a:rPr lang="zh-CN" altLang="zh-CN" sz="3000" dirty="0"/>
              <a:t> rubbish </a:t>
            </a:r>
            <a:r>
              <a:rPr lang="zh-CN" altLang="zh-CN" sz="3000" dirty="0">
                <a:solidFill>
                  <a:srgbClr val="0066FF"/>
                </a:solidFill>
              </a:rPr>
              <a:t>away </a:t>
            </a:r>
            <a:r>
              <a:rPr lang="zh-CN" altLang="zh-CN" sz="3000" dirty="0"/>
              <a:t>each   year, and we have to make a change. </a:t>
            </a:r>
          </a:p>
          <a:p>
            <a:pPr marL="449580" indent="-449580" defTabSz="723900">
              <a:lnSpc>
                <a:spcPct val="120000"/>
              </a:lnSpc>
              <a:tabLst>
                <a:tab pos="807720" algn="l"/>
              </a:tabLst>
            </a:pPr>
            <a:r>
              <a:rPr lang="zh-CN" altLang="zh-CN" sz="3000" dirty="0">
                <a:solidFill>
                  <a:srgbClr val="0000FF"/>
                </a:solidFill>
              </a:rPr>
              <a:t>    </a:t>
            </a:r>
            <a:r>
              <a:rPr lang="zh-CN" altLang="zh-CN" sz="3000" dirty="0">
                <a:solidFill>
                  <a:srgbClr val="FF0000"/>
                </a:solidFill>
              </a:rPr>
              <a:t>ton     </a:t>
            </a:r>
            <a:r>
              <a:rPr lang="zh-CN" altLang="zh-CN" sz="3000" i="1" dirty="0">
                <a:solidFill>
                  <a:srgbClr val="FF0000"/>
                </a:solidFill>
              </a:rPr>
              <a:t>n. </a:t>
            </a:r>
            <a:r>
              <a:rPr lang="zh-CN" altLang="en-US" sz="3000" dirty="0">
                <a:solidFill>
                  <a:srgbClr val="FF0000"/>
                </a:solidFill>
              </a:rPr>
              <a:t>吨</a:t>
            </a:r>
          </a:p>
          <a:p>
            <a:pPr marL="449580" indent="-449580" defTabSz="723900">
              <a:lnSpc>
                <a:spcPct val="120000"/>
              </a:lnSpc>
              <a:tabLst>
                <a:tab pos="807720" algn="l"/>
              </a:tabLst>
            </a:pPr>
            <a:r>
              <a:rPr lang="zh-CN" altLang="zh-CN" sz="3000" dirty="0">
                <a:solidFill>
                  <a:srgbClr val="FF0000"/>
                </a:solidFill>
              </a:rPr>
              <a:t>    tons of  </a:t>
            </a:r>
            <a:r>
              <a:rPr lang="zh-CN" altLang="en-US" sz="3000" dirty="0">
                <a:solidFill>
                  <a:srgbClr val="FF0000"/>
                </a:solidFill>
              </a:rPr>
              <a:t>许多</a:t>
            </a:r>
            <a:r>
              <a:rPr lang="zh-CN" altLang="zh-CN" sz="3000" dirty="0">
                <a:solidFill>
                  <a:srgbClr val="FF0000"/>
                </a:solidFill>
              </a:rPr>
              <a:t>, </a:t>
            </a:r>
            <a:r>
              <a:rPr lang="zh-CN" altLang="en-US" sz="3000" dirty="0">
                <a:solidFill>
                  <a:srgbClr val="FF0000"/>
                </a:solidFill>
              </a:rPr>
              <a:t>很多</a:t>
            </a:r>
          </a:p>
          <a:p>
            <a:pPr marL="449580" indent="-449580" defTabSz="723900">
              <a:lnSpc>
                <a:spcPct val="120000"/>
              </a:lnSpc>
              <a:tabLst>
                <a:tab pos="807720" algn="l"/>
              </a:tabLst>
            </a:pPr>
            <a:r>
              <a:rPr lang="zh-CN" altLang="zh-CN" sz="3000" dirty="0"/>
              <a:t>    e.</a:t>
            </a:r>
            <a:r>
              <a:rPr lang="en-US" altLang="zh-CN" sz="3000" dirty="0"/>
              <a:t>g</a:t>
            </a:r>
            <a:r>
              <a:rPr lang="zh-CN" altLang="zh-CN" sz="3000" dirty="0"/>
              <a:t> </a:t>
            </a:r>
            <a:r>
              <a:rPr lang="zh-CN" altLang="en-US" sz="3000" dirty="0"/>
              <a:t>我们为今晚的聚会买了大量饮料。</a:t>
            </a:r>
            <a:endParaRPr lang="en-US" altLang="zh-CN" sz="3000" dirty="0"/>
          </a:p>
          <a:p>
            <a:pPr marL="449580" indent="-449580" defTabSz="723900">
              <a:lnSpc>
                <a:spcPct val="120000"/>
              </a:lnSpc>
              <a:tabLst>
                <a:tab pos="807720" algn="l"/>
              </a:tabLst>
            </a:pPr>
            <a:endParaRPr lang="zh-CN" altLang="en-US" sz="3000" dirty="0"/>
          </a:p>
        </p:txBody>
      </p:sp>
      <p:pic>
        <p:nvPicPr>
          <p:cNvPr id="31746" name="Picture 3" descr="language points"/>
          <p:cNvPicPr>
            <a:picLocks noChangeAspect="1" noChangeArrowheads="1"/>
          </p:cNvPicPr>
          <p:nvPr/>
        </p:nvPicPr>
        <p:blipFill>
          <a:blip r:embed="rId2" cstate="email"/>
          <a:srcRect/>
          <a:stretch>
            <a:fillRect/>
          </a:stretch>
        </p:blipFill>
        <p:spPr bwMode="auto">
          <a:xfrm>
            <a:off x="2325688" y="717550"/>
            <a:ext cx="42275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96144" y="4801166"/>
            <a:ext cx="7086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580" indent="-449580" algn="ctr" defTabSz="723900">
              <a:tabLst>
                <a:tab pos="807720" algn="l"/>
              </a:tabLst>
              <a:defRPr sz="3200">
                <a:solidFill>
                  <a:schemeClr val="tx1"/>
                </a:solidFill>
                <a:latin typeface="Arial" panose="020B0604020202020204" pitchFamily="34" charset="0"/>
                <a:ea typeface="宋体" panose="02010600030101010101" pitchFamily="2" charset="-122"/>
              </a:defRPr>
            </a:lvl1pPr>
            <a:lvl2pPr algn="ctr" defTabSz="723900">
              <a:tabLst>
                <a:tab pos="807720" algn="l"/>
              </a:tabLst>
              <a:defRPr sz="3200">
                <a:solidFill>
                  <a:schemeClr val="tx1"/>
                </a:solidFill>
                <a:latin typeface="Arial" panose="020B0604020202020204" pitchFamily="34" charset="0"/>
                <a:ea typeface="宋体" panose="02010600030101010101" pitchFamily="2" charset="-122"/>
              </a:defRPr>
            </a:lvl2pPr>
            <a:lvl3pPr algn="ctr" defTabSz="723900">
              <a:tabLst>
                <a:tab pos="807720" algn="l"/>
              </a:tabLst>
              <a:defRPr sz="3200">
                <a:solidFill>
                  <a:schemeClr val="tx1"/>
                </a:solidFill>
                <a:latin typeface="Arial" panose="020B0604020202020204" pitchFamily="34" charset="0"/>
                <a:ea typeface="宋体" panose="02010600030101010101" pitchFamily="2" charset="-122"/>
              </a:defRPr>
            </a:lvl3pPr>
            <a:lvl4pPr algn="ctr" defTabSz="723900">
              <a:tabLst>
                <a:tab pos="807720" algn="l"/>
              </a:tabLst>
              <a:defRPr sz="3200">
                <a:solidFill>
                  <a:schemeClr val="tx1"/>
                </a:solidFill>
                <a:latin typeface="Arial" panose="020B0604020202020204" pitchFamily="34" charset="0"/>
                <a:ea typeface="宋体" panose="02010600030101010101" pitchFamily="2" charset="-122"/>
              </a:defRPr>
            </a:lvl4pPr>
            <a:lvl5pPr algn="ctr" defTabSz="723900">
              <a:tabLst>
                <a:tab pos="807720" algn="l"/>
              </a:tabLst>
              <a:defRPr sz="3200">
                <a:solidFill>
                  <a:schemeClr val="tx1"/>
                </a:solidFill>
                <a:latin typeface="Arial" panose="020B0604020202020204" pitchFamily="34" charset="0"/>
                <a:ea typeface="宋体" panose="02010600030101010101" pitchFamily="2" charset="-122"/>
              </a:defRPr>
            </a:lvl5pPr>
            <a:lvl6pPr algn="ctr" defTabSz="723900" fontAlgn="base">
              <a:spcBef>
                <a:spcPct val="0"/>
              </a:spcBef>
              <a:spcAft>
                <a:spcPct val="0"/>
              </a:spcAft>
              <a:buFont typeface="Arial" panose="020B0604020202020204" pitchFamily="34" charset="0"/>
              <a:tabLst>
                <a:tab pos="807720" algn="l"/>
              </a:tabLst>
              <a:defRPr sz="3200">
                <a:solidFill>
                  <a:schemeClr val="tx1"/>
                </a:solidFill>
                <a:latin typeface="Arial" panose="020B0604020202020204" pitchFamily="34" charset="0"/>
                <a:ea typeface="宋体" panose="02010600030101010101" pitchFamily="2" charset="-122"/>
              </a:defRPr>
            </a:lvl6pPr>
            <a:lvl7pPr algn="ctr" defTabSz="723900" fontAlgn="base">
              <a:spcBef>
                <a:spcPct val="0"/>
              </a:spcBef>
              <a:spcAft>
                <a:spcPct val="0"/>
              </a:spcAft>
              <a:buFont typeface="Arial" panose="020B0604020202020204" pitchFamily="34" charset="0"/>
              <a:tabLst>
                <a:tab pos="807720" algn="l"/>
              </a:tabLst>
              <a:defRPr sz="3200">
                <a:solidFill>
                  <a:schemeClr val="tx1"/>
                </a:solidFill>
                <a:latin typeface="Arial" panose="020B0604020202020204" pitchFamily="34" charset="0"/>
                <a:ea typeface="宋体" panose="02010600030101010101" pitchFamily="2" charset="-122"/>
              </a:defRPr>
            </a:lvl7pPr>
            <a:lvl8pPr algn="ctr" defTabSz="723900" fontAlgn="base">
              <a:spcBef>
                <a:spcPct val="0"/>
              </a:spcBef>
              <a:spcAft>
                <a:spcPct val="0"/>
              </a:spcAft>
              <a:buFont typeface="Arial" panose="020B0604020202020204" pitchFamily="34" charset="0"/>
              <a:tabLst>
                <a:tab pos="807720" algn="l"/>
              </a:tabLst>
              <a:defRPr sz="3200">
                <a:solidFill>
                  <a:schemeClr val="tx1"/>
                </a:solidFill>
                <a:latin typeface="Arial" panose="020B0604020202020204" pitchFamily="34" charset="0"/>
                <a:ea typeface="宋体" panose="02010600030101010101" pitchFamily="2" charset="-122"/>
              </a:defRPr>
            </a:lvl8pPr>
            <a:lvl9pPr algn="ctr" defTabSz="723900" fontAlgn="base">
              <a:spcBef>
                <a:spcPct val="0"/>
              </a:spcBef>
              <a:spcAft>
                <a:spcPct val="0"/>
              </a:spcAft>
              <a:buFont typeface="Arial" panose="020B0604020202020204" pitchFamily="34" charset="0"/>
              <a:tabLst>
                <a:tab pos="807720" algn="l"/>
              </a:tabLst>
              <a:defRPr sz="3200">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dirty="0" smtClean="0"/>
              <a:t>We’ve </a:t>
            </a:r>
            <a:r>
              <a:rPr lang="zh-CN" altLang="zh-CN" dirty="0"/>
              <a:t>bought </a:t>
            </a:r>
            <a:r>
              <a:rPr lang="zh-CN" altLang="zh-CN" dirty="0">
                <a:solidFill>
                  <a:srgbClr val="FF0000"/>
                </a:solidFill>
              </a:rPr>
              <a:t>tons of</a:t>
            </a:r>
            <a:r>
              <a:rPr lang="zh-CN" altLang="zh-CN" dirty="0"/>
              <a:t> </a:t>
            </a:r>
            <a:r>
              <a:rPr lang="en-US" altLang="zh-CN" dirty="0"/>
              <a:t>drinks</a:t>
            </a:r>
            <a:r>
              <a:rPr lang="zh-CN" altLang="zh-CN" dirty="0"/>
              <a:t> for the</a:t>
            </a:r>
          </a:p>
          <a:p>
            <a:pPr>
              <a:lnSpc>
                <a:spcPct val="120000"/>
              </a:lnSpc>
            </a:pPr>
            <a:r>
              <a:rPr lang="zh-CN" altLang="zh-CN" dirty="0" smtClean="0"/>
              <a:t>party </a:t>
            </a:r>
            <a:r>
              <a:rPr lang="zh-CN" altLang="zh-CN" dirty="0"/>
              <a:t>tonight.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Effect transition="in" filter="box(in)">
                                      <p:cBhvr>
                                        <p:cTn id="7" dur="500"/>
                                        <p:tgtEl>
                                          <p:spTgt spid="3072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0722">
                                            <p:txEl>
                                              <p:pRg st="2" end="2"/>
                                            </p:txEl>
                                          </p:spTgt>
                                        </p:tgtEl>
                                        <p:attrNameLst>
                                          <p:attrName>style.visibility</p:attrName>
                                        </p:attrNameLst>
                                      </p:cBhvr>
                                      <p:to>
                                        <p:strVal val="visible"/>
                                      </p:to>
                                    </p:set>
                                    <p:animEffect transition="in" filter="box(in)">
                                      <p:cBhvr>
                                        <p:cTn id="10" dur="500"/>
                                        <p:tgtEl>
                                          <p:spTgt spid="3072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animEffect transition="in" filter="blinds(horizontal)">
                                      <p:cBhvr>
                                        <p:cTn id="15" dur="500"/>
                                        <p:tgtEl>
                                          <p:spTgt spid="3072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902" y="878438"/>
            <a:ext cx="7848600" cy="29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20000"/>
              </a:lnSpc>
              <a:tabLst>
                <a:tab pos="812800" algn="l"/>
              </a:tabLst>
            </a:pPr>
            <a:r>
              <a:rPr lang="zh-CN" altLang="zh-CN" dirty="0">
                <a:solidFill>
                  <a:srgbClr val="0066FF"/>
                </a:solidFill>
              </a:rPr>
              <a:t>throw away  </a:t>
            </a:r>
            <a:r>
              <a:rPr lang="zh-CN" altLang="en-US" dirty="0">
                <a:solidFill>
                  <a:srgbClr val="0066FF"/>
                </a:solidFill>
              </a:rPr>
              <a:t>扔掉</a:t>
            </a:r>
            <a:r>
              <a:rPr lang="zh-CN" altLang="zh-CN" dirty="0">
                <a:solidFill>
                  <a:srgbClr val="0066FF"/>
                </a:solidFill>
              </a:rPr>
              <a:t>; </a:t>
            </a:r>
            <a:r>
              <a:rPr lang="zh-CN" altLang="en-US" dirty="0">
                <a:solidFill>
                  <a:srgbClr val="0066FF"/>
                </a:solidFill>
              </a:rPr>
              <a:t>丢弃</a:t>
            </a:r>
          </a:p>
          <a:p>
            <a:pPr marL="342900" indent="-342900">
              <a:lnSpc>
                <a:spcPct val="120000"/>
              </a:lnSpc>
              <a:tabLst>
                <a:tab pos="812800" algn="l"/>
              </a:tabLst>
            </a:pPr>
            <a:r>
              <a:rPr lang="zh-CN" altLang="zh-CN" dirty="0"/>
              <a:t>e.g. When are you going to </a:t>
            </a:r>
            <a:r>
              <a:rPr lang="zh-CN" altLang="zh-CN" dirty="0">
                <a:solidFill>
                  <a:srgbClr val="0066FF"/>
                </a:solidFill>
              </a:rPr>
              <a:t>throw away</a:t>
            </a:r>
            <a:r>
              <a:rPr lang="zh-CN" altLang="zh-CN" dirty="0"/>
              <a:t> 	those old magazines? </a:t>
            </a:r>
          </a:p>
          <a:p>
            <a:pPr marL="342900" indent="-342900">
              <a:lnSpc>
                <a:spcPct val="120000"/>
              </a:lnSpc>
              <a:tabLst>
                <a:tab pos="812800" algn="l"/>
              </a:tabLst>
            </a:pPr>
            <a:r>
              <a:rPr lang="zh-CN" altLang="zh-CN" dirty="0"/>
              <a:t>       </a:t>
            </a:r>
            <a:r>
              <a:rPr lang="zh-CN" altLang="en-US" dirty="0"/>
              <a:t>你打算什么时候扔掉那些旧杂志</a:t>
            </a:r>
            <a:r>
              <a:rPr lang="en-US" altLang="zh-CN" dirty="0"/>
              <a:t>.</a:t>
            </a:r>
            <a:endParaRPr lang="zh-CN" altLang="zh-CN" dirty="0"/>
          </a:p>
          <a:p>
            <a:pPr marL="342900" indent="-342900">
              <a:lnSpc>
                <a:spcPct val="120000"/>
              </a:lnSpc>
              <a:tabLst>
                <a:tab pos="812800" algn="l"/>
              </a:tabLst>
            </a:pPr>
            <a:r>
              <a:rPr lang="zh-CN" altLang="zh-CN" dirty="0"/>
              <a:t>	    </a:t>
            </a:r>
            <a:r>
              <a:rPr lang="zh-CN" altLang="en-US" dirty="0"/>
              <a:t>他已经失去了一个良好的机会</a:t>
            </a:r>
            <a:r>
              <a:rPr lang="zh-CN" altLang="en-US" dirty="0" smtClean="0"/>
              <a:t>。</a:t>
            </a:r>
            <a:endParaRPr lang="zh-CN" altLang="en-US" dirty="0"/>
          </a:p>
        </p:txBody>
      </p:sp>
      <p:sp>
        <p:nvSpPr>
          <p:cNvPr id="3" name="TextBox 2"/>
          <p:cNvSpPr txBox="1">
            <a:spLocks noChangeArrowheads="1"/>
          </p:cNvSpPr>
          <p:nvPr/>
        </p:nvSpPr>
        <p:spPr bwMode="auto">
          <a:xfrm>
            <a:off x="990694" y="4267178"/>
            <a:ext cx="624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dirty="0"/>
              <a:t>He has </a:t>
            </a:r>
            <a:r>
              <a:rPr lang="zh-CN" altLang="zh-CN" dirty="0">
                <a:solidFill>
                  <a:srgbClr val="0066FF"/>
                </a:solidFill>
              </a:rPr>
              <a:t>thrown away</a:t>
            </a:r>
            <a:r>
              <a:rPr lang="zh-CN" altLang="zh-CN" dirty="0"/>
              <a:t> a good </a:t>
            </a:r>
            <a:r>
              <a:rPr lang="en-US" altLang="zh-CN" dirty="0" smtClean="0"/>
              <a:t>chance</a:t>
            </a:r>
            <a:endParaRPr lang="zh-CN" alt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7" dur="500"/>
                                        <p:tgtEl>
                                          <p:spTgt spid="3174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0" dur="500"/>
                                        <p:tgtEl>
                                          <p:spTgt spid="3174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animEffect transition="in" filter="blinds(horizontal)">
                                      <p:cBhvr>
                                        <p:cTn id="13" dur="500"/>
                                        <p:tgtEl>
                                          <p:spTgt spid="3174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3506" y="990664"/>
            <a:ext cx="8305800" cy="417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tabLst>
                <a:tab pos="444500" algn="l"/>
                <a:tab pos="1261745" algn="l"/>
              </a:tabLst>
              <a:defRPr sz="3200">
                <a:solidFill>
                  <a:schemeClr val="tx1"/>
                </a:solidFill>
                <a:latin typeface="Arial" panose="020B0604020202020204" pitchFamily="34" charset="0"/>
                <a:ea typeface="宋体" panose="02010600030101010101" pitchFamily="2" charset="-122"/>
              </a:defRPr>
            </a:lvl1pPr>
            <a:lvl2pPr algn="ctr">
              <a:tabLst>
                <a:tab pos="444500" algn="l"/>
                <a:tab pos="1261745" algn="l"/>
              </a:tabLst>
              <a:defRPr sz="3200">
                <a:solidFill>
                  <a:schemeClr val="tx1"/>
                </a:solidFill>
                <a:latin typeface="Arial" panose="020B0604020202020204" pitchFamily="34" charset="0"/>
                <a:ea typeface="宋体" panose="02010600030101010101" pitchFamily="2" charset="-122"/>
              </a:defRPr>
            </a:lvl2pPr>
            <a:lvl3pPr algn="ctr">
              <a:tabLst>
                <a:tab pos="444500" algn="l"/>
                <a:tab pos="1261745" algn="l"/>
              </a:tabLst>
              <a:defRPr sz="3200">
                <a:solidFill>
                  <a:schemeClr val="tx1"/>
                </a:solidFill>
                <a:latin typeface="Arial" panose="020B0604020202020204" pitchFamily="34" charset="0"/>
                <a:ea typeface="宋体" panose="02010600030101010101" pitchFamily="2" charset="-122"/>
              </a:defRPr>
            </a:lvl3pPr>
            <a:lvl4pPr algn="ctr">
              <a:tabLst>
                <a:tab pos="444500" algn="l"/>
                <a:tab pos="1261745" algn="l"/>
              </a:tabLst>
              <a:defRPr sz="3200">
                <a:solidFill>
                  <a:schemeClr val="tx1"/>
                </a:solidFill>
                <a:latin typeface="Arial" panose="020B0604020202020204" pitchFamily="34" charset="0"/>
                <a:ea typeface="宋体" panose="02010600030101010101" pitchFamily="2" charset="-122"/>
              </a:defRPr>
            </a:lvl4pPr>
            <a:lvl5pPr algn="ctr">
              <a:tabLst>
                <a:tab pos="444500" algn="l"/>
                <a:tab pos="1261745" algn="l"/>
              </a:tabLst>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tabLst>
                <a:tab pos="444500" algn="l"/>
                <a:tab pos="1261745" algn="l"/>
              </a:tabLst>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tabLst>
                <a:tab pos="444500" algn="l"/>
                <a:tab pos="1261745" algn="l"/>
              </a:tabLst>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tabLst>
                <a:tab pos="444500" algn="l"/>
                <a:tab pos="1261745" algn="l"/>
              </a:tabLst>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tabLst>
                <a:tab pos="444500" algn="l"/>
                <a:tab pos="1261745" algn="l"/>
              </a:tabLst>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dirty="0"/>
              <a:t>2. </a:t>
            </a:r>
            <a:r>
              <a:rPr lang="zh-CN" altLang="zh-CN" dirty="0">
                <a:solidFill>
                  <a:srgbClr val="FF0000"/>
                </a:solidFill>
              </a:rPr>
              <a:t>Repeat</a:t>
            </a:r>
            <a:r>
              <a:rPr lang="zh-CN" altLang="zh-CN" dirty="0"/>
              <a:t> these three words daily: reduce, 	</a:t>
            </a:r>
            <a:r>
              <a:rPr lang="zh-CN" altLang="zh-CN" dirty="0">
                <a:solidFill>
                  <a:srgbClr val="0066FF"/>
                </a:solidFill>
              </a:rPr>
              <a:t>reuse </a:t>
            </a:r>
            <a:r>
              <a:rPr lang="zh-CN" altLang="zh-CN" dirty="0"/>
              <a:t>and recycle. </a:t>
            </a:r>
          </a:p>
          <a:p>
            <a:pPr algn="l">
              <a:lnSpc>
                <a:spcPct val="120000"/>
              </a:lnSpc>
            </a:pPr>
            <a:r>
              <a:rPr lang="zh-CN" altLang="zh-CN" dirty="0">
                <a:solidFill>
                  <a:srgbClr val="0000FF"/>
                </a:solidFill>
              </a:rPr>
              <a:t>	</a:t>
            </a:r>
            <a:r>
              <a:rPr lang="zh-CN" altLang="zh-CN" dirty="0">
                <a:solidFill>
                  <a:srgbClr val="FF0000"/>
                </a:solidFill>
              </a:rPr>
              <a:t>repeat    </a:t>
            </a:r>
            <a:r>
              <a:rPr lang="zh-CN" altLang="zh-CN" i="1" dirty="0">
                <a:solidFill>
                  <a:srgbClr val="FF0000"/>
                </a:solidFill>
              </a:rPr>
              <a:t>v.</a:t>
            </a:r>
            <a:r>
              <a:rPr lang="zh-CN" altLang="zh-CN" dirty="0">
                <a:solidFill>
                  <a:srgbClr val="FF0000"/>
                </a:solidFill>
              </a:rPr>
              <a:t> </a:t>
            </a:r>
            <a:r>
              <a:rPr lang="zh-CN" altLang="en-US" dirty="0">
                <a:solidFill>
                  <a:srgbClr val="FF0000"/>
                </a:solidFill>
              </a:rPr>
              <a:t>重说</a:t>
            </a:r>
            <a:r>
              <a:rPr lang="zh-CN" altLang="zh-CN" dirty="0">
                <a:solidFill>
                  <a:srgbClr val="FF0000"/>
                </a:solidFill>
              </a:rPr>
              <a:t>; </a:t>
            </a:r>
            <a:r>
              <a:rPr lang="zh-CN" altLang="en-US" dirty="0">
                <a:solidFill>
                  <a:srgbClr val="FF0000"/>
                </a:solidFill>
              </a:rPr>
              <a:t>重新做</a:t>
            </a:r>
          </a:p>
          <a:p>
            <a:pPr algn="l">
              <a:lnSpc>
                <a:spcPct val="120000"/>
              </a:lnSpc>
            </a:pPr>
            <a:r>
              <a:rPr lang="zh-CN" altLang="zh-CN" dirty="0">
                <a:solidFill>
                  <a:srgbClr val="FF0000"/>
                </a:solidFill>
              </a:rPr>
              <a:t>	</a:t>
            </a:r>
            <a:r>
              <a:rPr lang="zh-CN" altLang="en-US" dirty="0">
                <a:solidFill>
                  <a:srgbClr val="FF0000"/>
                </a:solidFill>
              </a:rPr>
              <a:t>前缀“</a:t>
            </a:r>
            <a:r>
              <a:rPr lang="zh-CN" altLang="zh-CN" dirty="0">
                <a:solidFill>
                  <a:srgbClr val="FF0000"/>
                </a:solidFill>
              </a:rPr>
              <a:t>re-”, </a:t>
            </a:r>
            <a:r>
              <a:rPr lang="zh-CN" altLang="en-US" dirty="0">
                <a:solidFill>
                  <a:srgbClr val="FF0000"/>
                </a:solidFill>
              </a:rPr>
              <a:t>意思是“再</a:t>
            </a:r>
            <a:r>
              <a:rPr lang="zh-CN" altLang="zh-CN" dirty="0">
                <a:solidFill>
                  <a:srgbClr val="FF0000"/>
                </a:solidFill>
              </a:rPr>
              <a:t>, </a:t>
            </a:r>
            <a:r>
              <a:rPr lang="zh-CN" altLang="en-US" dirty="0">
                <a:solidFill>
                  <a:srgbClr val="FF0000"/>
                </a:solidFill>
              </a:rPr>
              <a:t>重复”</a:t>
            </a:r>
          </a:p>
          <a:p>
            <a:pPr algn="l">
              <a:lnSpc>
                <a:spcPct val="120000"/>
              </a:lnSpc>
            </a:pPr>
            <a:r>
              <a:rPr lang="zh-CN" altLang="zh-CN" dirty="0"/>
              <a:t>	e.g. I </a:t>
            </a:r>
            <a:r>
              <a:rPr lang="zh-CN" altLang="zh-CN" dirty="0">
                <a:solidFill>
                  <a:srgbClr val="FF0000"/>
                </a:solidFill>
              </a:rPr>
              <a:t>repeated</a:t>
            </a:r>
            <a:r>
              <a:rPr lang="zh-CN" altLang="zh-CN" dirty="0"/>
              <a:t> after the teacher word 		       by word. </a:t>
            </a:r>
            <a:br>
              <a:rPr lang="zh-CN" altLang="zh-CN" dirty="0"/>
            </a:br>
            <a:r>
              <a:rPr lang="zh-CN" altLang="zh-CN" dirty="0"/>
              <a:t>		</a:t>
            </a:r>
            <a:r>
              <a:rPr lang="zh-CN" altLang="en-US" dirty="0"/>
              <a:t>我跟着老师一个字一个字地读。</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box(in)">
                                      <p:cBhvr>
                                        <p:cTn id="7" dur="500"/>
                                        <p:tgtEl>
                                          <p:spTgt spid="32770">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0">
                                            <p:txEl>
                                              <p:pRg st="2" end="2"/>
                                            </p:txEl>
                                          </p:spTgt>
                                        </p:tgtEl>
                                        <p:attrNameLst>
                                          <p:attrName>style.visibility</p:attrName>
                                        </p:attrNameLst>
                                      </p:cBhvr>
                                      <p:to>
                                        <p:strVal val="visible"/>
                                      </p:to>
                                    </p:set>
                                    <p:animEffect transition="in" filter="box(in)">
                                      <p:cBhvr>
                                        <p:cTn id="10" dur="500"/>
                                        <p:tgtEl>
                                          <p:spTgt spid="3277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15" dur="500"/>
                                        <p:tgtEl>
                                          <p:spTgt spid="32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13350" y="1143060"/>
            <a:ext cx="7848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zh-CN" dirty="0">
                <a:solidFill>
                  <a:srgbClr val="0066FF"/>
                </a:solidFill>
              </a:rPr>
              <a:t>reuse   </a:t>
            </a:r>
            <a:r>
              <a:rPr lang="zh-CN" altLang="zh-CN" i="1" dirty="0">
                <a:solidFill>
                  <a:srgbClr val="0066FF"/>
                </a:solidFill>
              </a:rPr>
              <a:t>v. </a:t>
            </a:r>
            <a:r>
              <a:rPr lang="zh-CN" altLang="en-US" dirty="0">
                <a:solidFill>
                  <a:srgbClr val="0066FF"/>
                </a:solidFill>
              </a:rPr>
              <a:t>再次使用</a:t>
            </a:r>
            <a:r>
              <a:rPr lang="zh-CN" altLang="zh-CN" dirty="0">
                <a:solidFill>
                  <a:srgbClr val="0066FF"/>
                </a:solidFill>
              </a:rPr>
              <a:t>; </a:t>
            </a:r>
            <a:r>
              <a:rPr lang="zh-CN" altLang="en-US" dirty="0">
                <a:solidFill>
                  <a:srgbClr val="0066FF"/>
                </a:solidFill>
              </a:rPr>
              <a:t>重复利用</a:t>
            </a:r>
          </a:p>
          <a:p>
            <a:pPr>
              <a:lnSpc>
                <a:spcPct val="130000"/>
              </a:lnSpc>
            </a:pPr>
            <a:r>
              <a:rPr lang="zh-CN" altLang="zh-CN" dirty="0"/>
              <a:t>e.g. She often</a:t>
            </a:r>
            <a:r>
              <a:rPr lang="zh-CN" altLang="zh-CN" dirty="0">
                <a:solidFill>
                  <a:srgbClr val="0066FF"/>
                </a:solidFill>
              </a:rPr>
              <a:t> reuses</a:t>
            </a:r>
            <a:r>
              <a:rPr lang="zh-CN" altLang="zh-CN" dirty="0"/>
              <a:t> old envelopes.</a:t>
            </a:r>
            <a:br>
              <a:rPr lang="zh-CN" altLang="zh-CN" dirty="0"/>
            </a:br>
            <a:r>
              <a:rPr lang="zh-CN" altLang="zh-CN" dirty="0"/>
              <a:t>       </a:t>
            </a:r>
            <a:r>
              <a:rPr lang="zh-CN" altLang="en-US" dirty="0"/>
              <a:t>她经常重复使用旧信封。</a:t>
            </a:r>
            <a:r>
              <a:rPr lang="zh-CN" altLang="zh-CN" dirty="0"/>
              <a:t/>
            </a:r>
            <a:br>
              <a:rPr lang="zh-CN" altLang="zh-CN" dirty="0"/>
            </a:br>
            <a:r>
              <a:rPr lang="zh-CN" altLang="zh-CN" dirty="0"/>
              <a:t>       </a:t>
            </a:r>
            <a:r>
              <a:rPr lang="zh-CN" altLang="en-US" dirty="0"/>
              <a:t>这些瓶子可重复使用达</a:t>
            </a:r>
            <a:r>
              <a:rPr lang="zh-CN" altLang="zh-CN" dirty="0"/>
              <a:t>20</a:t>
            </a:r>
            <a:r>
              <a:rPr lang="zh-CN" altLang="en-US" dirty="0"/>
              <a:t>次。</a:t>
            </a:r>
            <a:endParaRPr lang="en-US" altLang="zh-CN" dirty="0"/>
          </a:p>
          <a:p>
            <a:pPr>
              <a:lnSpc>
                <a:spcPct val="130000"/>
              </a:lnSpc>
            </a:pPr>
            <a:endParaRPr lang="en-US" altLang="zh-CN" dirty="0"/>
          </a:p>
          <a:p>
            <a:pPr>
              <a:lnSpc>
                <a:spcPct val="130000"/>
              </a:lnSpc>
            </a:pPr>
            <a:r>
              <a:rPr lang="zh-CN" altLang="en-US" dirty="0"/>
              <a:t> </a:t>
            </a:r>
          </a:p>
        </p:txBody>
      </p:sp>
      <p:sp>
        <p:nvSpPr>
          <p:cNvPr id="3" name="TextBox 2"/>
          <p:cNvSpPr txBox="1">
            <a:spLocks noChangeArrowheads="1"/>
          </p:cNvSpPr>
          <p:nvPr/>
        </p:nvSpPr>
        <p:spPr bwMode="auto">
          <a:xfrm>
            <a:off x="228714" y="4010641"/>
            <a:ext cx="868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zh-CN" dirty="0" smtClean="0"/>
              <a:t>The </a:t>
            </a:r>
            <a:r>
              <a:rPr lang="zh-CN" altLang="zh-CN" dirty="0"/>
              <a:t>bottles can be</a:t>
            </a:r>
            <a:r>
              <a:rPr lang="zh-CN" altLang="zh-CN" dirty="0">
                <a:solidFill>
                  <a:srgbClr val="0066FF"/>
                </a:solidFill>
              </a:rPr>
              <a:t> reused</a:t>
            </a:r>
            <a:r>
              <a:rPr lang="zh-CN" altLang="zh-CN" dirty="0"/>
              <a:t> up to </a:t>
            </a:r>
          </a:p>
          <a:p>
            <a:pPr algn="ctr">
              <a:lnSpc>
                <a:spcPct val="130000"/>
              </a:lnSpc>
            </a:pPr>
            <a:r>
              <a:rPr lang="zh-CN" altLang="zh-CN" dirty="0" smtClean="0"/>
              <a:t>20 </a:t>
            </a:r>
            <a:r>
              <a:rPr lang="zh-CN" altLang="zh-CN" dirty="0"/>
              <a:t>times.</a:t>
            </a:r>
            <a:endParaRPr lang="zh-CN" alt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7" dur="500"/>
                                        <p:tgtEl>
                                          <p:spTgt spid="337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4">
                                            <p:txEl>
                                              <p:pRg st="3" end="3"/>
                                            </p:txEl>
                                          </p:spTgt>
                                        </p:tgtEl>
                                        <p:attrNameLst>
                                          <p:attrName>style.visibility</p:attrName>
                                        </p:attrNameLst>
                                      </p:cBhvr>
                                      <p:to>
                                        <p:strVal val="visible"/>
                                      </p:to>
                                    </p:set>
                                    <p:animEffect transition="in" filter="blinds(horizontal)">
                                      <p:cBhvr>
                                        <p:cTn id="12" dur="500"/>
                                        <p:tgtEl>
                                          <p:spTgt spid="3379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0700" y="1447852"/>
            <a:ext cx="5638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zh-CN" i="1" dirty="0">
                <a:solidFill>
                  <a:srgbClr val="008000"/>
                </a:solidFill>
              </a:rPr>
              <a:t>Do you live a green</a:t>
            </a:r>
            <a:r>
              <a:rPr lang="zh-CN" altLang="zh-CN" sz="3000" i="1" dirty="0">
                <a:solidFill>
                  <a:srgbClr val="008000"/>
                </a:solidFill>
              </a:rPr>
              <a:t> life? </a:t>
            </a:r>
          </a:p>
        </p:txBody>
      </p:sp>
      <p:pic>
        <p:nvPicPr>
          <p:cNvPr id="6147" name="Picture 3" descr="77b1OOOPIC0e"/>
          <p:cNvPicPr>
            <a:picLocks noChangeAspect="1" noChangeArrowheads="1"/>
          </p:cNvPicPr>
          <p:nvPr/>
        </p:nvPicPr>
        <p:blipFill>
          <a:blip r:embed="rId2" cstate="email"/>
          <a:srcRect/>
          <a:stretch>
            <a:fillRect/>
          </a:stretch>
        </p:blipFill>
        <p:spPr bwMode="auto">
          <a:xfrm>
            <a:off x="1828800" y="2667020"/>
            <a:ext cx="55626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strips(downLeft)">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308" y="875911"/>
            <a:ext cx="83058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tabLst>
                <a:tab pos="444500" algn="l"/>
                <a:tab pos="801370" algn="l"/>
              </a:tabLst>
              <a:defRPr sz="3200">
                <a:solidFill>
                  <a:schemeClr val="tx1"/>
                </a:solidFill>
                <a:latin typeface="Arial" panose="020B0604020202020204" pitchFamily="34" charset="0"/>
                <a:ea typeface="宋体" panose="02010600030101010101" pitchFamily="2" charset="-122"/>
              </a:defRPr>
            </a:lvl1pPr>
            <a:lvl2pPr algn="ctr">
              <a:tabLst>
                <a:tab pos="444500" algn="l"/>
                <a:tab pos="801370" algn="l"/>
              </a:tabLst>
              <a:defRPr sz="3200">
                <a:solidFill>
                  <a:schemeClr val="tx1"/>
                </a:solidFill>
                <a:latin typeface="Arial" panose="020B0604020202020204" pitchFamily="34" charset="0"/>
                <a:ea typeface="宋体" panose="02010600030101010101" pitchFamily="2" charset="-122"/>
              </a:defRPr>
            </a:lvl2pPr>
            <a:lvl3pPr algn="ctr">
              <a:tabLst>
                <a:tab pos="444500" algn="l"/>
                <a:tab pos="801370" algn="l"/>
              </a:tabLst>
              <a:defRPr sz="3200">
                <a:solidFill>
                  <a:schemeClr val="tx1"/>
                </a:solidFill>
                <a:latin typeface="Arial" panose="020B0604020202020204" pitchFamily="34" charset="0"/>
                <a:ea typeface="宋体" panose="02010600030101010101" pitchFamily="2" charset="-122"/>
              </a:defRPr>
            </a:lvl3pPr>
            <a:lvl4pPr algn="ctr">
              <a:tabLst>
                <a:tab pos="444500" algn="l"/>
                <a:tab pos="801370" algn="l"/>
              </a:tabLst>
              <a:defRPr sz="3200">
                <a:solidFill>
                  <a:schemeClr val="tx1"/>
                </a:solidFill>
                <a:latin typeface="Arial" panose="020B0604020202020204" pitchFamily="34" charset="0"/>
                <a:ea typeface="宋体" panose="02010600030101010101" pitchFamily="2" charset="-122"/>
              </a:defRPr>
            </a:lvl4pPr>
            <a:lvl5pPr algn="ctr">
              <a:tabLst>
                <a:tab pos="444500" algn="l"/>
                <a:tab pos="801370" algn="l"/>
              </a:tabLst>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tabLst>
                <a:tab pos="444500" algn="l"/>
                <a:tab pos="801370" algn="l"/>
              </a:tabLst>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tabLst>
                <a:tab pos="444500" algn="l"/>
                <a:tab pos="801370" algn="l"/>
              </a:tabLst>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tabLst>
                <a:tab pos="444500" algn="l"/>
                <a:tab pos="801370" algn="l"/>
              </a:tabLst>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tabLst>
                <a:tab pos="444500" algn="l"/>
                <a:tab pos="801370" algn="l"/>
              </a:tabLst>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dirty="0"/>
              <a:t>3. Although it takes energy to </a:t>
            </a:r>
            <a:r>
              <a:rPr lang="zh-CN" altLang="zh-CN" dirty="0">
                <a:solidFill>
                  <a:srgbClr val="FF0000"/>
                </a:solidFill>
              </a:rPr>
              <a:t>change</a:t>
            </a:r>
            <a:r>
              <a:rPr lang="zh-CN" altLang="zh-CN" dirty="0"/>
              <a:t> </a:t>
            </a:r>
            <a:r>
              <a:rPr lang="zh-CN" altLang="zh-CN" dirty="0" smtClean="0"/>
              <a:t>things </a:t>
            </a:r>
            <a:r>
              <a:rPr lang="zh-CN" altLang="zh-CN" dirty="0">
                <a:solidFill>
                  <a:srgbClr val="FF0000"/>
                </a:solidFill>
              </a:rPr>
              <a:t>into</a:t>
            </a:r>
            <a:r>
              <a:rPr lang="zh-CN" altLang="zh-CN" dirty="0"/>
              <a:t> something else, it is better </a:t>
            </a:r>
            <a:r>
              <a:rPr lang="zh-CN" altLang="zh-CN" dirty="0" smtClean="0"/>
              <a:t>than </a:t>
            </a:r>
            <a:r>
              <a:rPr lang="zh-CN" altLang="zh-CN" dirty="0"/>
              <a:t>throwing things away or burning </a:t>
            </a:r>
            <a:r>
              <a:rPr lang="zh-CN" altLang="zh-CN" dirty="0" smtClean="0"/>
              <a:t>them</a:t>
            </a:r>
            <a:r>
              <a:rPr lang="zh-CN" altLang="zh-CN" dirty="0"/>
              <a:t>.</a:t>
            </a:r>
          </a:p>
          <a:p>
            <a:pPr algn="l">
              <a:lnSpc>
                <a:spcPct val="120000"/>
              </a:lnSpc>
            </a:pPr>
            <a:r>
              <a:rPr lang="zh-CN" altLang="zh-CN" dirty="0">
                <a:solidFill>
                  <a:srgbClr val="0000FF"/>
                </a:solidFill>
              </a:rPr>
              <a:t>    </a:t>
            </a:r>
            <a:r>
              <a:rPr lang="zh-CN" altLang="zh-CN" dirty="0">
                <a:solidFill>
                  <a:srgbClr val="FF0000"/>
                </a:solidFill>
              </a:rPr>
              <a:t>change … into … </a:t>
            </a:r>
          </a:p>
          <a:p>
            <a:pPr algn="l">
              <a:lnSpc>
                <a:spcPct val="120000"/>
              </a:lnSpc>
            </a:pPr>
            <a:r>
              <a:rPr lang="zh-CN" altLang="zh-CN" dirty="0">
                <a:solidFill>
                  <a:srgbClr val="FF0000"/>
                </a:solidFill>
              </a:rPr>
              <a:t>    </a:t>
            </a:r>
            <a:r>
              <a:rPr lang="zh-CN" altLang="en-US" dirty="0">
                <a:solidFill>
                  <a:srgbClr val="FF0000"/>
                </a:solidFill>
              </a:rPr>
              <a:t>把</a:t>
            </a:r>
            <a:r>
              <a:rPr lang="zh-CN" altLang="zh-CN" dirty="0">
                <a:solidFill>
                  <a:srgbClr val="FF0000"/>
                </a:solidFill>
              </a:rPr>
              <a:t>……</a:t>
            </a:r>
            <a:r>
              <a:rPr lang="zh-CN" altLang="en-US" dirty="0">
                <a:solidFill>
                  <a:srgbClr val="FF0000"/>
                </a:solidFill>
              </a:rPr>
              <a:t>变成</a:t>
            </a:r>
            <a:r>
              <a:rPr lang="zh-CN" altLang="zh-CN" dirty="0">
                <a:solidFill>
                  <a:srgbClr val="FF0000"/>
                </a:solidFill>
              </a:rPr>
              <a:t>……</a:t>
            </a:r>
          </a:p>
          <a:p>
            <a:pPr algn="l">
              <a:lnSpc>
                <a:spcPct val="120000"/>
              </a:lnSpc>
            </a:pPr>
            <a:r>
              <a:rPr lang="zh-CN" altLang="zh-CN" dirty="0"/>
              <a:t>	e.g. You can’t</a:t>
            </a:r>
            <a:r>
              <a:rPr lang="zh-CN" altLang="zh-CN" dirty="0">
                <a:solidFill>
                  <a:srgbClr val="FF0000"/>
                </a:solidFill>
              </a:rPr>
              <a:t> change</a:t>
            </a:r>
            <a:r>
              <a:rPr lang="zh-CN" altLang="zh-CN" dirty="0"/>
              <a:t> iron</a:t>
            </a:r>
            <a:r>
              <a:rPr lang="zh-CN" altLang="zh-CN" dirty="0">
                <a:solidFill>
                  <a:srgbClr val="FF0000"/>
                </a:solidFill>
              </a:rPr>
              <a:t> into </a:t>
            </a:r>
            <a:r>
              <a:rPr lang="zh-CN" altLang="zh-CN" dirty="0"/>
              <a:t>gold. 				   </a:t>
            </a:r>
            <a:r>
              <a:rPr lang="zh-CN" altLang="en-US" dirty="0"/>
              <a:t>你无法把铁变成金子。</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animEffect transition="in" filter="box(in)">
                                      <p:cBhvr>
                                        <p:cTn id="7" dur="500"/>
                                        <p:tgtEl>
                                          <p:spTgt spid="34818">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4818">
                                            <p:txEl>
                                              <p:pRg st="2" end="2"/>
                                            </p:txEl>
                                          </p:spTgt>
                                        </p:tgtEl>
                                        <p:attrNameLst>
                                          <p:attrName>style.visibility</p:attrName>
                                        </p:attrNameLst>
                                      </p:cBhvr>
                                      <p:to>
                                        <p:strVal val="visible"/>
                                      </p:to>
                                    </p:set>
                                    <p:animEffect transition="in" filter="box(in)">
                                      <p:cBhvr>
                                        <p:cTn id="10" dur="500"/>
                                        <p:tgtEl>
                                          <p:spTgt spid="3481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818">
                                            <p:txEl>
                                              <p:pRg st="3" end="3"/>
                                            </p:txEl>
                                          </p:spTgt>
                                        </p:tgtEl>
                                        <p:attrNameLst>
                                          <p:attrName>style.visibility</p:attrName>
                                        </p:attrNameLst>
                                      </p:cBhvr>
                                      <p:to>
                                        <p:strVal val="visible"/>
                                      </p:to>
                                    </p:set>
                                    <p:animEffect transition="in" filter="blinds(horizontal)">
                                      <p:cBhvr>
                                        <p:cTn id="15" dur="5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5800" y="990664"/>
            <a:ext cx="8001000" cy="29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tabLst>
                <a:tab pos="444500" algn="l"/>
              </a:tabLst>
              <a:defRPr sz="3200">
                <a:solidFill>
                  <a:schemeClr val="tx1"/>
                </a:solidFill>
                <a:latin typeface="Arial" panose="020B0604020202020204" pitchFamily="34" charset="0"/>
                <a:ea typeface="宋体" panose="02010600030101010101" pitchFamily="2" charset="-122"/>
              </a:defRPr>
            </a:lvl1pPr>
            <a:lvl2pPr algn="ctr">
              <a:tabLst>
                <a:tab pos="444500" algn="l"/>
              </a:tabLst>
              <a:defRPr sz="3200">
                <a:solidFill>
                  <a:schemeClr val="tx1"/>
                </a:solidFill>
                <a:latin typeface="Arial" panose="020B0604020202020204" pitchFamily="34" charset="0"/>
                <a:ea typeface="宋体" panose="02010600030101010101" pitchFamily="2" charset="-122"/>
              </a:defRPr>
            </a:lvl2pPr>
            <a:lvl3pPr algn="ctr">
              <a:tabLst>
                <a:tab pos="444500" algn="l"/>
              </a:tabLst>
              <a:defRPr sz="3200">
                <a:solidFill>
                  <a:schemeClr val="tx1"/>
                </a:solidFill>
                <a:latin typeface="Arial" panose="020B0604020202020204" pitchFamily="34" charset="0"/>
                <a:ea typeface="宋体" panose="02010600030101010101" pitchFamily="2" charset="-122"/>
              </a:defRPr>
            </a:lvl3pPr>
            <a:lvl4pPr algn="ctr">
              <a:tabLst>
                <a:tab pos="444500" algn="l"/>
              </a:tabLst>
              <a:defRPr sz="3200">
                <a:solidFill>
                  <a:schemeClr val="tx1"/>
                </a:solidFill>
                <a:latin typeface="Arial" panose="020B0604020202020204" pitchFamily="34" charset="0"/>
                <a:ea typeface="宋体" panose="02010600030101010101" pitchFamily="2" charset="-122"/>
              </a:defRPr>
            </a:lvl4pPr>
            <a:lvl5pPr algn="ctr">
              <a:tabLst>
                <a:tab pos="444500" algn="l"/>
              </a:tabLst>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tabLst>
                <a:tab pos="444500" algn="l"/>
              </a:tabLst>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tabLst>
                <a:tab pos="444500" algn="l"/>
              </a:tabLst>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tabLst>
                <a:tab pos="444500" algn="l"/>
              </a:tabLst>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tabLst>
                <a:tab pos="444500" algn="l"/>
              </a:tabLst>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dirty="0"/>
              <a:t>4. We cannot hope for rapid change, 	but let’s</a:t>
            </a:r>
            <a:r>
              <a:rPr lang="zh-CN" altLang="zh-CN" dirty="0">
                <a:solidFill>
                  <a:srgbClr val="FF0000"/>
                </a:solidFill>
              </a:rPr>
              <a:t> take</a:t>
            </a:r>
            <a:r>
              <a:rPr lang="zh-CN" altLang="zh-CN" dirty="0"/>
              <a:t> these simple </a:t>
            </a:r>
            <a:r>
              <a:rPr lang="zh-CN" altLang="zh-CN" dirty="0">
                <a:solidFill>
                  <a:srgbClr val="FF0000"/>
                </a:solidFill>
              </a:rPr>
              <a:t>steps</a:t>
            </a:r>
            <a:r>
              <a:rPr lang="zh-CN" altLang="zh-CN" dirty="0"/>
              <a:t> 	today …</a:t>
            </a:r>
          </a:p>
          <a:p>
            <a:pPr algn="l">
              <a:lnSpc>
                <a:spcPct val="120000"/>
              </a:lnSpc>
            </a:pPr>
            <a:r>
              <a:rPr lang="zh-CN" altLang="zh-CN" dirty="0">
                <a:solidFill>
                  <a:srgbClr val="0000FF"/>
                </a:solidFill>
              </a:rPr>
              <a:t>    </a:t>
            </a:r>
            <a:r>
              <a:rPr lang="zh-CN" altLang="zh-CN" dirty="0">
                <a:solidFill>
                  <a:srgbClr val="FF0000"/>
                </a:solidFill>
              </a:rPr>
              <a:t>take steps </a:t>
            </a:r>
            <a:r>
              <a:rPr lang="zh-CN" altLang="en-US" dirty="0">
                <a:solidFill>
                  <a:srgbClr val="FF0000"/>
                </a:solidFill>
              </a:rPr>
              <a:t>采取措施</a:t>
            </a:r>
          </a:p>
          <a:p>
            <a:pPr algn="l">
              <a:lnSpc>
                <a:spcPct val="120000"/>
              </a:lnSpc>
            </a:pPr>
            <a:r>
              <a:rPr lang="zh-CN" altLang="zh-CN" dirty="0"/>
              <a:t>e.g.</a:t>
            </a:r>
            <a:r>
              <a:rPr lang="zh-CN" altLang="en-US" dirty="0"/>
              <a:t>我们需要采取一些措施了减少污	染</a:t>
            </a:r>
            <a:r>
              <a:rPr lang="zh-CN" altLang="en-US" dirty="0" smtClean="0"/>
              <a:t>。</a:t>
            </a:r>
            <a:endParaRPr lang="en-US" altLang="zh-CN" dirty="0"/>
          </a:p>
        </p:txBody>
      </p:sp>
      <p:sp>
        <p:nvSpPr>
          <p:cNvPr id="3" name="TextBox 2"/>
          <p:cNvSpPr txBox="1">
            <a:spLocks noChangeArrowheads="1"/>
          </p:cNvSpPr>
          <p:nvPr/>
        </p:nvSpPr>
        <p:spPr bwMode="auto">
          <a:xfrm>
            <a:off x="685800" y="4190980"/>
            <a:ext cx="739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dirty="0"/>
              <a:t>We need to </a:t>
            </a:r>
            <a:r>
              <a:rPr lang="zh-CN" altLang="zh-CN" dirty="0">
                <a:solidFill>
                  <a:srgbClr val="FF0000"/>
                </a:solidFill>
              </a:rPr>
              <a:t>take some steps</a:t>
            </a:r>
            <a:r>
              <a:rPr lang="zh-CN" altLang="zh-CN" dirty="0"/>
              <a:t> to </a:t>
            </a:r>
            <a:r>
              <a:rPr lang="zh-CN" altLang="zh-CN" dirty="0" smtClean="0"/>
              <a:t>reduce </a:t>
            </a:r>
            <a:r>
              <a:rPr lang="zh-CN" altLang="zh-CN" dirty="0"/>
              <a:t>pollution</a:t>
            </a:r>
            <a:endParaRPr lang="zh-CN" alt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Effect transition="in" filter="box(in)">
                                      <p:cBhvr>
                                        <p:cTn id="7" dur="500"/>
                                        <p:tgtEl>
                                          <p:spTgt spid="358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blinds(horizontal)">
                                      <p:cBhvr>
                                        <p:cTn id="12" dur="500"/>
                                        <p:tgtEl>
                                          <p:spTgt spid="358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906" y="1295456"/>
            <a:ext cx="861049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lnSpc>
                <a:spcPct val="110000"/>
              </a:lnSpc>
              <a:tabLst>
                <a:tab pos="450850" algn="l"/>
              </a:tabLst>
            </a:pPr>
            <a:r>
              <a:rPr lang="en-US" altLang="zh-CN" sz="3000" dirty="0"/>
              <a:t>5</a:t>
            </a:r>
            <a:r>
              <a:rPr lang="zh-CN" altLang="zh-CN" sz="3000" dirty="0"/>
              <a:t>.</a:t>
            </a:r>
            <a:r>
              <a:rPr lang="zh-CN" altLang="zh-CN" sz="3000" dirty="0">
                <a:solidFill>
                  <a:srgbClr val="FF0000"/>
                </a:solidFill>
              </a:rPr>
              <a:t> It’s no use</a:t>
            </a:r>
            <a:r>
              <a:rPr lang="zh-CN" altLang="zh-CN" sz="3000" dirty="0"/>
              <a:t> talking about things we </a:t>
            </a:r>
            <a:r>
              <a:rPr lang="zh-CN" altLang="zh-CN" sz="3000" dirty="0" smtClean="0"/>
              <a:t>can’t </a:t>
            </a:r>
            <a:r>
              <a:rPr lang="zh-CN" altLang="zh-CN" sz="3000" dirty="0"/>
              <a:t>do.  </a:t>
            </a:r>
          </a:p>
          <a:p>
            <a:pPr marL="342900" indent="-342900">
              <a:lnSpc>
                <a:spcPct val="110000"/>
              </a:lnSpc>
              <a:tabLst>
                <a:tab pos="450850" algn="l"/>
              </a:tabLst>
            </a:pPr>
            <a:r>
              <a:rPr lang="zh-CN" altLang="zh-CN" sz="3000" dirty="0">
                <a:solidFill>
                  <a:srgbClr val="0000FF"/>
                </a:solidFill>
              </a:rPr>
              <a:t>	 It’s no use doing sth. </a:t>
            </a:r>
            <a:r>
              <a:rPr lang="zh-CN" altLang="en-US" sz="3000" dirty="0">
                <a:solidFill>
                  <a:srgbClr val="0000FF"/>
                </a:solidFill>
              </a:rPr>
              <a:t>做某事没有用处</a:t>
            </a:r>
          </a:p>
          <a:p>
            <a:pPr marL="342900" indent="-342900">
              <a:lnSpc>
                <a:spcPct val="110000"/>
              </a:lnSpc>
              <a:tabLst>
                <a:tab pos="450850" algn="l"/>
              </a:tabLst>
            </a:pPr>
            <a:r>
              <a:rPr lang="zh-CN" altLang="zh-CN" sz="3000" dirty="0"/>
              <a:t>    e.g. </a:t>
            </a:r>
            <a:r>
              <a:rPr lang="zh-CN" altLang="zh-CN" sz="3000" dirty="0">
                <a:solidFill>
                  <a:srgbClr val="CC0099"/>
                </a:solidFill>
              </a:rPr>
              <a:t>It’s no use</a:t>
            </a:r>
            <a:r>
              <a:rPr lang="zh-CN" altLang="zh-CN" sz="3000" dirty="0"/>
              <a:t> complaining. </a:t>
            </a:r>
          </a:p>
          <a:p>
            <a:pPr marL="342900" indent="-342900">
              <a:lnSpc>
                <a:spcPct val="110000"/>
              </a:lnSpc>
              <a:tabLst>
                <a:tab pos="450850" algn="l"/>
              </a:tabLst>
            </a:pPr>
            <a:r>
              <a:rPr lang="zh-CN" altLang="en-US" sz="3000" dirty="0" smtClean="0"/>
              <a:t>    抱</a:t>
            </a:r>
            <a:r>
              <a:rPr lang="zh-CN" altLang="en-US" sz="3000" dirty="0"/>
              <a:t>怨没有用处。</a:t>
            </a:r>
          </a:p>
          <a:p>
            <a:pPr marL="342900" indent="-342900">
              <a:lnSpc>
                <a:spcPct val="110000"/>
              </a:lnSpc>
              <a:tabLst>
                <a:tab pos="450850" algn="l"/>
              </a:tabLst>
            </a:pPr>
            <a:r>
              <a:rPr lang="en-US" altLang="zh-CN" sz="3000" dirty="0" smtClean="0"/>
              <a:t>   </a:t>
            </a:r>
            <a:r>
              <a:rPr lang="zh-CN" altLang="zh-CN" sz="3000" dirty="0" smtClean="0"/>
              <a:t>Listen</a:t>
            </a:r>
            <a:r>
              <a:rPr lang="zh-CN" altLang="zh-CN" sz="3000" dirty="0"/>
              <a:t>, George, </a:t>
            </a:r>
            <a:r>
              <a:rPr lang="zh-CN" altLang="en-US" sz="3000" dirty="0" smtClean="0"/>
              <a:t>听</a:t>
            </a:r>
            <a:r>
              <a:rPr lang="zh-CN" altLang="en-US" sz="3000" dirty="0"/>
              <a:t>着</a:t>
            </a:r>
            <a:r>
              <a:rPr lang="zh-CN" altLang="zh-CN" sz="3000" dirty="0"/>
              <a:t>, </a:t>
            </a:r>
            <a:r>
              <a:rPr lang="zh-CN" altLang="en-US" sz="3000" dirty="0"/>
              <a:t>乔治</a:t>
            </a:r>
            <a:r>
              <a:rPr lang="zh-CN" altLang="zh-CN" sz="3000" dirty="0"/>
              <a:t>, </a:t>
            </a:r>
            <a:r>
              <a:rPr lang="zh-CN" altLang="en-US" sz="3000" dirty="0"/>
              <a:t>活在过去是没有用的。</a:t>
            </a:r>
            <a:endParaRPr lang="en-US" altLang="zh-CN" sz="3000" dirty="0"/>
          </a:p>
          <a:p>
            <a:pPr marL="342900" indent="-342900">
              <a:lnSpc>
                <a:spcPct val="110000"/>
              </a:lnSpc>
              <a:tabLst>
                <a:tab pos="450850" algn="l"/>
              </a:tabLst>
            </a:pPr>
            <a:endParaRPr lang="zh-CN" altLang="en-US" sz="3000" dirty="0">
              <a:solidFill>
                <a:srgbClr val="0000FF"/>
              </a:solidFill>
            </a:endParaRPr>
          </a:p>
        </p:txBody>
      </p:sp>
      <p:sp>
        <p:nvSpPr>
          <p:cNvPr id="3" name="TextBox 2"/>
          <p:cNvSpPr txBox="1">
            <a:spLocks noChangeArrowheads="1"/>
          </p:cNvSpPr>
          <p:nvPr/>
        </p:nvSpPr>
        <p:spPr bwMode="auto">
          <a:xfrm>
            <a:off x="685902" y="4267178"/>
            <a:ext cx="5562564"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ctr">
              <a:tabLst>
                <a:tab pos="450850" algn="l"/>
              </a:tabLst>
              <a:defRPr sz="3200">
                <a:solidFill>
                  <a:schemeClr val="tx1"/>
                </a:solidFill>
                <a:latin typeface="Arial" panose="020B0604020202020204" pitchFamily="34" charset="0"/>
                <a:ea typeface="宋体" panose="02010600030101010101" pitchFamily="2" charset="-122"/>
              </a:defRPr>
            </a:lvl1pPr>
            <a:lvl2pPr algn="ctr">
              <a:tabLst>
                <a:tab pos="450850" algn="l"/>
              </a:tabLst>
              <a:defRPr sz="3200">
                <a:solidFill>
                  <a:schemeClr val="tx1"/>
                </a:solidFill>
                <a:latin typeface="Arial" panose="020B0604020202020204" pitchFamily="34" charset="0"/>
                <a:ea typeface="宋体" panose="02010600030101010101" pitchFamily="2" charset="-122"/>
              </a:defRPr>
            </a:lvl2pPr>
            <a:lvl3pPr algn="ctr">
              <a:tabLst>
                <a:tab pos="450850" algn="l"/>
              </a:tabLst>
              <a:defRPr sz="3200">
                <a:solidFill>
                  <a:schemeClr val="tx1"/>
                </a:solidFill>
                <a:latin typeface="Arial" panose="020B0604020202020204" pitchFamily="34" charset="0"/>
                <a:ea typeface="宋体" panose="02010600030101010101" pitchFamily="2" charset="-122"/>
              </a:defRPr>
            </a:lvl3pPr>
            <a:lvl4pPr algn="ctr">
              <a:tabLst>
                <a:tab pos="450850" algn="l"/>
              </a:tabLst>
              <a:defRPr sz="3200">
                <a:solidFill>
                  <a:schemeClr val="tx1"/>
                </a:solidFill>
                <a:latin typeface="Arial" panose="020B0604020202020204" pitchFamily="34" charset="0"/>
                <a:ea typeface="宋体" panose="02010600030101010101" pitchFamily="2" charset="-122"/>
              </a:defRPr>
            </a:lvl4pPr>
            <a:lvl5pPr algn="ctr">
              <a:tabLst>
                <a:tab pos="450850" algn="l"/>
              </a:tabLst>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tabLst>
                <a:tab pos="450850" algn="l"/>
              </a:tabLst>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tabLst>
                <a:tab pos="450850" algn="l"/>
              </a:tabLst>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tabLst>
                <a:tab pos="450850" algn="l"/>
              </a:tabLst>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tabLst>
                <a:tab pos="450850" algn="l"/>
              </a:tabLst>
              <a:defRPr sz="3200">
                <a:solidFill>
                  <a:schemeClr val="tx1"/>
                </a:solidFill>
                <a:latin typeface="Arial" panose="020B0604020202020204" pitchFamily="34" charset="0"/>
                <a:ea typeface="宋体" panose="02010600030101010101" pitchFamily="2" charset="-122"/>
              </a:defRPr>
            </a:lvl9pPr>
          </a:lstStyle>
          <a:p>
            <a:pPr algn="l">
              <a:lnSpc>
                <a:spcPct val="110000"/>
              </a:lnSpc>
            </a:pPr>
            <a:r>
              <a:rPr lang="zh-CN" altLang="zh-CN" dirty="0">
                <a:solidFill>
                  <a:srgbClr val="CC0099"/>
                </a:solidFill>
              </a:rPr>
              <a:t>it’s no use</a:t>
            </a:r>
            <a:r>
              <a:rPr lang="zh-CN" altLang="zh-CN" dirty="0"/>
              <a:t> living in </a:t>
            </a:r>
            <a:r>
              <a:rPr lang="zh-CN" altLang="zh-CN" dirty="0" smtClean="0"/>
              <a:t>the </a:t>
            </a:r>
            <a:r>
              <a:rPr lang="zh-CN" altLang="zh-CN" dirty="0"/>
              <a:t>past.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linds(horizontal)">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box(in)">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box(in)">
                                      <p:cBhvr>
                                        <p:cTn id="17" dur="500"/>
                                        <p:tgtEl>
                                          <p:spTgt spid="21506">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1506">
                                            <p:txEl>
                                              <p:pRg st="3" end="3"/>
                                            </p:txEl>
                                          </p:spTgt>
                                        </p:tgtEl>
                                        <p:attrNameLst>
                                          <p:attrName>style.visibility</p:attrName>
                                        </p:attrNameLst>
                                      </p:cBhvr>
                                      <p:to>
                                        <p:strVal val="visible"/>
                                      </p:to>
                                    </p:set>
                                    <p:animEffect transition="in" filter="box(in)">
                                      <p:cBhvr>
                                        <p:cTn id="20" dur="500"/>
                                        <p:tgtEl>
                                          <p:spTgt spid="21506">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21506">
                                            <p:txEl>
                                              <p:pRg st="4" end="4"/>
                                            </p:txEl>
                                          </p:spTgt>
                                        </p:tgtEl>
                                        <p:attrNameLst>
                                          <p:attrName>style.visibility</p:attrName>
                                        </p:attrNameLst>
                                      </p:cBhvr>
                                      <p:to>
                                        <p:strVal val="visible"/>
                                      </p:to>
                                    </p:set>
                                    <p:animEffect transition="in" filter="box(in)">
                                      <p:cBhvr>
                                        <p:cTn id="23" dur="500"/>
                                        <p:tgtEl>
                                          <p:spTgt spid="2150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752600"/>
            <a:ext cx="80772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10000"/>
              </a:lnSpc>
              <a:buFont typeface="Arial" panose="020B0604020202020204" pitchFamily="34" charset="0"/>
              <a:buAutoNum type="arabicPeriod"/>
            </a:pPr>
            <a:r>
              <a:rPr lang="zh-CN" altLang="en-US" sz="3000" b="1" dirty="0">
                <a:solidFill>
                  <a:srgbClr val="FF00FF"/>
                </a:solidFill>
              </a:rPr>
              <a:t>合成法</a:t>
            </a:r>
          </a:p>
          <a:p>
            <a:pPr marL="342900" indent="-342900">
              <a:lnSpc>
                <a:spcPct val="110000"/>
              </a:lnSpc>
            </a:pPr>
            <a:r>
              <a:rPr lang="zh-CN" altLang="zh-CN" sz="3000" b="1" dirty="0"/>
              <a:t>    </a:t>
            </a:r>
            <a:r>
              <a:rPr lang="zh-CN" altLang="en-US" sz="3000" b="1" dirty="0"/>
              <a:t>将两个或两个以上独立且语义不同的单词合在一起构成新词的方法叫做合成法。合成法是一种比较灵活的构词方法，可以合成名词、形容词、副词、代词、动词等。例如：</a:t>
            </a:r>
            <a:r>
              <a:rPr lang="zh-CN" altLang="zh-CN" sz="3000" b="1" dirty="0"/>
              <a:t>afternoon, sportsman, blackboard, sportsperson, newspaper, </a:t>
            </a:r>
          </a:p>
        </p:txBody>
      </p:sp>
      <p:sp>
        <p:nvSpPr>
          <p:cNvPr id="38914" name="WordArt 3"/>
          <p:cNvSpPr>
            <a:spLocks noChangeArrowheads="1" noChangeShapeType="1" noTextEdit="1"/>
          </p:cNvSpPr>
          <p:nvPr/>
        </p:nvSpPr>
        <p:spPr bwMode="auto">
          <a:xfrm>
            <a:off x="2971800" y="609600"/>
            <a:ext cx="2895600" cy="838200"/>
          </a:xfrm>
          <a:prstGeom prst="rect">
            <a:avLst/>
          </a:prstGeom>
        </p:spPr>
        <p:txBody>
          <a:bodyPr wrap="none" fromWordArt="1">
            <a:prstTxWarp prst="textPlain">
              <a:avLst>
                <a:gd name="adj" fmla="val 50000"/>
              </a:avLst>
            </a:prstTxWarp>
          </a:bodyPr>
          <a:lstStyle/>
          <a:p>
            <a:pPr algn="ctr"/>
            <a:r>
              <a:rPr lang="zh-CN" altLang="en-US" sz="3600" b="1" kern="10" dirty="0">
                <a:ln w="19050">
                  <a:solidFill>
                    <a:srgbClr val="FF3300"/>
                  </a:solidFill>
                  <a:round/>
                </a:ln>
                <a:solidFill>
                  <a:srgbClr val="FF0000"/>
                </a:solidFill>
                <a:effectLst>
                  <a:outerShdw dist="35921" dir="2700000" algn="ctr" rotWithShape="0">
                    <a:srgbClr val="990000"/>
                  </a:outerShdw>
                </a:effectLst>
                <a:latin typeface="宋体" panose="02010600030101010101" pitchFamily="2" charset="-122"/>
                <a:ea typeface="宋体" panose="02010600030101010101" pitchFamily="2" charset="-122"/>
              </a:rPr>
              <a:t>构词法</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linds(horizontal)">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 calcmode="lin" valueType="num">
                                      <p:cBhvr additive="base">
                                        <p:cTn id="12"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143000" y="1279525"/>
            <a:ext cx="7391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b="1" dirty="0">
                <a:solidFill>
                  <a:srgbClr val="FF00FF"/>
                </a:solidFill>
                <a:latin typeface="宋体" panose="02010600030101010101" pitchFamily="2" charset="-122"/>
              </a:rPr>
              <a:t>2. </a:t>
            </a:r>
            <a:r>
              <a:rPr lang="zh-CN" altLang="en-US" b="1" dirty="0">
                <a:solidFill>
                  <a:srgbClr val="FF00FF"/>
                </a:solidFill>
                <a:latin typeface="宋体" panose="02010600030101010101" pitchFamily="2" charset="-122"/>
              </a:rPr>
              <a:t>派生法</a:t>
            </a:r>
          </a:p>
          <a:p>
            <a:pPr>
              <a:lnSpc>
                <a:spcPct val="120000"/>
              </a:lnSpc>
            </a:pPr>
            <a:r>
              <a:rPr lang="zh-CN" altLang="zh-CN" b="1" dirty="0">
                <a:latin typeface="宋体" panose="02010600030101010101" pitchFamily="2" charset="-122"/>
              </a:rPr>
              <a:t>    </a:t>
            </a:r>
            <a:r>
              <a:rPr lang="zh-CN" altLang="en-US" b="1" dirty="0">
                <a:latin typeface="宋体" panose="02010600030101010101" pitchFamily="2" charset="-122"/>
              </a:rPr>
              <a:t>通过在词根前面加前缀或在词根后面加后缀构成一个新词的方法叫作派生法。要通过派生法理解和记忆单词</a:t>
            </a:r>
            <a:r>
              <a:rPr lang="zh-CN" altLang="zh-CN" b="1" dirty="0">
                <a:latin typeface="宋体" panose="02010600030101010101" pitchFamily="2" charset="-122"/>
              </a:rPr>
              <a:t>, </a:t>
            </a:r>
            <a:r>
              <a:rPr lang="zh-CN" altLang="en-US" b="1" dirty="0">
                <a:latin typeface="宋体" panose="02010600030101010101" pitchFamily="2" charset="-122"/>
              </a:rPr>
              <a:t>我们需要掌握常见的前缀和后缀及派生规律。</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box(in)">
                                      <p:cBhvr>
                                        <p:cTn id="7"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914400" y="517525"/>
            <a:ext cx="3048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3000" b="1">
                <a:solidFill>
                  <a:srgbClr val="FF3300"/>
                </a:solidFill>
                <a:latin typeface="宋体" panose="02010600030101010101" pitchFamily="2" charset="-122"/>
              </a:rPr>
              <a:t>(1) </a:t>
            </a:r>
            <a:r>
              <a:rPr lang="zh-CN" altLang="en-US" sz="3000" b="1">
                <a:solidFill>
                  <a:srgbClr val="FF3300"/>
                </a:solidFill>
                <a:latin typeface="宋体" panose="02010600030101010101" pitchFamily="2" charset="-122"/>
              </a:rPr>
              <a:t>常见前缀</a:t>
            </a:r>
          </a:p>
        </p:txBody>
      </p:sp>
      <p:graphicFrame>
        <p:nvGraphicFramePr>
          <p:cNvPr id="14339" name="Group 3"/>
          <p:cNvGraphicFramePr>
            <a:graphicFrameLocks noGrp="1"/>
          </p:cNvGraphicFramePr>
          <p:nvPr/>
        </p:nvGraphicFramePr>
        <p:xfrm>
          <a:off x="533400" y="1262063"/>
          <a:ext cx="8077200" cy="4683123"/>
        </p:xfrm>
        <a:graphic>
          <a:graphicData uri="http://schemas.openxmlformats.org/drawingml/2006/table">
            <a:tbl>
              <a:tblPr/>
              <a:tblGrid>
                <a:gridCol w="1570038">
                  <a:extLst>
                    <a:ext uri="{9D8B030D-6E8A-4147-A177-3AD203B41FA5}">
                      <a16:colId xmlns:a16="http://schemas.microsoft.com/office/drawing/2014/main" val="20000"/>
                    </a:ext>
                  </a:extLst>
                </a:gridCol>
                <a:gridCol w="3186112">
                  <a:extLst>
                    <a:ext uri="{9D8B030D-6E8A-4147-A177-3AD203B41FA5}">
                      <a16:colId xmlns:a16="http://schemas.microsoft.com/office/drawing/2014/main" val="20001"/>
                    </a:ext>
                  </a:extLst>
                </a:gridCol>
                <a:gridCol w="3321050">
                  <a:extLst>
                    <a:ext uri="{9D8B030D-6E8A-4147-A177-3AD203B41FA5}">
                      <a16:colId xmlns:a16="http://schemas.microsoft.com/office/drawing/2014/main" val="20002"/>
                    </a:ext>
                  </a:extLst>
                </a:gridCol>
              </a:tblGrid>
              <a:tr h="560915">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前缀</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含义</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例词</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60915">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dis-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disagree, dislike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441">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使</a:t>
                      </a: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处于某种状态</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enable, enrich</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00411">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 in-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impossible, impatient, inexpensive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441">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inter-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在</a:t>
                      </a: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之间</a:t>
                      </a: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相互</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international, interconnect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nvGraphicFramePr>
        <p:xfrm>
          <a:off x="685800" y="1143000"/>
          <a:ext cx="7924800" cy="4534006"/>
        </p:xfrm>
        <a:graphic>
          <a:graphicData uri="http://schemas.openxmlformats.org/drawingml/2006/table">
            <a:tbl>
              <a:tblPr/>
              <a:tblGrid>
                <a:gridCol w="1554163">
                  <a:extLst>
                    <a:ext uri="{9D8B030D-6E8A-4147-A177-3AD203B41FA5}">
                      <a16:colId xmlns:a16="http://schemas.microsoft.com/office/drawing/2014/main" val="20000"/>
                    </a:ext>
                  </a:extLst>
                </a:gridCol>
                <a:gridCol w="2719387">
                  <a:extLst>
                    <a:ext uri="{9D8B030D-6E8A-4147-A177-3AD203B41FA5}">
                      <a16:colId xmlns:a16="http://schemas.microsoft.com/office/drawing/2014/main" val="20001"/>
                    </a:ext>
                  </a:extLst>
                </a:gridCol>
                <a:gridCol w="3651250">
                  <a:extLst>
                    <a:ext uri="{9D8B030D-6E8A-4147-A177-3AD203B41FA5}">
                      <a16:colId xmlns:a16="http://schemas.microsoft.com/office/drawing/2014/main" val="20002"/>
                    </a:ext>
                  </a:extLst>
                </a:gridCol>
              </a:tblGrid>
              <a:tr h="614303">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前缀</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含义</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例词</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30187">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mis-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错误地</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mislead, misunderstand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187">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a:t>
                      </a: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非</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non-smoker, non-native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777">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再</a:t>
                      </a: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重复</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rewrite, retell</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98447">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un-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unable, unhappy, unpopular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wheel spokes="3"/>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Group 2"/>
          <p:cNvGraphicFramePr>
            <a:graphicFrameLocks noGrp="1"/>
          </p:cNvGraphicFramePr>
          <p:nvPr/>
        </p:nvGraphicFramePr>
        <p:xfrm>
          <a:off x="762000" y="1295400"/>
          <a:ext cx="7848600" cy="4572301"/>
        </p:xfrm>
        <a:graphic>
          <a:graphicData uri="http://schemas.openxmlformats.org/drawingml/2006/table">
            <a:tbl>
              <a:tblPr/>
              <a:tblGrid>
                <a:gridCol w="129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560723">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后缀</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功能</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例词</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92023">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-ment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r>
                        <a: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构成名词</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agreement, government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087">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-ness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coldness, happiness, illness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723">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truth, warmth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1674">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-tion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competition, education, information, invitation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6770">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activity, safety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nvGraphicFramePr>
        <p:xfrm>
          <a:off x="685800" y="885825"/>
          <a:ext cx="8077200" cy="4981599"/>
        </p:xfrm>
        <a:graphic>
          <a:graphicData uri="http://schemas.openxmlformats.org/drawingml/2006/table">
            <a:tbl>
              <a:tblPr/>
              <a:tblGrid>
                <a:gridCol w="133350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4705350">
                  <a:extLst>
                    <a:ext uri="{9D8B030D-6E8A-4147-A177-3AD203B41FA5}">
                      <a16:colId xmlns:a16="http://schemas.microsoft.com/office/drawing/2014/main" val="20002"/>
                    </a:ext>
                  </a:extLst>
                </a:gridCol>
              </a:tblGrid>
              <a:tr h="685765">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后缀</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功能</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例词</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963564">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-able, -ible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构成      形容词</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comfortable, eatable, enjoyable, possible,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4858">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-al</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environmental, international, national, traditional</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7277">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-ful</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careful, helpful, useful</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6548">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-ive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active, expensive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3564">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-less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careless, helpless, homeless, useless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457200" y="762000"/>
          <a:ext cx="8382000" cy="5134170"/>
        </p:xfrm>
        <a:graphic>
          <a:graphicData uri="http://schemas.openxmlformats.org/drawingml/2006/table">
            <a:tbl>
              <a:tblPr/>
              <a:tblGrid>
                <a:gridCol w="1382713">
                  <a:extLst>
                    <a:ext uri="{9D8B030D-6E8A-4147-A177-3AD203B41FA5}">
                      <a16:colId xmlns:a16="http://schemas.microsoft.com/office/drawing/2014/main" val="20000"/>
                    </a:ext>
                  </a:extLst>
                </a:gridCol>
                <a:gridCol w="2116137">
                  <a:extLst>
                    <a:ext uri="{9D8B030D-6E8A-4147-A177-3AD203B41FA5}">
                      <a16:colId xmlns:a16="http://schemas.microsoft.com/office/drawing/2014/main" val="20001"/>
                    </a:ext>
                  </a:extLst>
                </a:gridCol>
                <a:gridCol w="4883150">
                  <a:extLst>
                    <a:ext uri="{9D8B030D-6E8A-4147-A177-3AD203B41FA5}">
                      <a16:colId xmlns:a16="http://schemas.microsoft.com/office/drawing/2014/main" val="20002"/>
                    </a:ext>
                  </a:extLst>
                </a:gridCol>
              </a:tblGrid>
              <a:tr h="527226">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后缀</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功能</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例词</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963470">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构成      </a:t>
                      </a:r>
                    </a:p>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形容词</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friendly, lovely, monthly, weekly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226">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dangerous, famous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7226">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-teen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构成数词</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eighteen, fifteen, seventeen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3470">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fifteenth, fifth, fortieth, seventh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1890">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forty, sixty, twenty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63470">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pPr>
                      <a:r>
                        <a:rPr kumimoji="0" 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构成副词</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zh-CN" sz="2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badly, carefully, carelessly, happily, quickly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2221362_164639079818_2"/>
          <p:cNvPicPr>
            <a:picLocks noChangeAspect="1" noChangeArrowheads="1"/>
          </p:cNvPicPr>
          <p:nvPr/>
        </p:nvPicPr>
        <p:blipFill>
          <a:blip r:embed="rId2" cstate="email"/>
          <a:srcRect/>
          <a:stretch>
            <a:fillRect/>
          </a:stretch>
        </p:blipFill>
        <p:spPr bwMode="auto">
          <a:xfrm>
            <a:off x="685800" y="7620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1295400" y="4648200"/>
            <a:ext cx="6029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0000"/>
              </a:lnSpc>
            </a:pPr>
            <a:r>
              <a:rPr lang="zh-CN" altLang="zh-CN" sz="4000">
                <a:solidFill>
                  <a:srgbClr val="FF0066"/>
                </a:solidFill>
                <a:latin typeface="Times New Roman" panose="02020603050405020304" pitchFamily="18" charset="0"/>
              </a:rPr>
              <a:t>Save the earth and save us.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1123950" y="752475"/>
            <a:ext cx="71056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2800" b="1" dirty="0">
                <a:solidFill>
                  <a:srgbClr val="FF3300"/>
                </a:solidFill>
              </a:rPr>
              <a:t>(3) </a:t>
            </a:r>
            <a:r>
              <a:rPr lang="zh-CN" altLang="en-US" sz="2800" b="1" dirty="0">
                <a:solidFill>
                  <a:srgbClr val="FF3300"/>
                </a:solidFill>
              </a:rPr>
              <a:t>派生规律</a:t>
            </a:r>
          </a:p>
          <a:p>
            <a:pPr>
              <a:lnSpc>
                <a:spcPct val="120000"/>
              </a:lnSpc>
            </a:pPr>
            <a:r>
              <a:rPr lang="zh-CN" altLang="en-US" sz="2800" b="1" dirty="0"/>
              <a:t>由一个词根加上相应的词缀可以派生出名词、形容词、副词等，掌握派生规律对扩充词汇有很大帮助。例如：</a:t>
            </a:r>
          </a:p>
        </p:txBody>
      </p:sp>
      <p:sp>
        <p:nvSpPr>
          <p:cNvPr id="20483" name="Text Box 3"/>
          <p:cNvSpPr txBox="1">
            <a:spLocks noChangeArrowheads="1"/>
          </p:cNvSpPr>
          <p:nvPr/>
        </p:nvSpPr>
        <p:spPr bwMode="auto">
          <a:xfrm>
            <a:off x="1143000" y="3124200"/>
            <a:ext cx="69342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FF"/>
                </a:solidFill>
              </a:rPr>
              <a:t>由 </a:t>
            </a:r>
            <a:r>
              <a:rPr lang="zh-CN" altLang="zh-CN" sz="2800" b="1">
                <a:solidFill>
                  <a:srgbClr val="0000FF"/>
                </a:solidFill>
              </a:rPr>
              <a:t>interest </a:t>
            </a:r>
            <a:r>
              <a:rPr lang="zh-CN" altLang="en-US" sz="2800" b="1">
                <a:solidFill>
                  <a:srgbClr val="0000FF"/>
                </a:solidFill>
              </a:rPr>
              <a:t>可以派生出：</a:t>
            </a:r>
          </a:p>
          <a:p>
            <a:pPr>
              <a:spcBef>
                <a:spcPct val="50000"/>
              </a:spcBef>
            </a:pPr>
            <a:r>
              <a:rPr lang="zh-CN" altLang="zh-CN" sz="2800" b="1"/>
              <a:t>                                         uninteresting</a:t>
            </a:r>
          </a:p>
          <a:p>
            <a:pPr>
              <a:spcBef>
                <a:spcPct val="50000"/>
              </a:spcBef>
            </a:pPr>
            <a:r>
              <a:rPr lang="zh-CN" altLang="zh-CN" sz="2800" b="1">
                <a:solidFill>
                  <a:srgbClr val="FF0066"/>
                </a:solidFill>
              </a:rPr>
              <a:t>interest</a:t>
            </a:r>
            <a:r>
              <a:rPr lang="zh-CN" altLang="zh-CN" sz="2800" b="1"/>
              <a:t> — interesting — interestingly</a:t>
            </a:r>
          </a:p>
          <a:p>
            <a:pPr>
              <a:spcBef>
                <a:spcPct val="50000"/>
              </a:spcBef>
            </a:pPr>
            <a:r>
              <a:rPr lang="zh-CN" altLang="zh-CN" sz="2800" b="1"/>
              <a:t>                  interested — uninterested</a:t>
            </a:r>
          </a:p>
        </p:txBody>
      </p:sp>
      <p:sp>
        <p:nvSpPr>
          <p:cNvPr id="20484" name="Line 4"/>
          <p:cNvSpPr>
            <a:spLocks noChangeShapeType="1"/>
          </p:cNvSpPr>
          <p:nvPr/>
        </p:nvSpPr>
        <p:spPr bwMode="auto">
          <a:xfrm>
            <a:off x="2286000" y="5029200"/>
            <a:ext cx="533400" cy="3810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
        <p:nvSpPr>
          <p:cNvPr id="20485" name="Line 5"/>
          <p:cNvSpPr>
            <a:spLocks noChangeShapeType="1"/>
          </p:cNvSpPr>
          <p:nvPr/>
        </p:nvSpPr>
        <p:spPr bwMode="auto">
          <a:xfrm flipV="1">
            <a:off x="4648200" y="4038600"/>
            <a:ext cx="457200" cy="3810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additive="base">
                                        <p:cTn id="15" dur="500" fill="hold"/>
                                        <p:tgtEl>
                                          <p:spTgt spid="20485"/>
                                        </p:tgtEl>
                                        <p:attrNameLst>
                                          <p:attrName>ppt_x</p:attrName>
                                        </p:attrNameLst>
                                      </p:cBhvr>
                                      <p:tavLst>
                                        <p:tav tm="0">
                                          <p:val>
                                            <p:strVal val="#ppt_x"/>
                                          </p:val>
                                        </p:tav>
                                        <p:tav tm="100000">
                                          <p:val>
                                            <p:strVal val="#ppt_x"/>
                                          </p:val>
                                        </p:tav>
                                      </p:tavLst>
                                    </p:anim>
                                    <p:anim calcmode="lin" valueType="num">
                                      <p:cBhvr additive="base">
                                        <p:cTn id="16"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143000" y="733425"/>
            <a:ext cx="72390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b="1">
                <a:solidFill>
                  <a:srgbClr val="0000FF"/>
                </a:solidFill>
              </a:rPr>
              <a:t>由 </a:t>
            </a:r>
            <a:r>
              <a:rPr lang="zh-CN" altLang="zh-CN" b="1">
                <a:solidFill>
                  <a:srgbClr val="0000FF"/>
                </a:solidFill>
              </a:rPr>
              <a:t>help </a:t>
            </a:r>
            <a:r>
              <a:rPr lang="zh-CN" altLang="en-US" b="1">
                <a:solidFill>
                  <a:srgbClr val="0000FF"/>
                </a:solidFill>
              </a:rPr>
              <a:t>可以派生出：</a:t>
            </a:r>
          </a:p>
          <a:p>
            <a:pPr>
              <a:lnSpc>
                <a:spcPct val="120000"/>
              </a:lnSpc>
            </a:pPr>
            <a:r>
              <a:rPr lang="zh-CN" altLang="zh-CN" b="1"/>
              <a:t>             helpless — helplessly</a:t>
            </a:r>
          </a:p>
          <a:p>
            <a:pPr>
              <a:lnSpc>
                <a:spcPct val="120000"/>
              </a:lnSpc>
            </a:pPr>
            <a:r>
              <a:rPr lang="zh-CN" altLang="zh-CN" b="1">
                <a:solidFill>
                  <a:srgbClr val="FF0066"/>
                </a:solidFill>
              </a:rPr>
              <a:t>help</a:t>
            </a:r>
            <a:r>
              <a:rPr lang="zh-CN" altLang="zh-CN" b="1"/>
              <a:t> — helpful — helpfully</a:t>
            </a:r>
          </a:p>
          <a:p>
            <a:pPr>
              <a:lnSpc>
                <a:spcPct val="120000"/>
              </a:lnSpc>
            </a:pPr>
            <a:r>
              <a:rPr lang="zh-CN" altLang="en-US" b="1">
                <a:solidFill>
                  <a:srgbClr val="0000FF"/>
                </a:solidFill>
              </a:rPr>
              <a:t>由 </a:t>
            </a:r>
            <a:r>
              <a:rPr lang="zh-CN" altLang="zh-CN" b="1">
                <a:solidFill>
                  <a:srgbClr val="0000FF"/>
                </a:solidFill>
              </a:rPr>
              <a:t>able </a:t>
            </a:r>
            <a:r>
              <a:rPr lang="zh-CN" altLang="en-US" b="1">
                <a:solidFill>
                  <a:srgbClr val="0000FF"/>
                </a:solidFill>
              </a:rPr>
              <a:t>可以派生出：</a:t>
            </a:r>
          </a:p>
          <a:p>
            <a:pPr>
              <a:lnSpc>
                <a:spcPct val="120000"/>
              </a:lnSpc>
            </a:pPr>
            <a:r>
              <a:rPr lang="zh-CN" altLang="zh-CN" b="1"/>
              <a:t>               enable</a:t>
            </a:r>
          </a:p>
          <a:p>
            <a:pPr>
              <a:lnSpc>
                <a:spcPct val="120000"/>
              </a:lnSpc>
            </a:pPr>
            <a:r>
              <a:rPr lang="zh-CN" altLang="zh-CN" b="1">
                <a:solidFill>
                  <a:srgbClr val="FF0066"/>
                </a:solidFill>
              </a:rPr>
              <a:t>able</a:t>
            </a:r>
            <a:r>
              <a:rPr lang="zh-CN" altLang="zh-CN" b="1"/>
              <a:t>        unable</a:t>
            </a:r>
          </a:p>
          <a:p>
            <a:pPr>
              <a:lnSpc>
                <a:spcPct val="120000"/>
              </a:lnSpc>
            </a:pPr>
            <a:r>
              <a:rPr lang="zh-CN" altLang="zh-CN" b="1"/>
              <a:t>               ability</a:t>
            </a:r>
          </a:p>
          <a:p>
            <a:pPr>
              <a:lnSpc>
                <a:spcPct val="120000"/>
              </a:lnSpc>
            </a:pPr>
            <a:r>
              <a:rPr lang="zh-CN" altLang="zh-CN" b="1"/>
              <a:t>               disable</a:t>
            </a:r>
          </a:p>
        </p:txBody>
      </p:sp>
      <p:sp>
        <p:nvSpPr>
          <p:cNvPr id="47106" name="Line 3"/>
          <p:cNvSpPr>
            <a:spLocks noChangeShapeType="1"/>
          </p:cNvSpPr>
          <p:nvPr/>
        </p:nvSpPr>
        <p:spPr bwMode="auto">
          <a:xfrm flipV="1">
            <a:off x="1981200" y="1676400"/>
            <a:ext cx="609600" cy="3048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
        <p:nvSpPr>
          <p:cNvPr id="21508" name="Line 4"/>
          <p:cNvSpPr>
            <a:spLocks noChangeShapeType="1"/>
          </p:cNvSpPr>
          <p:nvPr/>
        </p:nvSpPr>
        <p:spPr bwMode="auto">
          <a:xfrm flipV="1">
            <a:off x="2133600" y="3505200"/>
            <a:ext cx="762000" cy="3048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
        <p:nvSpPr>
          <p:cNvPr id="21509" name="Line 5"/>
          <p:cNvSpPr>
            <a:spLocks noChangeShapeType="1"/>
          </p:cNvSpPr>
          <p:nvPr/>
        </p:nvSpPr>
        <p:spPr bwMode="auto">
          <a:xfrm flipV="1">
            <a:off x="2133600" y="4038600"/>
            <a:ext cx="762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
        <p:nvSpPr>
          <p:cNvPr id="21510" name="Line 6"/>
          <p:cNvSpPr>
            <a:spLocks noChangeShapeType="1"/>
          </p:cNvSpPr>
          <p:nvPr/>
        </p:nvSpPr>
        <p:spPr bwMode="auto">
          <a:xfrm>
            <a:off x="2133600" y="4267200"/>
            <a:ext cx="762000" cy="3810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
        <p:nvSpPr>
          <p:cNvPr id="21511" name="Line 7"/>
          <p:cNvSpPr>
            <a:spLocks noChangeShapeType="1"/>
          </p:cNvSpPr>
          <p:nvPr/>
        </p:nvSpPr>
        <p:spPr bwMode="auto">
          <a:xfrm>
            <a:off x="1981200" y="4572000"/>
            <a:ext cx="762000" cy="6096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a:endParaRPr lang="zh-CN" alt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3" end="3"/>
                                            </p:txEl>
                                          </p:spTgt>
                                        </p:tgtEl>
                                        <p:attrNameLst>
                                          <p:attrName>style.visibility</p:attrName>
                                        </p:attrNameLst>
                                      </p:cBhvr>
                                      <p:to>
                                        <p:strVal val="visible"/>
                                      </p:to>
                                    </p:set>
                                    <p:anim calcmode="lin" valueType="num">
                                      <p:cBhvr additive="base">
                                        <p:cTn id="7"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4" end="4"/>
                                            </p:txEl>
                                          </p:spTgt>
                                        </p:tgtEl>
                                        <p:attrNameLst>
                                          <p:attrName>style.visibility</p:attrName>
                                        </p:attrNameLst>
                                      </p:cBhvr>
                                      <p:to>
                                        <p:strVal val="visible"/>
                                      </p:to>
                                    </p:set>
                                    <p:anim calcmode="lin" valueType="num">
                                      <p:cBhvr additive="base">
                                        <p:cTn id="1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6">
                                            <p:txEl>
                                              <p:pRg st="5" end="5"/>
                                            </p:txEl>
                                          </p:spTgt>
                                        </p:tgtEl>
                                        <p:attrNameLst>
                                          <p:attrName>style.visibility</p:attrName>
                                        </p:attrNameLst>
                                      </p:cBhvr>
                                      <p:to>
                                        <p:strVal val="visible"/>
                                      </p:to>
                                    </p:set>
                                    <p:anim calcmode="lin" valueType="num">
                                      <p:cBhvr additive="base">
                                        <p:cTn id="15"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6">
                                            <p:txEl>
                                              <p:pRg st="6" end="6"/>
                                            </p:txEl>
                                          </p:spTgt>
                                        </p:tgtEl>
                                        <p:attrNameLst>
                                          <p:attrName>style.visibility</p:attrName>
                                        </p:attrNameLst>
                                      </p:cBhvr>
                                      <p:to>
                                        <p:strVal val="visible"/>
                                      </p:to>
                                    </p:set>
                                    <p:anim calcmode="lin" valueType="num">
                                      <p:cBhvr additive="base">
                                        <p:cTn id="19"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6">
                                            <p:txEl>
                                              <p:pRg st="7" end="7"/>
                                            </p:txEl>
                                          </p:spTgt>
                                        </p:tgtEl>
                                        <p:attrNameLst>
                                          <p:attrName>style.visibility</p:attrName>
                                        </p:attrNameLst>
                                      </p:cBhvr>
                                      <p:to>
                                        <p:strVal val="visible"/>
                                      </p:to>
                                    </p:set>
                                    <p:anim calcmode="lin" valueType="num">
                                      <p:cBhvr additive="base">
                                        <p:cTn id="23"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25" presetID="5" presetClass="entr" presetSubtype="10" fill="hold" nodeType="with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checkerboard(across)">
                                      <p:cBhvr>
                                        <p:cTn id="27" dur="500"/>
                                        <p:tgtEl>
                                          <p:spTgt spid="21508"/>
                                        </p:tgtEl>
                                      </p:cBhvr>
                                    </p:animEffect>
                                  </p:childTnLst>
                                </p:cTn>
                              </p:par>
                              <p:par>
                                <p:cTn id="28" presetID="5" presetClass="entr" presetSubtype="10" fill="hold" nodeType="with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checkerboard(across)">
                                      <p:cBhvr>
                                        <p:cTn id="30" dur="500"/>
                                        <p:tgtEl>
                                          <p:spTgt spid="21509"/>
                                        </p:tgtEl>
                                      </p:cBhvr>
                                    </p:animEffect>
                                  </p:childTnLst>
                                </p:cTn>
                              </p:par>
                              <p:par>
                                <p:cTn id="31" presetID="5" presetClass="entr" presetSubtype="10" fill="hold" nodeType="withEffect">
                                  <p:stCondLst>
                                    <p:cond delay="0"/>
                                  </p:stCondLst>
                                  <p:childTnLst>
                                    <p:set>
                                      <p:cBhvr>
                                        <p:cTn id="32" dur="1" fill="hold">
                                          <p:stCondLst>
                                            <p:cond delay="0"/>
                                          </p:stCondLst>
                                        </p:cTn>
                                        <p:tgtEl>
                                          <p:spTgt spid="21510"/>
                                        </p:tgtEl>
                                        <p:attrNameLst>
                                          <p:attrName>style.visibility</p:attrName>
                                        </p:attrNameLst>
                                      </p:cBhvr>
                                      <p:to>
                                        <p:strVal val="visible"/>
                                      </p:to>
                                    </p:set>
                                    <p:animEffect transition="in" filter="checkerboard(across)">
                                      <p:cBhvr>
                                        <p:cTn id="33" dur="500"/>
                                        <p:tgtEl>
                                          <p:spTgt spid="21510"/>
                                        </p:tgtEl>
                                      </p:cBhvr>
                                    </p:animEffect>
                                  </p:childTnLst>
                                </p:cTn>
                              </p:par>
                              <p:par>
                                <p:cTn id="34" presetID="5" presetClass="entr" presetSubtype="10" fill="hold" nodeType="withEffect">
                                  <p:stCondLst>
                                    <p:cond delay="0"/>
                                  </p:stCondLst>
                                  <p:childTnLst>
                                    <p:set>
                                      <p:cBhvr>
                                        <p:cTn id="35" dur="1" fill="hold">
                                          <p:stCondLst>
                                            <p:cond delay="0"/>
                                          </p:stCondLst>
                                        </p:cTn>
                                        <p:tgtEl>
                                          <p:spTgt spid="21511"/>
                                        </p:tgtEl>
                                        <p:attrNameLst>
                                          <p:attrName>style.visibility</p:attrName>
                                        </p:attrNameLst>
                                      </p:cBhvr>
                                      <p:to>
                                        <p:strVal val="visible"/>
                                      </p:to>
                                    </p:set>
                                    <p:animEffect transition="in" filter="checkerboard(across)">
                                      <p:cBhvr>
                                        <p:cTn id="36"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1076325"/>
            <a:ext cx="8001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3000" b="1" dirty="0">
                <a:solidFill>
                  <a:srgbClr val="FF00FF"/>
                </a:solidFill>
              </a:rPr>
              <a:t>3. </a:t>
            </a:r>
            <a:r>
              <a:rPr lang="zh-CN" altLang="en-US" sz="3000" b="1" dirty="0">
                <a:solidFill>
                  <a:srgbClr val="FF00FF"/>
                </a:solidFill>
              </a:rPr>
              <a:t>转化法</a:t>
            </a:r>
          </a:p>
          <a:p>
            <a:pPr>
              <a:lnSpc>
                <a:spcPct val="120000"/>
              </a:lnSpc>
            </a:pPr>
            <a:r>
              <a:rPr lang="zh-CN" altLang="zh-CN" sz="3000" b="1" dirty="0"/>
              <a:t>    </a:t>
            </a:r>
            <a:r>
              <a:rPr lang="zh-CN" altLang="en-US" sz="3000" b="1" dirty="0"/>
              <a:t>英语构词法中把一种词性转化为另一种词性而词形不变的方法称作转化法。常见的转化有：</a:t>
            </a:r>
          </a:p>
          <a:p>
            <a:pPr>
              <a:lnSpc>
                <a:spcPct val="120000"/>
              </a:lnSpc>
            </a:pPr>
            <a:r>
              <a:rPr lang="zh-CN" altLang="zh-CN" sz="3000" b="1" dirty="0"/>
              <a:t>(1) </a:t>
            </a:r>
            <a:r>
              <a:rPr lang="zh-CN" altLang="en-US" sz="3000" b="1" dirty="0">
                <a:solidFill>
                  <a:srgbClr val="FF3300"/>
                </a:solidFill>
              </a:rPr>
              <a:t>动词转化为名词</a:t>
            </a:r>
          </a:p>
          <a:p>
            <a:pPr>
              <a:lnSpc>
                <a:spcPct val="120000"/>
              </a:lnSpc>
            </a:pPr>
            <a:r>
              <a:rPr lang="zh-CN" altLang="zh-CN" sz="3000" b="1" dirty="0"/>
              <a:t>     — Let’s </a:t>
            </a:r>
            <a:r>
              <a:rPr lang="zh-CN" altLang="zh-CN" sz="3000" b="1" dirty="0">
                <a:solidFill>
                  <a:srgbClr val="FF3300"/>
                </a:solidFill>
              </a:rPr>
              <a:t>talk </a:t>
            </a:r>
            <a:r>
              <a:rPr lang="zh-CN" altLang="zh-CN" sz="3000" b="1" dirty="0"/>
              <a:t>about it more. </a:t>
            </a:r>
          </a:p>
          <a:p>
            <a:pPr>
              <a:lnSpc>
                <a:spcPct val="120000"/>
              </a:lnSpc>
            </a:pPr>
            <a:r>
              <a:rPr lang="zh-CN" altLang="zh-CN" sz="3000" b="1" dirty="0"/>
              <a:t>          </a:t>
            </a:r>
            <a:r>
              <a:rPr lang="zh-CN" altLang="en-US" sz="3000" b="1" dirty="0"/>
              <a:t>咱们再谈谈这件事吧。</a:t>
            </a:r>
          </a:p>
          <a:p>
            <a:pPr>
              <a:lnSpc>
                <a:spcPct val="120000"/>
              </a:lnSpc>
            </a:pPr>
            <a:r>
              <a:rPr lang="zh-CN" altLang="zh-CN" sz="3000" b="1" dirty="0"/>
              <a:t>    — I think we’d better finish the </a:t>
            </a:r>
            <a:r>
              <a:rPr lang="zh-CN" altLang="zh-CN" sz="3000" b="1" dirty="0">
                <a:solidFill>
                  <a:srgbClr val="FF3300"/>
                </a:solidFill>
              </a:rPr>
              <a:t>talk </a:t>
            </a:r>
            <a:r>
              <a:rPr lang="zh-CN" altLang="zh-CN" sz="3000" b="1" dirty="0"/>
              <a:t> </a:t>
            </a:r>
          </a:p>
          <a:p>
            <a:pPr>
              <a:lnSpc>
                <a:spcPct val="120000"/>
              </a:lnSpc>
            </a:pPr>
            <a:r>
              <a:rPr lang="zh-CN" altLang="zh-CN" sz="3000" b="1" dirty="0"/>
              <a:t>         now. </a:t>
            </a:r>
            <a:r>
              <a:rPr lang="zh-CN" altLang="en-US" sz="3000" b="1" dirty="0"/>
              <a:t>我想我们最好现在结束谈话。</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17" dur="500"/>
                                        <p:tgtEl>
                                          <p:spTgt spid="22530">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20" dur="500"/>
                                        <p:tgtEl>
                                          <p:spTgt spid="22530">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23" dur="500"/>
                                        <p:tgtEl>
                                          <p:spTgt spid="22530">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530">
                                            <p:txEl>
                                              <p:pRg st="6" end="6"/>
                                            </p:txEl>
                                          </p:spTgt>
                                        </p:tgtEl>
                                        <p:attrNameLst>
                                          <p:attrName>style.visibility</p:attrName>
                                        </p:attrNameLst>
                                      </p:cBhvr>
                                      <p:to>
                                        <p:strVal val="visible"/>
                                      </p:to>
                                    </p:set>
                                    <p:animEffect transition="in" filter="blinds(horizontal)">
                                      <p:cBhvr>
                                        <p:cTn id="26"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38200" y="1600200"/>
            <a:ext cx="8001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3000" b="1" dirty="0"/>
              <a:t>(2) </a:t>
            </a:r>
            <a:r>
              <a:rPr lang="zh-CN" altLang="en-US" sz="3000" b="1" dirty="0">
                <a:solidFill>
                  <a:srgbClr val="FF3300"/>
                </a:solidFill>
              </a:rPr>
              <a:t>名词转化为动词</a:t>
            </a:r>
          </a:p>
          <a:p>
            <a:pPr>
              <a:lnSpc>
                <a:spcPct val="120000"/>
              </a:lnSpc>
            </a:pPr>
            <a:r>
              <a:rPr lang="zh-CN" altLang="zh-CN" sz="3000" b="1" dirty="0"/>
              <a:t>      She gave me a cup of </a:t>
            </a:r>
            <a:r>
              <a:rPr lang="zh-CN" altLang="zh-CN" sz="3000" b="1" dirty="0">
                <a:solidFill>
                  <a:srgbClr val="FF3300"/>
                </a:solidFill>
              </a:rPr>
              <a:t>water</a:t>
            </a:r>
            <a:r>
              <a:rPr lang="zh-CN" altLang="zh-CN" sz="3000" b="1" dirty="0"/>
              <a:t>. </a:t>
            </a:r>
          </a:p>
          <a:p>
            <a:pPr>
              <a:lnSpc>
                <a:spcPct val="120000"/>
              </a:lnSpc>
            </a:pPr>
            <a:r>
              <a:rPr lang="zh-CN" altLang="zh-CN" sz="3000" b="1" dirty="0"/>
              <a:t>      </a:t>
            </a:r>
            <a:r>
              <a:rPr lang="zh-CN" altLang="en-US" sz="3000" b="1" dirty="0"/>
              <a:t>她给了我一杯水。</a:t>
            </a:r>
          </a:p>
          <a:p>
            <a:pPr>
              <a:lnSpc>
                <a:spcPct val="120000"/>
              </a:lnSpc>
            </a:pPr>
            <a:r>
              <a:rPr lang="zh-CN" altLang="zh-CN" sz="3000" b="1" dirty="0"/>
              <a:t>      You should </a:t>
            </a:r>
            <a:r>
              <a:rPr lang="zh-CN" altLang="zh-CN" sz="3000" b="1" dirty="0">
                <a:solidFill>
                  <a:srgbClr val="FF3300"/>
                </a:solidFill>
              </a:rPr>
              <a:t>water</a:t>
            </a:r>
            <a:r>
              <a:rPr lang="zh-CN" altLang="zh-CN" sz="3000" b="1" dirty="0"/>
              <a:t> the flowers twice a    </a:t>
            </a:r>
          </a:p>
          <a:p>
            <a:pPr>
              <a:lnSpc>
                <a:spcPct val="120000"/>
              </a:lnSpc>
            </a:pPr>
            <a:r>
              <a:rPr lang="zh-CN" altLang="zh-CN" sz="3000" b="1" dirty="0"/>
              <a:t>      day. </a:t>
            </a:r>
          </a:p>
          <a:p>
            <a:pPr>
              <a:lnSpc>
                <a:spcPct val="120000"/>
              </a:lnSpc>
            </a:pPr>
            <a:r>
              <a:rPr lang="zh-CN" altLang="zh-CN" sz="3000" b="1" dirty="0"/>
              <a:t>     </a:t>
            </a:r>
            <a:r>
              <a:rPr lang="zh-CN" altLang="en-US" sz="3000" b="1" dirty="0"/>
              <a:t>你应该每天给这些花浇两次水。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7" dur="500"/>
                                        <p:tgtEl>
                                          <p:spTgt spid="2355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10" dur="500"/>
                                        <p:tgtEl>
                                          <p:spTgt spid="2355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13" dur="500"/>
                                        <p:tgtEl>
                                          <p:spTgt spid="2355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4">
                                            <p:txEl>
                                              <p:pRg st="4" end="4"/>
                                            </p:txEl>
                                          </p:spTgt>
                                        </p:tgtEl>
                                        <p:attrNameLst>
                                          <p:attrName>style.visibility</p:attrName>
                                        </p:attrNameLst>
                                      </p:cBhvr>
                                      <p:to>
                                        <p:strVal val="visible"/>
                                      </p:to>
                                    </p:set>
                                    <p:animEffect transition="in" filter="blinds(horizontal)">
                                      <p:cBhvr>
                                        <p:cTn id="16" dur="500"/>
                                        <p:tgtEl>
                                          <p:spTgt spid="2355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animEffect transition="in" filter="blinds(horizontal)">
                                      <p:cBhvr>
                                        <p:cTn id="19"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762000" y="1752600"/>
            <a:ext cx="7010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2800" b="1" dirty="0">
                <a:solidFill>
                  <a:srgbClr val="0000FF"/>
                </a:solidFill>
              </a:rPr>
              <a:t>Complete the sentences with the words in the box.</a:t>
            </a:r>
          </a:p>
        </p:txBody>
      </p:sp>
      <p:sp>
        <p:nvSpPr>
          <p:cNvPr id="50178" name="Text Box 3"/>
          <p:cNvSpPr txBox="1">
            <a:spLocks noChangeArrowheads="1"/>
          </p:cNvSpPr>
          <p:nvPr/>
        </p:nvSpPr>
        <p:spPr bwMode="auto">
          <a:xfrm>
            <a:off x="1066800" y="2994025"/>
            <a:ext cx="6477000" cy="1127125"/>
          </a:xfrm>
          <a:prstGeom prst="rect">
            <a:avLst/>
          </a:prstGeom>
          <a:solidFill>
            <a:srgbClr val="FFFF99"/>
          </a:solidFill>
          <a:ln w="9525">
            <a:solidFill>
              <a:srgbClr val="FF00FF"/>
            </a:solidFill>
            <a:miter lim="800000"/>
          </a:ln>
        </p:spPr>
        <p:txBody>
          <a:bodyPr>
            <a:spAutoFit/>
          </a:bodyPr>
          <a:lstStyle/>
          <a:p>
            <a:pPr algn="ctr">
              <a:lnSpc>
                <a:spcPct val="120000"/>
              </a:lnSpc>
            </a:pPr>
            <a:r>
              <a:rPr lang="zh-CN" altLang="zh-CN" sz="2800" b="1" dirty="0"/>
              <a:t>hopeful       impossible    reuse   unhealthy     wasteful </a:t>
            </a:r>
          </a:p>
        </p:txBody>
      </p:sp>
      <p:sp>
        <p:nvSpPr>
          <p:cNvPr id="50179" name="Text Box 4"/>
          <p:cNvSpPr txBox="1">
            <a:spLocks noChangeArrowheads="1"/>
          </p:cNvSpPr>
          <p:nvPr/>
        </p:nvSpPr>
        <p:spPr bwMode="auto">
          <a:xfrm>
            <a:off x="685800" y="4419600"/>
            <a:ext cx="8305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l">
              <a:lnSpc>
                <a:spcPct val="120000"/>
              </a:lnSpc>
              <a:buFont typeface="Arial" panose="020B0604020202020204" pitchFamily="34" charset="0"/>
              <a:buAutoNum type="arabicPeriod"/>
            </a:pPr>
            <a:r>
              <a:rPr lang="zh-CN" altLang="zh-CN" sz="2800" b="1" dirty="0"/>
              <a:t> Polluted water is ____________.</a:t>
            </a:r>
          </a:p>
          <a:p>
            <a:pPr algn="l">
              <a:lnSpc>
                <a:spcPct val="120000"/>
              </a:lnSpc>
            </a:pPr>
            <a:r>
              <a:rPr lang="zh-CN" altLang="zh-CN" sz="2800" b="1" dirty="0"/>
              <a:t>2. It is _________ to throw so much food away.</a:t>
            </a:r>
          </a:p>
        </p:txBody>
      </p:sp>
      <p:sp>
        <p:nvSpPr>
          <p:cNvPr id="25605" name="Rectangle 5"/>
          <p:cNvSpPr>
            <a:spLocks noChangeArrowheads="1"/>
          </p:cNvSpPr>
          <p:nvPr/>
        </p:nvSpPr>
        <p:spPr bwMode="auto">
          <a:xfrm>
            <a:off x="4495800" y="4357688"/>
            <a:ext cx="1866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a:solidFill>
                  <a:srgbClr val="FF3300"/>
                </a:solidFill>
              </a:rPr>
              <a:t>unhealthy</a:t>
            </a:r>
          </a:p>
        </p:txBody>
      </p:sp>
      <p:sp>
        <p:nvSpPr>
          <p:cNvPr id="25606" name="Rectangle 6"/>
          <p:cNvSpPr>
            <a:spLocks noChangeArrowheads="1"/>
          </p:cNvSpPr>
          <p:nvPr/>
        </p:nvSpPr>
        <p:spPr bwMode="auto">
          <a:xfrm>
            <a:off x="1981200" y="4953000"/>
            <a:ext cx="160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solidFill>
                  <a:srgbClr val="FF3300"/>
                </a:solidFill>
              </a:rPr>
              <a:t>wasteful</a:t>
            </a:r>
          </a:p>
        </p:txBody>
      </p:sp>
      <p:sp>
        <p:nvSpPr>
          <p:cNvPr id="50182" name="WordArt 7"/>
          <p:cNvSpPr>
            <a:spLocks noChangeArrowheads="1" noChangeShapeType="1" noTextEdit="1"/>
          </p:cNvSpPr>
          <p:nvPr/>
        </p:nvSpPr>
        <p:spPr bwMode="auto">
          <a:xfrm>
            <a:off x="2667000" y="762000"/>
            <a:ext cx="3200400" cy="838200"/>
          </a:xfrm>
          <a:prstGeom prst="rect">
            <a:avLst/>
          </a:prstGeom>
        </p:spPr>
        <p:txBody>
          <a:bodyPr wrap="none" fromWordArt="1">
            <a:prstTxWarp prst="textDoubleWave1">
              <a:avLst>
                <a:gd name="adj1" fmla="val 6500"/>
                <a:gd name="adj2" fmla="val 0"/>
              </a:avLst>
            </a:prstTxWarp>
          </a:bodyPr>
          <a:lstStyle/>
          <a:p>
            <a:pPr algn="ctr"/>
            <a:r>
              <a:rPr lang="en-US" altLang="zh-CN" sz="3600" b="1" kern="10" spc="-360" dirty="0">
                <a:ln w="12700">
                  <a:solidFill>
                    <a:srgbClr val="000099"/>
                  </a:solidFill>
                  <a:round/>
                </a:ln>
                <a:solidFill>
                  <a:srgbClr val="FF00FF"/>
                </a:solidFill>
                <a:effectLst>
                  <a:outerShdw dist="125724" dir="18900000" algn="ctr" rotWithShape="0">
                    <a:srgbClr val="000099"/>
                  </a:outerShdw>
                </a:effectLst>
                <a:latin typeface="Arial" panose="020B0604020202020204"/>
                <a:cs typeface="Arial" panose="020B0604020202020204"/>
              </a:rPr>
              <a:t>Exercises</a:t>
            </a:r>
            <a:endParaRPr lang="zh-CN" altLang="en-US" sz="3600" b="1" kern="10" spc="-360" dirty="0">
              <a:ln w="12700">
                <a:solidFill>
                  <a:srgbClr val="000099"/>
                </a:solidFill>
                <a:round/>
              </a:ln>
              <a:solidFill>
                <a:srgbClr val="FF00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685800" y="1447800"/>
            <a:ext cx="7924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b="1" dirty="0"/>
              <a:t>3. If you look after things well, you may ________ some of them later.</a:t>
            </a:r>
          </a:p>
          <a:p>
            <a:pPr algn="l">
              <a:lnSpc>
                <a:spcPct val="120000"/>
              </a:lnSpc>
            </a:pPr>
            <a:r>
              <a:rPr lang="zh-CN" altLang="zh-CN" b="1" dirty="0"/>
              <a:t>4. It is ___________ to clean up the whole river in such a short time.</a:t>
            </a:r>
          </a:p>
          <a:p>
            <a:pPr algn="l">
              <a:lnSpc>
                <a:spcPct val="120000"/>
              </a:lnSpc>
            </a:pPr>
            <a:r>
              <a:rPr lang="zh-CN" altLang="zh-CN" b="1" dirty="0"/>
              <a:t>5. If we pay attention to pollution now, the future will be __________.</a:t>
            </a:r>
          </a:p>
        </p:txBody>
      </p:sp>
      <p:sp>
        <p:nvSpPr>
          <p:cNvPr id="26627" name="Rectangle 3"/>
          <p:cNvSpPr>
            <a:spLocks noChangeArrowheads="1"/>
          </p:cNvSpPr>
          <p:nvPr/>
        </p:nvSpPr>
        <p:spPr bwMode="auto">
          <a:xfrm>
            <a:off x="1295400" y="2028825"/>
            <a:ext cx="1266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dirty="0">
                <a:solidFill>
                  <a:srgbClr val="FF3300"/>
                </a:solidFill>
              </a:rPr>
              <a:t>reuse</a:t>
            </a:r>
          </a:p>
        </p:txBody>
      </p:sp>
      <p:sp>
        <p:nvSpPr>
          <p:cNvPr id="26628" name="Rectangle 4"/>
          <p:cNvSpPr>
            <a:spLocks noChangeArrowheads="1"/>
          </p:cNvSpPr>
          <p:nvPr/>
        </p:nvSpPr>
        <p:spPr bwMode="auto">
          <a:xfrm>
            <a:off x="2133600" y="2514600"/>
            <a:ext cx="23034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zh-CN" b="1">
                <a:solidFill>
                  <a:srgbClr val="FF3300"/>
                </a:solidFill>
              </a:rPr>
              <a:t>impossible</a:t>
            </a:r>
          </a:p>
        </p:txBody>
      </p:sp>
      <p:sp>
        <p:nvSpPr>
          <p:cNvPr id="26629" name="Rectangle 5"/>
          <p:cNvSpPr>
            <a:spLocks noChangeArrowheads="1"/>
          </p:cNvSpPr>
          <p:nvPr/>
        </p:nvSpPr>
        <p:spPr bwMode="auto">
          <a:xfrm>
            <a:off x="4676775" y="4276725"/>
            <a:ext cx="16478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zh-CN" b="1">
                <a:solidFill>
                  <a:srgbClr val="FF3300"/>
                </a:solidFill>
              </a:rPr>
              <a:t>hopeful</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ppt_x"/>
                                          </p:val>
                                        </p:tav>
                                        <p:tav tm="100000">
                                          <p:val>
                                            <p:strVal val="#ppt_x"/>
                                          </p:val>
                                        </p:tav>
                                      </p:tavLst>
                                    </p:anim>
                                    <p:anim calcmode="lin" valueType="num">
                                      <p:cBhvr additive="base">
                                        <p:cTn id="20"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762000" y="93980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2800" b="1" dirty="0">
                <a:solidFill>
                  <a:srgbClr val="0000FF"/>
                </a:solidFill>
              </a:rPr>
              <a:t>Complete the sentences with the correct form of the words in Activity 3.</a:t>
            </a:r>
          </a:p>
        </p:txBody>
      </p:sp>
      <p:sp>
        <p:nvSpPr>
          <p:cNvPr id="52226" name="Text Box 3"/>
          <p:cNvSpPr txBox="1">
            <a:spLocks noChangeArrowheads="1"/>
          </p:cNvSpPr>
          <p:nvPr/>
        </p:nvSpPr>
        <p:spPr bwMode="auto">
          <a:xfrm>
            <a:off x="762000" y="220980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tabLst>
                <a:tab pos="1076325" algn="l"/>
              </a:tabLst>
              <a:defRPr sz="3200">
                <a:solidFill>
                  <a:schemeClr val="tx1"/>
                </a:solidFill>
                <a:latin typeface="Arial" panose="020B0604020202020204" pitchFamily="34" charset="0"/>
                <a:ea typeface="宋体" panose="02010600030101010101" pitchFamily="2" charset="-122"/>
              </a:defRPr>
            </a:lvl1pPr>
            <a:lvl2pPr algn="ctr">
              <a:tabLst>
                <a:tab pos="1076325" algn="l"/>
              </a:tabLst>
              <a:defRPr sz="3200">
                <a:solidFill>
                  <a:schemeClr val="tx1"/>
                </a:solidFill>
                <a:latin typeface="Arial" panose="020B0604020202020204" pitchFamily="34" charset="0"/>
                <a:ea typeface="宋体" panose="02010600030101010101" pitchFamily="2" charset="-122"/>
              </a:defRPr>
            </a:lvl2pPr>
            <a:lvl3pPr algn="ctr">
              <a:tabLst>
                <a:tab pos="1076325" algn="l"/>
              </a:tabLst>
              <a:defRPr sz="3200">
                <a:solidFill>
                  <a:schemeClr val="tx1"/>
                </a:solidFill>
                <a:latin typeface="Arial" panose="020B0604020202020204" pitchFamily="34" charset="0"/>
                <a:ea typeface="宋体" panose="02010600030101010101" pitchFamily="2" charset="-122"/>
              </a:defRPr>
            </a:lvl3pPr>
            <a:lvl4pPr algn="ctr">
              <a:tabLst>
                <a:tab pos="1076325" algn="l"/>
              </a:tabLst>
              <a:defRPr sz="3200">
                <a:solidFill>
                  <a:schemeClr val="tx1"/>
                </a:solidFill>
                <a:latin typeface="Arial" panose="020B0604020202020204" pitchFamily="34" charset="0"/>
                <a:ea typeface="宋体" panose="02010600030101010101" pitchFamily="2" charset="-122"/>
              </a:defRPr>
            </a:lvl4pPr>
            <a:lvl5pPr algn="ctr">
              <a:tabLst>
                <a:tab pos="1076325" algn="l"/>
              </a:tabLst>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tabLst>
                <a:tab pos="1076325" algn="l"/>
              </a:tabLst>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tabLst>
                <a:tab pos="1076325" algn="l"/>
              </a:tabLst>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tabLst>
                <a:tab pos="1076325" algn="l"/>
              </a:tabLst>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tabLst>
                <a:tab pos="1076325" algn="l"/>
              </a:tabLst>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sz="2800" b="1" dirty="0">
                <a:solidFill>
                  <a:srgbClr val="FF00FF"/>
                </a:solidFill>
              </a:rPr>
              <a:t>She was </a:t>
            </a:r>
            <a:r>
              <a:rPr lang="zh-CN" altLang="zh-CN" sz="2800" b="1" u="sng" dirty="0">
                <a:solidFill>
                  <a:srgbClr val="FF00FF"/>
                </a:solidFill>
              </a:rPr>
              <a:t> hopeful </a:t>
            </a:r>
            <a:r>
              <a:rPr lang="zh-CN" altLang="zh-CN" sz="2800" b="1" dirty="0">
                <a:solidFill>
                  <a:srgbClr val="FF00FF"/>
                </a:solidFill>
              </a:rPr>
              <a:t> that her new job would make her more successful.</a:t>
            </a:r>
          </a:p>
        </p:txBody>
      </p:sp>
      <p:sp>
        <p:nvSpPr>
          <p:cNvPr id="52227" name="Text Box 4"/>
          <p:cNvSpPr txBox="1">
            <a:spLocks noChangeArrowheads="1"/>
          </p:cNvSpPr>
          <p:nvPr/>
        </p:nvSpPr>
        <p:spPr bwMode="auto">
          <a:xfrm>
            <a:off x="609600" y="3495675"/>
            <a:ext cx="7924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l">
              <a:lnSpc>
                <a:spcPct val="120000"/>
              </a:lnSpc>
              <a:buFont typeface="Arial" panose="020B0604020202020204" pitchFamily="34" charset="0"/>
              <a:buAutoNum type="arabicPeriod"/>
            </a:pPr>
            <a:r>
              <a:rPr lang="zh-CN" altLang="zh-CN" sz="2800" b="1" dirty="0"/>
              <a:t> The factory ___________ the river, and the fish died.</a:t>
            </a:r>
          </a:p>
          <a:p>
            <a:pPr algn="l">
              <a:lnSpc>
                <a:spcPct val="120000"/>
              </a:lnSpc>
            </a:pPr>
            <a:r>
              <a:rPr lang="zh-CN" altLang="zh-CN" sz="2800" b="1" dirty="0"/>
              <a:t>2. We often walk in the countryside. It is a(n) _______ activity for us.</a:t>
            </a:r>
          </a:p>
        </p:txBody>
      </p:sp>
      <p:sp>
        <p:nvSpPr>
          <p:cNvPr id="28677" name="Text Box 5"/>
          <p:cNvSpPr txBox="1">
            <a:spLocks noChangeArrowheads="1"/>
          </p:cNvSpPr>
          <p:nvPr/>
        </p:nvSpPr>
        <p:spPr bwMode="auto">
          <a:xfrm>
            <a:off x="3429000" y="3519488"/>
            <a:ext cx="175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2800" b="1">
                <a:solidFill>
                  <a:srgbClr val="FF3300"/>
                </a:solidFill>
              </a:rPr>
              <a:t>polluted</a:t>
            </a:r>
          </a:p>
        </p:txBody>
      </p:sp>
      <p:sp>
        <p:nvSpPr>
          <p:cNvPr id="28678" name="Text Box 6"/>
          <p:cNvSpPr txBox="1">
            <a:spLocks noChangeArrowheads="1"/>
          </p:cNvSpPr>
          <p:nvPr/>
        </p:nvSpPr>
        <p:spPr bwMode="auto">
          <a:xfrm>
            <a:off x="1143000" y="5043488"/>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2800" b="1">
                <a:solidFill>
                  <a:srgbClr val="FF3300"/>
                </a:solidFill>
              </a:rPr>
              <a:t>usual</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linds(horizontal)">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blinds(horizontal)">
                                      <p:cBhvr>
                                        <p:cTn id="12"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914400" y="1338263"/>
            <a:ext cx="72390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sz="3600" b="1" dirty="0">
                <a:latin typeface="Times New Roman" panose="02020603050405020304" pitchFamily="18" charset="0"/>
              </a:rPr>
              <a:t>3. Do not use so much water. It is very __________.</a:t>
            </a:r>
          </a:p>
          <a:p>
            <a:pPr algn="l">
              <a:lnSpc>
                <a:spcPct val="120000"/>
              </a:lnSpc>
            </a:pPr>
            <a:r>
              <a:rPr lang="zh-CN" altLang="zh-CN" sz="3600" b="1" dirty="0">
                <a:latin typeface="Times New Roman" panose="02020603050405020304" pitchFamily="18" charset="0"/>
              </a:rPr>
              <a:t>4. To keep the flowers growing, you need to _________ them once a day.</a:t>
            </a:r>
          </a:p>
        </p:txBody>
      </p:sp>
      <p:sp>
        <p:nvSpPr>
          <p:cNvPr id="29699" name="Text Box 3"/>
          <p:cNvSpPr txBox="1">
            <a:spLocks noChangeArrowheads="1"/>
          </p:cNvSpPr>
          <p:nvPr/>
        </p:nvSpPr>
        <p:spPr bwMode="auto">
          <a:xfrm>
            <a:off x="2514600" y="2024063"/>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3600" b="1">
                <a:solidFill>
                  <a:srgbClr val="FF3300"/>
                </a:solidFill>
                <a:latin typeface="Times New Roman" panose="02020603050405020304" pitchFamily="18" charset="0"/>
              </a:rPr>
              <a:t>wasteful</a:t>
            </a:r>
          </a:p>
        </p:txBody>
      </p:sp>
      <p:sp>
        <p:nvSpPr>
          <p:cNvPr id="29700" name="Text Box 4"/>
          <p:cNvSpPr txBox="1">
            <a:spLocks noChangeArrowheads="1"/>
          </p:cNvSpPr>
          <p:nvPr/>
        </p:nvSpPr>
        <p:spPr bwMode="auto">
          <a:xfrm>
            <a:off x="3048000" y="3363913"/>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3600" b="1">
                <a:solidFill>
                  <a:srgbClr val="FF3300"/>
                </a:solidFill>
                <a:latin typeface="Times New Roman" panose="02020603050405020304" pitchFamily="18" charset="0"/>
              </a:rPr>
              <a:t>water</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linds(horizontal)">
                                      <p:cBhvr>
                                        <p:cTn id="1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685800" y="1143000"/>
            <a:ext cx="79248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tabLst>
                <a:tab pos="539750" algn="l"/>
              </a:tabLst>
              <a:defRPr sz="3200">
                <a:solidFill>
                  <a:schemeClr val="tx1"/>
                </a:solidFill>
                <a:latin typeface="Arial" panose="020B0604020202020204" pitchFamily="34" charset="0"/>
                <a:ea typeface="宋体" panose="02010600030101010101" pitchFamily="2" charset="-122"/>
              </a:defRPr>
            </a:lvl1pPr>
            <a:lvl2pPr algn="ctr">
              <a:tabLst>
                <a:tab pos="539750" algn="l"/>
              </a:tabLst>
              <a:defRPr sz="3200">
                <a:solidFill>
                  <a:schemeClr val="tx1"/>
                </a:solidFill>
                <a:latin typeface="Arial" panose="020B0604020202020204" pitchFamily="34" charset="0"/>
                <a:ea typeface="宋体" panose="02010600030101010101" pitchFamily="2" charset="-122"/>
              </a:defRPr>
            </a:lvl2pPr>
            <a:lvl3pPr algn="ctr">
              <a:tabLst>
                <a:tab pos="539750" algn="l"/>
              </a:tabLst>
              <a:defRPr sz="3200">
                <a:solidFill>
                  <a:schemeClr val="tx1"/>
                </a:solidFill>
                <a:latin typeface="Arial" panose="020B0604020202020204" pitchFamily="34" charset="0"/>
                <a:ea typeface="宋体" panose="02010600030101010101" pitchFamily="2" charset="-122"/>
              </a:defRPr>
            </a:lvl3pPr>
            <a:lvl4pPr algn="ctr">
              <a:tabLst>
                <a:tab pos="539750" algn="l"/>
              </a:tabLst>
              <a:defRPr sz="3200">
                <a:solidFill>
                  <a:schemeClr val="tx1"/>
                </a:solidFill>
                <a:latin typeface="Arial" panose="020B0604020202020204" pitchFamily="34" charset="0"/>
                <a:ea typeface="宋体" panose="02010600030101010101" pitchFamily="2" charset="-122"/>
              </a:defRPr>
            </a:lvl4pPr>
            <a:lvl5pPr algn="ctr">
              <a:tabLst>
                <a:tab pos="539750" algn="l"/>
              </a:tabLst>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tabLst>
                <a:tab pos="539750" algn="l"/>
              </a:tabLst>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tabLst>
                <a:tab pos="539750" algn="l"/>
              </a:tabLst>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tabLst>
                <a:tab pos="539750" algn="l"/>
              </a:tabLst>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tabLst>
                <a:tab pos="539750" algn="l"/>
              </a:tabLst>
              <a:defRPr sz="3200">
                <a:solidFill>
                  <a:schemeClr val="tx1"/>
                </a:solidFill>
                <a:latin typeface="Arial" panose="020B0604020202020204" pitchFamily="34" charset="0"/>
                <a:ea typeface="宋体" panose="02010600030101010101" pitchFamily="2" charset="-122"/>
              </a:defRPr>
            </a:lvl9pPr>
          </a:lstStyle>
          <a:p>
            <a:pPr algn="l">
              <a:lnSpc>
                <a:spcPct val="130000"/>
              </a:lnSpc>
            </a:pPr>
            <a:r>
              <a:rPr lang="zh-CN" altLang="zh-CN" sz="3400" b="1">
                <a:solidFill>
                  <a:srgbClr val="0000FF"/>
                </a:solidFill>
              </a:rPr>
              <a:t>Complete the conversation with the correct form of the expressions in the box.</a:t>
            </a:r>
            <a:endParaRPr lang="zh-CN" altLang="zh-CN" sz="3400" b="1"/>
          </a:p>
        </p:txBody>
      </p:sp>
      <p:sp>
        <p:nvSpPr>
          <p:cNvPr id="34819" name="Text Box 3"/>
          <p:cNvSpPr txBox="1">
            <a:spLocks noChangeArrowheads="1"/>
          </p:cNvSpPr>
          <p:nvPr/>
        </p:nvSpPr>
        <p:spPr bwMode="auto">
          <a:xfrm>
            <a:off x="1295400" y="3886200"/>
            <a:ext cx="6096000" cy="1447800"/>
          </a:xfrm>
          <a:prstGeom prst="rect">
            <a:avLst/>
          </a:prstGeom>
          <a:solidFill>
            <a:srgbClr val="FFFF99"/>
          </a:solidFill>
          <a:ln w="9525">
            <a:solidFill>
              <a:srgbClr val="FF3300"/>
            </a:solidFill>
            <a:miter lim="800000"/>
          </a:ln>
        </p:spPr>
        <p:txBody>
          <a:bodyPr>
            <a:spAutoFit/>
          </a:bodyPr>
          <a:lstStyle/>
          <a:p>
            <a:pPr algn="ctr">
              <a:lnSpc>
                <a:spcPct val="130000"/>
              </a:lnSpc>
            </a:pPr>
            <a:r>
              <a:rPr lang="zh-CN" altLang="zh-CN" sz="3400" b="1"/>
              <a:t>be good for    throw away   turn off         worry about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762000" y="1025525"/>
            <a:ext cx="79248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b="1">
                <a:solidFill>
                  <a:srgbClr val="0000FF"/>
                </a:solidFill>
              </a:rPr>
              <a:t>Mike</a:t>
            </a:r>
            <a:r>
              <a:rPr lang="zh-CN" altLang="zh-CN" b="1"/>
              <a:t>: I hear you are off to the Caribbean for a holiday! Lucky you! But aren’t you _______________ the pollution that such long plane journey may cause for the environment?</a:t>
            </a:r>
          </a:p>
          <a:p>
            <a:pPr>
              <a:lnSpc>
                <a:spcPct val="120000"/>
              </a:lnSpc>
            </a:pPr>
            <a:r>
              <a:rPr lang="zh-CN" altLang="zh-CN" b="1">
                <a:solidFill>
                  <a:srgbClr val="FF00FF"/>
                </a:solidFill>
              </a:rPr>
              <a:t>Ken</a:t>
            </a:r>
            <a:r>
              <a:rPr lang="zh-CN" altLang="zh-CN" b="1"/>
              <a:t>: I know, but what can I do about it? I’ve already tried my best to protect the environment. </a:t>
            </a:r>
          </a:p>
        </p:txBody>
      </p:sp>
      <p:sp>
        <p:nvSpPr>
          <p:cNvPr id="35843" name="Rectangle 3"/>
          <p:cNvSpPr>
            <a:spLocks noChangeArrowheads="1"/>
          </p:cNvSpPr>
          <p:nvPr/>
        </p:nvSpPr>
        <p:spPr bwMode="auto">
          <a:xfrm>
            <a:off x="1143000" y="2066925"/>
            <a:ext cx="2867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zh-CN" b="1">
                <a:solidFill>
                  <a:srgbClr val="FF3300"/>
                </a:solidFill>
              </a:rPr>
              <a:t>worried about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
          <p:cNvSpPr txBox="1">
            <a:spLocks noChangeArrowheads="1"/>
          </p:cNvSpPr>
          <p:nvPr/>
        </p:nvSpPr>
        <p:spPr bwMode="auto">
          <a:xfrm>
            <a:off x="1066800" y="381000"/>
            <a:ext cx="762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t>Teaching aims:</a:t>
            </a:r>
            <a:endParaRPr lang="zh-CN" altLang="zh-CN" dirty="0"/>
          </a:p>
          <a:p>
            <a:r>
              <a:rPr lang="zh-CN" altLang="en-US" dirty="0"/>
              <a:t>知识目标：</a:t>
            </a:r>
            <a:r>
              <a:rPr lang="en-US" altLang="zh-CN" dirty="0">
                <a:solidFill>
                  <a:srgbClr val="FF0000"/>
                </a:solidFill>
              </a:rPr>
              <a:t>To master some words and expressions about save our world</a:t>
            </a:r>
            <a:r>
              <a:rPr lang="en-US" altLang="zh-CN" dirty="0"/>
              <a:t>:</a:t>
            </a:r>
          </a:p>
          <a:p>
            <a:r>
              <a:rPr lang="en-US" altLang="zh-CN" dirty="0"/>
              <a:t>. factory, pollute, recycle, waste, enemy, crop, kill, oil, less, such as, hopeless… </a:t>
            </a:r>
            <a:r>
              <a:rPr lang="en-US" altLang="zh-CN" i="1" dirty="0"/>
              <a:t> </a:t>
            </a:r>
            <a:endParaRPr lang="en-US" altLang="zh-CN" dirty="0"/>
          </a:p>
          <a:p>
            <a:r>
              <a:rPr lang="zh-CN" altLang="en-US" dirty="0"/>
              <a:t>能力目标：</a:t>
            </a:r>
            <a:endParaRPr lang="en-US" altLang="zh-CN" dirty="0"/>
          </a:p>
          <a:p>
            <a:r>
              <a:rPr lang="en-US" altLang="zh-CN" dirty="0"/>
              <a:t>1.</a:t>
            </a:r>
            <a:r>
              <a:rPr lang="en-US" altLang="zh-CN" dirty="0">
                <a:solidFill>
                  <a:srgbClr val="FF0000"/>
                </a:solidFill>
              </a:rPr>
              <a:t>To understand  passages about pollution .</a:t>
            </a:r>
          </a:p>
          <a:p>
            <a:r>
              <a:rPr lang="en-US" altLang="zh-CN" dirty="0">
                <a:solidFill>
                  <a:srgbClr val="FF0000"/>
                </a:solidFill>
              </a:rPr>
              <a:t>2. </a:t>
            </a:r>
            <a:r>
              <a:rPr lang="en-US" altLang="zh-CN" b="1" dirty="0">
                <a:solidFill>
                  <a:srgbClr val="FF0000"/>
                </a:solidFill>
              </a:rPr>
              <a:t>to learn to say  why we need to save the world and how to be green</a:t>
            </a:r>
            <a:r>
              <a:rPr lang="en-US" altLang="zh-CN" b="1" dirty="0" smtClean="0">
                <a:solidFill>
                  <a:srgbClr val="FF0000"/>
                </a:solidFill>
              </a:rPr>
              <a:t>.</a:t>
            </a:r>
            <a:endParaRPr lang="zh-CN" altLang="zh-C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609600" y="15240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b="1"/>
              <a:t>I recycle. I don’t ____________ things if I don’t want them any more. I ____________ the lights when I leave a room. Don’t tell me I shouldn’t travel by plane any more!</a:t>
            </a:r>
          </a:p>
        </p:txBody>
      </p:sp>
      <p:sp>
        <p:nvSpPr>
          <p:cNvPr id="36867" name="Rectangle 3"/>
          <p:cNvSpPr>
            <a:spLocks noChangeArrowheads="1"/>
          </p:cNvSpPr>
          <p:nvPr/>
        </p:nvSpPr>
        <p:spPr bwMode="auto">
          <a:xfrm>
            <a:off x="4114800" y="1524000"/>
            <a:ext cx="2792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solidFill>
                  <a:srgbClr val="FF3300"/>
                </a:solidFill>
              </a:rPr>
              <a:t>throw away</a:t>
            </a:r>
          </a:p>
        </p:txBody>
      </p:sp>
      <p:sp>
        <p:nvSpPr>
          <p:cNvPr id="36868" name="Rectangle 4"/>
          <p:cNvSpPr>
            <a:spLocks noChangeArrowheads="1"/>
          </p:cNvSpPr>
          <p:nvPr/>
        </p:nvSpPr>
        <p:spPr bwMode="auto">
          <a:xfrm>
            <a:off x="1295400" y="2697163"/>
            <a:ext cx="1868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solidFill>
                  <a:srgbClr val="FF3300"/>
                </a:solidFill>
              </a:rPr>
              <a:t>turn off</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diamond(in)">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838200" y="1295400"/>
            <a:ext cx="7696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3400" b="1">
                <a:solidFill>
                  <a:srgbClr val="FF00FF"/>
                </a:solidFill>
              </a:rPr>
              <a:t>Ken</a:t>
            </a:r>
            <a:r>
              <a:rPr lang="zh-CN" altLang="zh-CN" sz="3400" b="1"/>
              <a:t>: Good! So I can enjoy my holiday, and when I come back, I’ll plant some trees!</a:t>
            </a:r>
          </a:p>
          <a:p>
            <a:pPr>
              <a:lnSpc>
                <a:spcPct val="120000"/>
              </a:lnSpc>
            </a:pPr>
            <a:r>
              <a:rPr lang="zh-CN" altLang="zh-CN" sz="3400" b="1">
                <a:solidFill>
                  <a:srgbClr val="0000FF"/>
                </a:solidFill>
              </a:rPr>
              <a:t>Mike</a:t>
            </a:r>
            <a:r>
              <a:rPr lang="zh-CN" altLang="zh-CN" sz="3400" b="1"/>
              <a:t>: That’s the idea! Maybe we can all join in and start a small forest!</a:t>
            </a:r>
          </a:p>
          <a:p>
            <a:pPr>
              <a:lnSpc>
                <a:spcPct val="120000"/>
              </a:lnSpc>
            </a:pPr>
            <a:endParaRPr lang="zh-CN" altLang="zh-CN" sz="3400" b="1"/>
          </a:p>
        </p:txBody>
      </p:sp>
    </p:spTree>
  </p:cSld>
  <p:clrMapOvr>
    <a:masterClrMapping/>
  </p:clrMapOvr>
  <p:transition>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838200" y="1381125"/>
            <a:ext cx="8001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l">
              <a:lnSpc>
                <a:spcPct val="120000"/>
              </a:lnSpc>
            </a:pPr>
            <a:r>
              <a:rPr lang="zh-CN" altLang="zh-CN" sz="3000" b="1" dirty="0">
                <a:solidFill>
                  <a:srgbClr val="0000FF"/>
                </a:solidFill>
              </a:rPr>
              <a:t>Listen and check (√) the true </a:t>
            </a:r>
          </a:p>
          <a:p>
            <a:pPr algn="l">
              <a:lnSpc>
                <a:spcPct val="120000"/>
              </a:lnSpc>
            </a:pPr>
            <a:r>
              <a:rPr lang="zh-CN" altLang="zh-CN" sz="3000" b="1" dirty="0">
                <a:solidFill>
                  <a:srgbClr val="0000FF"/>
                </a:solidFill>
              </a:rPr>
              <a:t>sentences. </a:t>
            </a:r>
          </a:p>
          <a:p>
            <a:pPr algn="l">
              <a:lnSpc>
                <a:spcPct val="120000"/>
              </a:lnSpc>
            </a:pPr>
            <a:r>
              <a:rPr lang="zh-CN" altLang="zh-CN" sz="3000" b="1" dirty="0"/>
              <a:t>1. It is OK to throw used things away. Looking after them takes a lot of time.</a:t>
            </a:r>
            <a:endParaRPr lang="zh-CN" altLang="zh-CN" sz="3000" b="1" dirty="0">
              <a:solidFill>
                <a:srgbClr val="0000FF"/>
              </a:solidFill>
            </a:endParaRPr>
          </a:p>
          <a:p>
            <a:pPr algn="l">
              <a:lnSpc>
                <a:spcPct val="120000"/>
              </a:lnSpc>
            </a:pPr>
            <a:r>
              <a:rPr lang="zh-CN" altLang="zh-CN" sz="3000" b="1" dirty="0"/>
              <a:t>2. Do not throw away things made of glass, plastic and paper, but recycle them when possible.</a:t>
            </a:r>
          </a:p>
          <a:p>
            <a:pPr algn="l">
              <a:lnSpc>
                <a:spcPct val="120000"/>
              </a:lnSpc>
            </a:pPr>
            <a:r>
              <a:rPr lang="zh-CN" altLang="zh-CN" sz="3000" b="1" dirty="0"/>
              <a:t>3. Take a bag when you go shopping.</a:t>
            </a:r>
          </a:p>
        </p:txBody>
      </p:sp>
      <p:pic>
        <p:nvPicPr>
          <p:cNvPr id="39939" name="Picture 3" descr="图片1">
            <a:hlinkClick r:id="" action="ppaction://hlinkfile"/>
          </p:cNvPr>
          <p:cNvPicPr>
            <a:picLocks noChangeAspect="1" noChangeArrowheads="1"/>
          </p:cNvPicPr>
          <p:nvPr/>
        </p:nvPicPr>
        <p:blipFill>
          <a:blip r:embed="rId2"/>
          <a:srcRect/>
          <a:stretch>
            <a:fillRect/>
          </a:stretch>
        </p:blipFill>
        <p:spPr bwMode="auto">
          <a:xfrm>
            <a:off x="7772400" y="1371600"/>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WordArt 4"/>
          <p:cNvSpPr>
            <a:spLocks noChangeArrowheads="1" noChangeShapeType="1" noTextEdit="1"/>
          </p:cNvSpPr>
          <p:nvPr/>
        </p:nvSpPr>
        <p:spPr bwMode="auto">
          <a:xfrm>
            <a:off x="2286000" y="381000"/>
            <a:ext cx="3962400" cy="990600"/>
          </a:xfrm>
          <a:prstGeom prst="rect">
            <a:avLst/>
          </a:prstGeom>
        </p:spPr>
        <p:txBody>
          <a:bodyPr wrap="none" fromWordArt="1">
            <a:prstTxWarp prst="textDoubleWave1">
              <a:avLst>
                <a:gd name="adj1" fmla="val 6500"/>
                <a:gd name="adj2" fmla="val 0"/>
              </a:avLst>
            </a:prstTxWarp>
          </a:bodyPr>
          <a:lstStyle/>
          <a:p>
            <a:pPr algn="ctr"/>
            <a:r>
              <a:rPr lang="en-US" altLang="zh-CN" sz="3600" b="1" kern="10" spc="-360" dirty="0">
                <a:ln w="12700">
                  <a:solidFill>
                    <a:srgbClr val="000099"/>
                  </a:solidFill>
                  <a:round/>
                </a:ln>
                <a:solidFill>
                  <a:srgbClr val="FF0066"/>
                </a:solidFill>
                <a:effectLst>
                  <a:outerShdw dist="125724" dir="18900000" algn="ctr" rotWithShape="0">
                    <a:srgbClr val="000099"/>
                  </a:outerShdw>
                </a:effectLst>
                <a:latin typeface="Arial" panose="020B0604020202020204"/>
                <a:cs typeface="Arial" panose="020B0604020202020204"/>
              </a:rPr>
              <a:t>Listening</a:t>
            </a:r>
            <a:endParaRPr lang="zh-CN" altLang="en-US" sz="3600" b="1" kern="10" spc="-360" dirty="0">
              <a:ln w="12700">
                <a:solidFill>
                  <a:srgbClr val="000099"/>
                </a:solidFill>
                <a:round/>
              </a:ln>
              <a:solidFill>
                <a:srgbClr val="FF0066"/>
              </a:solidFill>
              <a:effectLst>
                <a:outerShdw dist="125724" dir="18900000" algn="ctr" rotWithShape="0">
                  <a:srgbClr val="000099"/>
                </a:outerShdw>
              </a:effectLst>
              <a:latin typeface="Arial" panose="020B0604020202020204"/>
              <a:cs typeface="Arial" panose="020B0604020202020204"/>
            </a:endParaRPr>
          </a:p>
        </p:txBody>
      </p:sp>
      <p:sp>
        <p:nvSpPr>
          <p:cNvPr id="39941" name="Text Box 5"/>
          <p:cNvSpPr txBox="1">
            <a:spLocks noChangeArrowheads="1"/>
          </p:cNvSpPr>
          <p:nvPr/>
        </p:nvSpPr>
        <p:spPr bwMode="auto">
          <a:xfrm>
            <a:off x="4572000" y="4708525"/>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3000" b="1">
                <a:solidFill>
                  <a:srgbClr val="FF3300"/>
                </a:solidFill>
              </a:rPr>
              <a:t>√</a:t>
            </a:r>
          </a:p>
        </p:txBody>
      </p:sp>
      <p:sp>
        <p:nvSpPr>
          <p:cNvPr id="39942" name="Text Box 6"/>
          <p:cNvSpPr txBox="1">
            <a:spLocks noChangeArrowheads="1"/>
          </p:cNvSpPr>
          <p:nvPr/>
        </p:nvSpPr>
        <p:spPr bwMode="auto">
          <a:xfrm>
            <a:off x="7924800" y="5867400"/>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sz="3000" b="1">
                <a:solidFill>
                  <a:srgbClr val="FF3300"/>
                </a:solidFill>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par>
                                <p:cTn id="8" presetID="5" presetClass="entr" presetSubtype="10" fill="hold"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checkerboard(across)">
                                      <p:cBhvr>
                                        <p:cTn id="10" dur="500"/>
                                        <p:tgtEl>
                                          <p:spTgt spid="3993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anim calcmode="lin" valueType="num">
                                      <p:cBhvr>
                                        <p:cTn id="15" dur="500" fill="hold"/>
                                        <p:tgtEl>
                                          <p:spTgt spid="39941"/>
                                        </p:tgtEl>
                                        <p:attrNameLst>
                                          <p:attrName>ppt_w</p:attrName>
                                        </p:attrNameLst>
                                      </p:cBhvr>
                                      <p:tavLst>
                                        <p:tav tm="0">
                                          <p:val>
                                            <p:fltVal val="0"/>
                                          </p:val>
                                        </p:tav>
                                        <p:tav tm="100000">
                                          <p:val>
                                            <p:strVal val="#ppt_w"/>
                                          </p:val>
                                        </p:tav>
                                      </p:tavLst>
                                    </p:anim>
                                    <p:anim calcmode="lin" valueType="num">
                                      <p:cBhvr>
                                        <p:cTn id="16" dur="500" fill="hold"/>
                                        <p:tgtEl>
                                          <p:spTgt spid="3994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9942"/>
                                        </p:tgtEl>
                                        <p:attrNameLst>
                                          <p:attrName>style.visibility</p:attrName>
                                        </p:attrNameLst>
                                      </p:cBhvr>
                                      <p:to>
                                        <p:strVal val="visible"/>
                                      </p:to>
                                    </p:set>
                                    <p:anim calcmode="lin" valueType="num">
                                      <p:cBhvr>
                                        <p:cTn id="21" dur="500" fill="hold"/>
                                        <p:tgtEl>
                                          <p:spTgt spid="39942"/>
                                        </p:tgtEl>
                                        <p:attrNameLst>
                                          <p:attrName>ppt_w</p:attrName>
                                        </p:attrNameLst>
                                      </p:cBhvr>
                                      <p:tavLst>
                                        <p:tav tm="0">
                                          <p:val>
                                            <p:fltVal val="0"/>
                                          </p:val>
                                        </p:tav>
                                        <p:tav tm="100000">
                                          <p:val>
                                            <p:strVal val="#ppt_w"/>
                                          </p:val>
                                        </p:tav>
                                      </p:tavLst>
                                    </p:anim>
                                    <p:anim calcmode="lin" valueType="num">
                                      <p:cBhvr>
                                        <p:cTn id="22" dur="500" fill="hold"/>
                                        <p:tgtEl>
                                          <p:spTgt spid="39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1" grpId="0"/>
      <p:bldP spid="399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685800" y="1103313"/>
          <a:ext cx="7543800" cy="4230687"/>
        </p:xfrm>
        <a:graphic>
          <a:graphicData uri="http://schemas.openxmlformats.org/drawingml/2006/table">
            <a:tbl>
              <a:tblPr/>
              <a:tblGrid>
                <a:gridCol w="4572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717550">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Advice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Reasons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513137">
                <a:tc>
                  <a:txBody>
                    <a:bodyPr/>
                    <a:lstStyle/>
                    <a:p>
                      <a:pPr marL="0" marR="0" lvl="0" indent="0" algn="l" defTabSz="914400" rtl="0" eaLnBrk="1" fontAlgn="base" latinLnBrk="0" hangingPunct="1">
                        <a:lnSpc>
                          <a:spcPct val="110000"/>
                        </a:lnSpc>
                        <a:spcBef>
                          <a:spcPct val="20000"/>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 Use less electricity and oil to _______________.</a:t>
                      </a:r>
                    </a:p>
                    <a:p>
                      <a:pPr marL="0" marR="0" lvl="0" indent="0" algn="l" defTabSz="914400" rtl="0" eaLnBrk="1" fontAlgn="base" latinLnBrk="0" hangingPunct="1">
                        <a:lnSpc>
                          <a:spcPct val="110000"/>
                        </a:lnSpc>
                        <a:spcBef>
                          <a:spcPct val="20000"/>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 Don’t leave lights on and _______________. </a:t>
                      </a:r>
                    </a:p>
                    <a:p>
                      <a:pPr marL="0" marR="0" lvl="0" indent="0" algn="l" defTabSz="914400" rtl="0" eaLnBrk="1" fontAlgn="base" latinLnBrk="0" hangingPunct="1">
                        <a:lnSpc>
                          <a:spcPct val="110000"/>
                        </a:lnSpc>
                        <a:spcBef>
                          <a:spcPct val="20000"/>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 ____________ and do not often drive your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pPr>
                      <a:r>
                        <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Producing electricity and using oil may cause ___________.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3021" name="Text Box 13"/>
          <p:cNvSpPr txBox="1">
            <a:spLocks noChangeArrowheads="1"/>
          </p:cNvSpPr>
          <p:nvPr/>
        </p:nvSpPr>
        <p:spPr bwMode="auto">
          <a:xfrm>
            <a:off x="1752600" y="243840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b="1">
                <a:solidFill>
                  <a:srgbClr val="FF3300"/>
                </a:solidFill>
                <a:latin typeface="Times New Roman" panose="02020603050405020304" pitchFamily="18" charset="0"/>
              </a:rPr>
              <a:t>reduce pollution</a:t>
            </a:r>
          </a:p>
        </p:txBody>
      </p:sp>
      <p:sp>
        <p:nvSpPr>
          <p:cNvPr id="43022" name="Text Box 14"/>
          <p:cNvSpPr txBox="1">
            <a:spLocks noChangeArrowheads="1"/>
          </p:cNvSpPr>
          <p:nvPr/>
        </p:nvSpPr>
        <p:spPr bwMode="auto">
          <a:xfrm>
            <a:off x="1447800" y="35814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b="1" dirty="0">
                <a:solidFill>
                  <a:srgbClr val="FF3300"/>
                </a:solidFill>
                <a:latin typeface="Times New Roman" panose="02020603050405020304" pitchFamily="18" charset="0"/>
              </a:rPr>
              <a:t>waste electricity</a:t>
            </a:r>
          </a:p>
        </p:txBody>
      </p:sp>
      <p:sp>
        <p:nvSpPr>
          <p:cNvPr id="43023" name="Text Box 15"/>
          <p:cNvSpPr txBox="1">
            <a:spLocks noChangeArrowheads="1"/>
          </p:cNvSpPr>
          <p:nvPr/>
        </p:nvSpPr>
        <p:spPr bwMode="auto">
          <a:xfrm>
            <a:off x="1066800" y="4221163"/>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b="1">
                <a:solidFill>
                  <a:srgbClr val="FF3300"/>
                </a:solidFill>
                <a:latin typeface="Times New Roman" panose="02020603050405020304" pitchFamily="18" charset="0"/>
              </a:rPr>
              <a:t>Walk or cycle</a:t>
            </a:r>
          </a:p>
        </p:txBody>
      </p:sp>
      <p:sp>
        <p:nvSpPr>
          <p:cNvPr id="43024" name="Text Box 16"/>
          <p:cNvSpPr txBox="1">
            <a:spLocks noChangeArrowheads="1"/>
          </p:cNvSpPr>
          <p:nvPr/>
        </p:nvSpPr>
        <p:spPr bwMode="auto">
          <a:xfrm>
            <a:off x="5334000" y="40386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zh-CN" b="1">
                <a:solidFill>
                  <a:srgbClr val="FF3300"/>
                </a:solidFill>
                <a:latin typeface="Times New Roman" panose="02020603050405020304" pitchFamily="18" charset="0"/>
              </a:rPr>
              <a:t>pollution</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linds(horizontal)">
                                      <p:cBhvr>
                                        <p:cTn id="7" dur="500"/>
                                        <p:tgtEl>
                                          <p:spTgt spid="430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blinds(horizontal)">
                                      <p:cBhvr>
                                        <p:cTn id="12" dur="500"/>
                                        <p:tgtEl>
                                          <p:spTgt spid="430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23"/>
                                        </p:tgtEl>
                                        <p:attrNameLst>
                                          <p:attrName>style.visibility</p:attrName>
                                        </p:attrNameLst>
                                      </p:cBhvr>
                                      <p:to>
                                        <p:strVal val="visible"/>
                                      </p:to>
                                    </p:set>
                                    <p:animEffect transition="in" filter="blinds(horizontal)">
                                      <p:cBhvr>
                                        <p:cTn id="17" dur="500"/>
                                        <p:tgtEl>
                                          <p:spTgt spid="430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24"/>
                                        </p:tgtEl>
                                        <p:attrNameLst>
                                          <p:attrName>style.visibility</p:attrName>
                                        </p:attrNameLst>
                                      </p:cBhvr>
                                      <p:to>
                                        <p:strVal val="visible"/>
                                      </p:to>
                                    </p:set>
                                    <p:animEffect transition="in" filter="blinds(horizontal)">
                                      <p:cBhvr>
                                        <p:cTn id="22"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p:bldP spid="43022" grpId="0"/>
      <p:bldP spid="43023" grpId="0"/>
      <p:bldP spid="430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WordArt 2"/>
          <p:cNvSpPr>
            <a:spLocks noChangeArrowheads="1" noChangeShapeType="1" noTextEdit="1"/>
          </p:cNvSpPr>
          <p:nvPr/>
        </p:nvSpPr>
        <p:spPr bwMode="auto">
          <a:xfrm>
            <a:off x="1752600" y="381000"/>
            <a:ext cx="5257800" cy="1524000"/>
          </a:xfrm>
          <a:prstGeom prst="rect">
            <a:avLst/>
          </a:prstGeom>
        </p:spPr>
        <p:txBody>
          <a:bodyPr wrap="none" fromWordArt="1">
            <a:prstTxWarp prst="textPlain">
              <a:avLst>
                <a:gd name="adj" fmla="val 50560"/>
              </a:avLst>
            </a:prstTxWarp>
          </a:bodyPr>
          <a:lstStyle/>
          <a:p>
            <a:pPr algn="ctr"/>
            <a:r>
              <a:rPr lang="en-US" altLang="zh-CN" sz="3600" b="1" kern="10" dirty="0">
                <a:ln w="19050">
                  <a:solidFill>
                    <a:srgbClr val="FF0000"/>
                  </a:solidFill>
                  <a:round/>
                </a:ln>
                <a:solidFill>
                  <a:srgbClr val="FF0066"/>
                </a:solidFill>
                <a:effectLst>
                  <a:outerShdw dist="35921" dir="2700000" algn="ctr" rotWithShape="0">
                    <a:srgbClr val="990000"/>
                  </a:outerShdw>
                </a:effectLst>
                <a:latin typeface="Arial" panose="020B0604020202020204"/>
                <a:cs typeface="Arial" panose="020B0604020202020204"/>
              </a:rPr>
              <a:t>Module task</a:t>
            </a:r>
            <a:endParaRPr lang="zh-CN" altLang="en-US" sz="3600" b="1" kern="10" dirty="0">
              <a:ln w="19050">
                <a:solidFill>
                  <a:srgbClr val="FF0000"/>
                </a:solidFill>
                <a:round/>
              </a:ln>
              <a:solidFill>
                <a:srgbClr val="FF0066"/>
              </a:solidFill>
              <a:effectLst>
                <a:outerShdw dist="35921" dir="2700000" algn="ctr" rotWithShape="0">
                  <a:srgbClr val="990000"/>
                </a:outerShdw>
              </a:effectLst>
              <a:latin typeface="Arial" panose="020B0604020202020204"/>
              <a:cs typeface="Arial" panose="020B0604020202020204"/>
            </a:endParaRPr>
          </a:p>
        </p:txBody>
      </p:sp>
      <p:sp>
        <p:nvSpPr>
          <p:cNvPr id="48131" name="Text Box 3"/>
          <p:cNvSpPr txBox="1">
            <a:spLocks noChangeArrowheads="1"/>
          </p:cNvSpPr>
          <p:nvPr/>
        </p:nvSpPr>
        <p:spPr bwMode="auto">
          <a:xfrm>
            <a:off x="928474" y="3320143"/>
            <a:ext cx="7543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zh-CN" b="1" dirty="0">
                <a:solidFill>
                  <a:srgbClr val="0000FF"/>
                </a:solidFill>
              </a:rPr>
              <a:t>Work in groups..</a:t>
            </a:r>
          </a:p>
        </p:txBody>
      </p:sp>
      <p:sp>
        <p:nvSpPr>
          <p:cNvPr id="60420" name="WordArt 4"/>
          <p:cNvSpPr>
            <a:spLocks noChangeArrowheads="1" noChangeShapeType="1" noTextEdit="1"/>
          </p:cNvSpPr>
          <p:nvPr/>
        </p:nvSpPr>
        <p:spPr bwMode="auto">
          <a:xfrm>
            <a:off x="609600" y="2286030"/>
            <a:ext cx="8077200" cy="914374"/>
          </a:xfrm>
          <a:prstGeom prst="rect">
            <a:avLst/>
          </a:prstGeom>
        </p:spPr>
        <p:txBody>
          <a:bodyPr wrap="none" fromWordArt="1">
            <a:prstTxWarp prst="textDoubleWave1">
              <a:avLst>
                <a:gd name="adj1" fmla="val 6500"/>
                <a:gd name="adj2" fmla="val 491"/>
              </a:avLst>
            </a:prstTxWarp>
          </a:bodyPr>
          <a:lstStyle/>
          <a:p>
            <a:pPr algn="ctr"/>
            <a:r>
              <a:rPr lang="en-US" altLang="zh-CN" sz="3600" b="1" kern="10" dirty="0">
                <a:ln w="19050">
                  <a:solidFill>
                    <a:srgbClr val="FF0000"/>
                  </a:solidFill>
                  <a:round/>
                </a:ln>
                <a:solidFill>
                  <a:srgbClr val="FF0000"/>
                </a:solidFill>
                <a:effectLst>
                  <a:outerShdw dist="35921" dir="2700000" algn="ctr" rotWithShape="0">
                    <a:srgbClr val="990000"/>
                  </a:outerShdw>
                </a:effectLst>
                <a:latin typeface="Arial" panose="020B0604020202020204"/>
                <a:cs typeface="Arial" panose="020B0604020202020204"/>
              </a:rPr>
              <a:t>Discussing what you can do about pollution</a:t>
            </a:r>
            <a:endParaRPr lang="zh-CN" altLang="en-US" sz="3600" b="1" kern="10" dirty="0">
              <a:ln w="19050">
                <a:solidFill>
                  <a:srgbClr val="FF00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pic>
        <p:nvPicPr>
          <p:cNvPr id="5" name="Picture 4" descr="201112071729392559"/>
          <p:cNvPicPr>
            <a:picLocks noChangeAspect="1" noChangeArrowheads="1"/>
          </p:cNvPicPr>
          <p:nvPr/>
        </p:nvPicPr>
        <p:blipFill>
          <a:blip r:embed="rId2" cstate="email"/>
          <a:srcRect/>
          <a:stretch>
            <a:fillRect/>
          </a:stretch>
        </p:blipFill>
        <p:spPr bwMode="auto">
          <a:xfrm>
            <a:off x="990600" y="4114800"/>
            <a:ext cx="3581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3073150466669"/>
          <p:cNvPicPr>
            <a:picLocks noChangeAspect="1" noChangeArrowheads="1"/>
          </p:cNvPicPr>
          <p:nvPr/>
        </p:nvPicPr>
        <p:blipFill>
          <a:blip r:embed="rId3"/>
          <a:srcRect/>
          <a:stretch>
            <a:fillRect/>
          </a:stretch>
        </p:blipFill>
        <p:spPr bwMode="auto">
          <a:xfrm>
            <a:off x="4876800" y="40386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 calcmode="lin" valueType="num">
                                      <p:cBhvr additive="base">
                                        <p:cTn id="12" dur="500" fill="hold"/>
                                        <p:tgtEl>
                                          <p:spTgt spid="48131"/>
                                        </p:tgtEl>
                                        <p:attrNameLst>
                                          <p:attrName>ppt_x</p:attrName>
                                        </p:attrNameLst>
                                      </p:cBhvr>
                                      <p:tavLst>
                                        <p:tav tm="0">
                                          <p:val>
                                            <p:strVal val="#ppt_x"/>
                                          </p:val>
                                        </p:tav>
                                        <p:tav tm="100000">
                                          <p:val>
                                            <p:strVal val="#ppt_x"/>
                                          </p:val>
                                        </p:tav>
                                      </p:tavLst>
                                    </p:anim>
                                    <p:anim calcmode="lin" valueType="num">
                                      <p:cBhvr additive="base">
                                        <p:cTn id="13" dur="500" fill="hold"/>
                                        <p:tgtEl>
                                          <p:spTgt spid="48131"/>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604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371600" y="2286000"/>
            <a:ext cx="533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3400" b="1" dirty="0">
                <a:solidFill>
                  <a:srgbClr val="0000FF"/>
                </a:solidFill>
              </a:rPr>
              <a:t>Discuss your subject.</a:t>
            </a:r>
          </a:p>
        </p:txBody>
      </p:sp>
      <p:sp>
        <p:nvSpPr>
          <p:cNvPr id="61442" name="WordArt 3"/>
          <p:cNvSpPr>
            <a:spLocks noChangeArrowheads="1" noChangeShapeType="1" noTextEdit="1"/>
          </p:cNvSpPr>
          <p:nvPr/>
        </p:nvSpPr>
        <p:spPr bwMode="auto">
          <a:xfrm>
            <a:off x="2362200" y="838200"/>
            <a:ext cx="4191000" cy="1066800"/>
          </a:xfrm>
          <a:prstGeom prst="rect">
            <a:avLst/>
          </a:prstGeom>
        </p:spPr>
        <p:txBody>
          <a:bodyPr wrap="none" fromWordArt="1">
            <a:prstTxWarp prst="textCanUp">
              <a:avLst>
                <a:gd name="adj" fmla="val 85713"/>
              </a:avLst>
            </a:prstTxWarp>
          </a:bodyPr>
          <a:lstStyle/>
          <a:p>
            <a:pPr algn="ctr"/>
            <a:r>
              <a:rPr lang="en-US" altLang="zh-CN" sz="3600" b="1" kern="10" spc="-180" dirty="0">
                <a:ln w="12700">
                  <a:solidFill>
                    <a:srgbClr val="FF3300"/>
                  </a:solidFill>
                  <a:round/>
                </a:ln>
                <a:solidFill>
                  <a:srgbClr val="FF0066"/>
                </a:solidFill>
                <a:effectLst>
                  <a:outerShdw dist="35921" dir="2700000" algn="ctr" rotWithShape="0">
                    <a:srgbClr val="000099">
                      <a:alpha val="50000"/>
                    </a:srgbClr>
                  </a:outerShdw>
                </a:effectLst>
                <a:latin typeface="Arial" panose="020B0604020202020204"/>
                <a:cs typeface="Arial" panose="020B0604020202020204"/>
              </a:rPr>
              <a:t>Discussion</a:t>
            </a:r>
            <a:endParaRPr lang="zh-CN" altLang="en-US" sz="3600" b="1" kern="10" spc="-180" dirty="0">
              <a:ln w="12700">
                <a:solidFill>
                  <a:srgbClr val="FF3300"/>
                </a:solidFill>
                <a:round/>
              </a:ln>
              <a:solidFill>
                <a:srgbClr val="FF0066"/>
              </a:solidFill>
              <a:effectLst>
                <a:outerShdw dist="35921" dir="2700000" algn="ctr" rotWithShape="0">
                  <a:srgbClr val="000099">
                    <a:alpha val="50000"/>
                  </a:srgbClr>
                </a:outerShdw>
              </a:effectLst>
              <a:latin typeface="Arial" panose="020B0604020202020204"/>
              <a:cs typeface="Arial" panose="020B0604020202020204"/>
            </a:endParaRPr>
          </a:p>
        </p:txBody>
      </p:sp>
      <p:sp>
        <p:nvSpPr>
          <p:cNvPr id="52228" name="Text Box 4"/>
          <p:cNvSpPr txBox="1">
            <a:spLocks noChangeArrowheads="1"/>
          </p:cNvSpPr>
          <p:nvPr/>
        </p:nvSpPr>
        <p:spPr bwMode="auto">
          <a:xfrm>
            <a:off x="1143000" y="3429000"/>
            <a:ext cx="67056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gn="ctr">
              <a:defRPr sz="3200">
                <a:solidFill>
                  <a:schemeClr val="tx1"/>
                </a:solidFill>
                <a:latin typeface="Arial" panose="020B0604020202020204" pitchFamily="34" charset="0"/>
                <a:ea typeface="宋体" panose="02010600030101010101" pitchFamily="2" charset="-122"/>
              </a:defRPr>
            </a:lvl1pPr>
            <a:lvl2pPr algn="ctr">
              <a:defRPr sz="3200">
                <a:solidFill>
                  <a:schemeClr val="tx1"/>
                </a:solidFill>
                <a:latin typeface="Arial" panose="020B0604020202020204" pitchFamily="34" charset="0"/>
                <a:ea typeface="宋体" panose="02010600030101010101" pitchFamily="2" charset="-122"/>
              </a:defRPr>
            </a:lvl2pPr>
            <a:lvl3pPr algn="ctr">
              <a:defRPr sz="3200">
                <a:solidFill>
                  <a:schemeClr val="tx1"/>
                </a:solidFill>
                <a:latin typeface="Arial" panose="020B0604020202020204" pitchFamily="34" charset="0"/>
                <a:ea typeface="宋体" panose="02010600030101010101" pitchFamily="2" charset="-122"/>
              </a:defRPr>
            </a:lvl3pPr>
            <a:lvl4pPr algn="ctr">
              <a:defRPr sz="3200">
                <a:solidFill>
                  <a:schemeClr val="tx1"/>
                </a:solidFill>
                <a:latin typeface="Arial" panose="020B0604020202020204" pitchFamily="34" charset="0"/>
                <a:ea typeface="宋体" panose="02010600030101010101" pitchFamily="2" charset="-122"/>
              </a:defRPr>
            </a:lvl4pPr>
            <a:lvl5pPr algn="ctr">
              <a:defRPr sz="3200">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l">
              <a:lnSpc>
                <a:spcPct val="120000"/>
              </a:lnSpc>
              <a:buFont typeface="Arial" panose="020B0604020202020204" pitchFamily="34" charset="0"/>
              <a:buChar char="•"/>
            </a:pPr>
            <a:r>
              <a:rPr lang="zh-CN" altLang="zh-CN" sz="3400" b="1" dirty="0"/>
              <a:t>Take turns to say what you think about the problem and what can be done</a:t>
            </a:r>
            <a:r>
              <a:rPr lang="zh-CN" altLang="zh-CN" sz="3400" b="1" dirty="0" smtClean="0"/>
              <a:t>.</a:t>
            </a:r>
            <a:r>
              <a:rPr lang="en-US" altLang="zh-CN" sz="3400" b="1" dirty="0" smtClean="0"/>
              <a:t> </a:t>
            </a:r>
            <a:endParaRPr lang="zh-CN" altLang="zh-CN" sz="3400" b="1"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28"/>
                                        </p:tgtEl>
                                        <p:attrNameLst>
                                          <p:attrName>style.visibility</p:attrName>
                                        </p:attrNameLst>
                                      </p:cBhvr>
                                      <p:to>
                                        <p:strVal val="visible"/>
                                      </p:to>
                                    </p:set>
                                    <p:animEffect transition="in" filter="blinds(horizontal)">
                                      <p:cBhvr>
                                        <p:cTn id="10"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WordArt 2"/>
          <p:cNvSpPr>
            <a:spLocks noChangeArrowheads="1" noChangeShapeType="1" noTextEdit="1"/>
          </p:cNvSpPr>
          <p:nvPr/>
        </p:nvSpPr>
        <p:spPr bwMode="auto">
          <a:xfrm>
            <a:off x="2209800" y="533400"/>
            <a:ext cx="4729163" cy="762000"/>
          </a:xfrm>
          <a:prstGeom prst="rect">
            <a:avLst/>
          </a:prstGeom>
        </p:spPr>
        <p:txBody>
          <a:bodyPr wrap="none" fromWordArt="1">
            <a:prstTxWarp prst="textPlain">
              <a:avLst>
                <a:gd name="adj" fmla="val 50000"/>
              </a:avLst>
            </a:prstTxWarp>
          </a:bodyPr>
          <a:lstStyle/>
          <a:p>
            <a:pPr algn="ctr"/>
            <a:r>
              <a:rPr lang="en-US" altLang="zh-CN" sz="3600" kern="10" dirty="0">
                <a:ln w="12700">
                  <a:solidFill>
                    <a:schemeClr val="tx2"/>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79999"/>
                    </a:srgbClr>
                  </a:outerShdw>
                </a:effectLst>
                <a:latin typeface="Arial" panose="020B0604020202020204"/>
                <a:cs typeface="Arial" panose="020B0604020202020204"/>
              </a:rPr>
              <a:t>New words</a:t>
            </a:r>
            <a:endParaRPr lang="zh-CN" altLang="en-US" sz="3600" kern="10" dirty="0">
              <a:ln w="12700">
                <a:solidFill>
                  <a:schemeClr val="tx2"/>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79999"/>
                  </a:srgbClr>
                </a:outerShdw>
              </a:effectLst>
              <a:latin typeface="Arial" panose="020B0604020202020204"/>
              <a:cs typeface="Arial" panose="020B0604020202020204"/>
            </a:endParaRPr>
          </a:p>
        </p:txBody>
      </p:sp>
      <p:sp>
        <p:nvSpPr>
          <p:cNvPr id="13315" name="Rectangle 3"/>
          <p:cNvSpPr>
            <a:spLocks noChangeArrowheads="1"/>
          </p:cNvSpPr>
          <p:nvPr/>
        </p:nvSpPr>
        <p:spPr bwMode="auto">
          <a:xfrm>
            <a:off x="1066800" y="4191000"/>
            <a:ext cx="3048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000" dirty="0">
                <a:solidFill>
                  <a:srgbClr val="CC0099"/>
                </a:solidFill>
              </a:rPr>
              <a:t>factory</a:t>
            </a:r>
            <a:r>
              <a:rPr lang="zh-CN" altLang="zh-CN" sz="3000" dirty="0"/>
              <a:t>     </a:t>
            </a:r>
            <a:r>
              <a:rPr lang="zh-CN" altLang="zh-CN" sz="3000" i="1" dirty="0"/>
              <a:t>n</a:t>
            </a:r>
            <a:r>
              <a:rPr lang="zh-CN" altLang="zh-CN" sz="3000" dirty="0"/>
              <a:t>. </a:t>
            </a:r>
          </a:p>
          <a:p>
            <a:pPr algn="ctr">
              <a:lnSpc>
                <a:spcPct val="120000"/>
              </a:lnSpc>
            </a:pPr>
            <a:r>
              <a:rPr lang="zh-CN" altLang="en-US" sz="3000" dirty="0"/>
              <a:t>制造厂</a:t>
            </a:r>
            <a:r>
              <a:rPr lang="zh-CN" altLang="zh-CN" sz="3000" dirty="0"/>
              <a:t>; </a:t>
            </a:r>
            <a:r>
              <a:rPr lang="zh-CN" altLang="en-US" sz="3000" dirty="0"/>
              <a:t>工厂</a:t>
            </a:r>
          </a:p>
        </p:txBody>
      </p:sp>
      <p:sp>
        <p:nvSpPr>
          <p:cNvPr id="13316" name="Rectangle 4"/>
          <p:cNvSpPr>
            <a:spLocks noChangeArrowheads="1"/>
          </p:cNvSpPr>
          <p:nvPr/>
        </p:nvSpPr>
        <p:spPr bwMode="auto">
          <a:xfrm>
            <a:off x="4572000" y="21336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000" dirty="0">
                <a:solidFill>
                  <a:srgbClr val="CC0099"/>
                </a:solidFill>
              </a:rPr>
              <a:t>pollute </a:t>
            </a:r>
            <a:r>
              <a:rPr lang="zh-CN" altLang="zh-CN" sz="3000" dirty="0"/>
              <a:t>  </a:t>
            </a:r>
            <a:r>
              <a:rPr lang="zh-CN" altLang="zh-CN" sz="3000" i="1" dirty="0"/>
              <a:t>v.</a:t>
            </a:r>
            <a:r>
              <a:rPr lang="zh-CN" altLang="zh-CN" sz="3000" dirty="0"/>
              <a:t> </a:t>
            </a:r>
            <a:r>
              <a:rPr lang="zh-CN" altLang="en-US" sz="3000" dirty="0"/>
              <a:t>污染</a:t>
            </a:r>
          </a:p>
        </p:txBody>
      </p:sp>
      <p:pic>
        <p:nvPicPr>
          <p:cNvPr id="13317" name="Picture 5" descr="5103"/>
          <p:cNvPicPr>
            <a:picLocks noChangeAspect="1" noChangeArrowheads="1"/>
          </p:cNvPicPr>
          <p:nvPr/>
        </p:nvPicPr>
        <p:blipFill>
          <a:blip r:embed="rId2" cstate="email"/>
          <a:srcRect/>
          <a:stretch>
            <a:fillRect/>
          </a:stretch>
        </p:blipFill>
        <p:spPr bwMode="auto">
          <a:xfrm>
            <a:off x="762000" y="1600200"/>
            <a:ext cx="358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200912712311543777801"/>
          <p:cNvPicPr>
            <a:picLocks noChangeAspect="1" noChangeArrowheads="1"/>
          </p:cNvPicPr>
          <p:nvPr/>
        </p:nvPicPr>
        <p:blipFill>
          <a:blip r:embed="rId3"/>
          <a:srcRect/>
          <a:stretch>
            <a:fillRect/>
          </a:stretch>
        </p:blipFill>
        <p:spPr bwMode="auto">
          <a:xfrm>
            <a:off x="4572000" y="3352800"/>
            <a:ext cx="388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checkerboard(across)">
                                      <p:cBhvr>
                                        <p:cTn id="10" dur="5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anim calcmode="lin" valueType="num">
                                      <p:cBhvr additive="base">
                                        <p:cTn id="15" dur="500" fill="hold"/>
                                        <p:tgtEl>
                                          <p:spTgt spid="13318"/>
                                        </p:tgtEl>
                                        <p:attrNameLst>
                                          <p:attrName>ppt_x</p:attrName>
                                        </p:attrNameLst>
                                      </p:cBhvr>
                                      <p:tavLst>
                                        <p:tav tm="0">
                                          <p:val>
                                            <p:strVal val="#ppt_x"/>
                                          </p:val>
                                        </p:tav>
                                        <p:tav tm="100000">
                                          <p:val>
                                            <p:strVal val="#ppt_x"/>
                                          </p:val>
                                        </p:tav>
                                      </p:tavLst>
                                    </p:anim>
                                    <p:anim calcmode="lin" valueType="num">
                                      <p:cBhvr additive="base">
                                        <p:cTn id="16" dur="500" fill="hold"/>
                                        <p:tgtEl>
                                          <p:spTgt spid="13318"/>
                                        </p:tgtEl>
                                        <p:attrNameLst>
                                          <p:attrName>ppt_y</p:attrName>
                                        </p:attrNameLst>
                                      </p:cBhvr>
                                      <p:tavLst>
                                        <p:tav tm="0">
                                          <p:val>
                                            <p:strVal val="1+#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blinds(horizontal)">
                                      <p:cBhvr>
                                        <p:cTn id="1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1447800" y="3733800"/>
            <a:ext cx="3276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dirty="0">
                <a:solidFill>
                  <a:srgbClr val="CC0099"/>
                </a:solidFill>
              </a:rPr>
              <a:t>recycle</a:t>
            </a:r>
            <a:r>
              <a:rPr lang="zh-CN" altLang="zh-CN" dirty="0"/>
              <a:t>    </a:t>
            </a:r>
            <a:r>
              <a:rPr lang="zh-CN" altLang="zh-CN" i="1" dirty="0"/>
              <a:t>v</a:t>
            </a:r>
            <a:r>
              <a:rPr lang="zh-CN" altLang="zh-CN" dirty="0"/>
              <a:t>. </a:t>
            </a:r>
          </a:p>
          <a:p>
            <a:pPr algn="ctr">
              <a:lnSpc>
                <a:spcPct val="120000"/>
              </a:lnSpc>
            </a:pPr>
            <a:r>
              <a:rPr lang="zh-CN" altLang="en-US" dirty="0"/>
              <a:t>回收利用</a:t>
            </a:r>
            <a:r>
              <a:rPr lang="zh-CN" altLang="zh-CN" dirty="0"/>
              <a:t>, </a:t>
            </a:r>
            <a:r>
              <a:rPr lang="zh-CN" altLang="en-US" dirty="0"/>
              <a:t>再使用</a:t>
            </a:r>
            <a:r>
              <a:rPr lang="zh-CN" altLang="zh-CN" dirty="0"/>
              <a:t>(</a:t>
            </a:r>
            <a:r>
              <a:rPr lang="zh-CN" altLang="en-US" dirty="0"/>
              <a:t>废品</a:t>
            </a:r>
            <a:r>
              <a:rPr lang="zh-CN" altLang="zh-CN" dirty="0"/>
              <a:t>)</a:t>
            </a:r>
          </a:p>
        </p:txBody>
      </p:sp>
      <p:sp>
        <p:nvSpPr>
          <p:cNvPr id="14339" name="Rectangle 3"/>
          <p:cNvSpPr>
            <a:spLocks noChangeArrowheads="1"/>
          </p:cNvSpPr>
          <p:nvPr/>
        </p:nvSpPr>
        <p:spPr bwMode="auto">
          <a:xfrm>
            <a:off x="4953000" y="1219200"/>
            <a:ext cx="33004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dirty="0">
                <a:solidFill>
                  <a:srgbClr val="CC0099"/>
                </a:solidFill>
              </a:rPr>
              <a:t>waste </a:t>
            </a:r>
            <a:r>
              <a:rPr lang="zh-CN" altLang="zh-CN" dirty="0"/>
              <a:t>  </a:t>
            </a:r>
            <a:r>
              <a:rPr lang="zh-CN" altLang="zh-CN" i="1" dirty="0"/>
              <a:t>n.</a:t>
            </a:r>
            <a:r>
              <a:rPr lang="zh-CN" altLang="zh-CN" dirty="0"/>
              <a:t> </a:t>
            </a:r>
          </a:p>
          <a:p>
            <a:pPr algn="ctr">
              <a:lnSpc>
                <a:spcPct val="120000"/>
              </a:lnSpc>
            </a:pPr>
            <a:r>
              <a:rPr lang="zh-CN" altLang="en-US" dirty="0"/>
              <a:t>废料</a:t>
            </a:r>
            <a:r>
              <a:rPr lang="zh-CN" altLang="zh-CN" dirty="0"/>
              <a:t>; </a:t>
            </a:r>
            <a:r>
              <a:rPr lang="zh-CN" altLang="en-US" dirty="0"/>
              <a:t>废弃物</a:t>
            </a:r>
          </a:p>
        </p:txBody>
      </p:sp>
      <p:pic>
        <p:nvPicPr>
          <p:cNvPr id="10243" name="Picture 4" descr="Greenpeace_symbols_recycle_sign_03"/>
          <p:cNvPicPr>
            <a:picLocks noChangeAspect="1" noChangeArrowheads="1"/>
          </p:cNvPicPr>
          <p:nvPr/>
        </p:nvPicPr>
        <p:blipFill>
          <a:blip r:embed="rId3" cstate="email"/>
          <a:srcRect/>
          <a:stretch>
            <a:fillRect/>
          </a:stretch>
        </p:blipFill>
        <p:spPr bwMode="auto">
          <a:xfrm>
            <a:off x="1295400" y="6096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sssccc"/>
          <p:cNvPicPr>
            <a:picLocks noChangeAspect="1" noChangeArrowheads="1"/>
          </p:cNvPicPr>
          <p:nvPr/>
        </p:nvPicPr>
        <p:blipFill>
          <a:blip r:embed="rId4" cstate="email"/>
          <a:srcRect/>
          <a:stretch>
            <a:fillRect/>
          </a:stretch>
        </p:blipFill>
        <p:spPr bwMode="auto">
          <a:xfrm>
            <a:off x="5143500" y="2514600"/>
            <a:ext cx="33909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heckerboard(across)">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1295400" y="4597400"/>
            <a:ext cx="3276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dirty="0">
                <a:solidFill>
                  <a:srgbClr val="CC0099"/>
                </a:solidFill>
              </a:rPr>
              <a:t>enemy</a:t>
            </a:r>
            <a:r>
              <a:rPr lang="zh-CN" altLang="zh-CN" dirty="0"/>
              <a:t>     </a:t>
            </a:r>
            <a:r>
              <a:rPr lang="zh-CN" altLang="zh-CN" i="1" dirty="0"/>
              <a:t>n</a:t>
            </a:r>
            <a:r>
              <a:rPr lang="zh-CN" altLang="zh-CN" dirty="0"/>
              <a:t>. </a:t>
            </a:r>
          </a:p>
          <a:p>
            <a:pPr algn="ctr">
              <a:lnSpc>
                <a:spcPct val="120000"/>
              </a:lnSpc>
            </a:pPr>
            <a:r>
              <a:rPr lang="zh-CN" altLang="en-US" dirty="0"/>
              <a:t>敌人</a:t>
            </a:r>
            <a:r>
              <a:rPr lang="zh-CN" altLang="zh-CN" dirty="0"/>
              <a:t>; </a:t>
            </a:r>
            <a:r>
              <a:rPr lang="zh-CN" altLang="en-US" dirty="0"/>
              <a:t>仇人</a:t>
            </a:r>
          </a:p>
        </p:txBody>
      </p:sp>
      <p:sp>
        <p:nvSpPr>
          <p:cNvPr id="15363" name="Rectangle 3"/>
          <p:cNvSpPr>
            <a:spLocks noChangeArrowheads="1"/>
          </p:cNvSpPr>
          <p:nvPr/>
        </p:nvSpPr>
        <p:spPr bwMode="auto">
          <a:xfrm>
            <a:off x="5029200" y="1371600"/>
            <a:ext cx="3352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dirty="0">
                <a:solidFill>
                  <a:srgbClr val="CC0099"/>
                </a:solidFill>
              </a:rPr>
              <a:t>crop </a:t>
            </a:r>
            <a:r>
              <a:rPr lang="zh-CN" altLang="zh-CN" dirty="0"/>
              <a:t>  </a:t>
            </a:r>
            <a:r>
              <a:rPr lang="zh-CN" altLang="zh-CN" i="1" dirty="0"/>
              <a:t>n.</a:t>
            </a:r>
            <a:r>
              <a:rPr lang="zh-CN" altLang="zh-CN" dirty="0"/>
              <a:t> </a:t>
            </a:r>
          </a:p>
          <a:p>
            <a:pPr algn="ctr">
              <a:lnSpc>
                <a:spcPct val="120000"/>
              </a:lnSpc>
            </a:pPr>
            <a:r>
              <a:rPr lang="zh-CN" altLang="en-US" dirty="0"/>
              <a:t>庄稼</a:t>
            </a:r>
            <a:r>
              <a:rPr lang="zh-CN" altLang="zh-CN" dirty="0"/>
              <a:t>; </a:t>
            </a:r>
            <a:r>
              <a:rPr lang="zh-CN" altLang="en-US" dirty="0"/>
              <a:t>作物</a:t>
            </a:r>
          </a:p>
        </p:txBody>
      </p:sp>
      <p:pic>
        <p:nvPicPr>
          <p:cNvPr id="11267" name="Picture 4" descr="wvintagew-1317411041-11483"/>
          <p:cNvPicPr>
            <a:picLocks noChangeAspect="1" noChangeArrowheads="1"/>
          </p:cNvPicPr>
          <p:nvPr/>
        </p:nvPicPr>
        <p:blipFill>
          <a:blip r:embed="rId2" cstate="email"/>
          <a:srcRect/>
          <a:stretch>
            <a:fillRect/>
          </a:stretch>
        </p:blipFill>
        <p:spPr bwMode="auto">
          <a:xfrm>
            <a:off x="1219200" y="91440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56495493201103182138032917151244156_022"/>
          <p:cNvPicPr>
            <a:picLocks noChangeAspect="1" noChangeArrowheads="1"/>
          </p:cNvPicPr>
          <p:nvPr/>
        </p:nvPicPr>
        <p:blipFill>
          <a:blip r:embed="rId3" cstate="email"/>
          <a:srcRect/>
          <a:stretch>
            <a:fillRect/>
          </a:stretch>
        </p:blipFill>
        <p:spPr bwMode="auto">
          <a:xfrm>
            <a:off x="4876800" y="2743200"/>
            <a:ext cx="3505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checkerboard(across)">
                                      <p:cBhvr>
                                        <p:cTn id="10"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990600" y="3962400"/>
            <a:ext cx="388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000" dirty="0">
                <a:solidFill>
                  <a:srgbClr val="CC0099"/>
                </a:solidFill>
              </a:rPr>
              <a:t>kill</a:t>
            </a:r>
            <a:r>
              <a:rPr lang="zh-CN" altLang="zh-CN" sz="3000" dirty="0"/>
              <a:t>     </a:t>
            </a:r>
            <a:r>
              <a:rPr lang="zh-CN" altLang="zh-CN" sz="3000" i="1" dirty="0"/>
              <a:t>v</a:t>
            </a:r>
            <a:r>
              <a:rPr lang="zh-CN" altLang="zh-CN" sz="3000" dirty="0"/>
              <a:t>. </a:t>
            </a:r>
          </a:p>
          <a:p>
            <a:pPr algn="ctr">
              <a:lnSpc>
                <a:spcPct val="120000"/>
              </a:lnSpc>
            </a:pPr>
            <a:r>
              <a:rPr lang="zh-CN" altLang="en-US" sz="3000" dirty="0"/>
              <a:t>杀死</a:t>
            </a:r>
            <a:r>
              <a:rPr lang="zh-CN" altLang="zh-CN" sz="3000" dirty="0"/>
              <a:t>; </a:t>
            </a:r>
            <a:r>
              <a:rPr lang="zh-CN" altLang="en-US" sz="3000" dirty="0"/>
              <a:t>弄死</a:t>
            </a:r>
          </a:p>
        </p:txBody>
      </p:sp>
      <p:sp>
        <p:nvSpPr>
          <p:cNvPr id="16387" name="Rectangle 3"/>
          <p:cNvSpPr>
            <a:spLocks noChangeArrowheads="1"/>
          </p:cNvSpPr>
          <p:nvPr/>
        </p:nvSpPr>
        <p:spPr bwMode="auto">
          <a:xfrm>
            <a:off x="5334000" y="1763713"/>
            <a:ext cx="2895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zh-CN" sz="3000" dirty="0">
                <a:solidFill>
                  <a:srgbClr val="CC0099"/>
                </a:solidFill>
              </a:rPr>
              <a:t>oil </a:t>
            </a:r>
            <a:r>
              <a:rPr lang="zh-CN" altLang="zh-CN" sz="3000" dirty="0"/>
              <a:t>  </a:t>
            </a:r>
            <a:r>
              <a:rPr lang="zh-CN" altLang="zh-CN" sz="3000" i="1" dirty="0"/>
              <a:t>n.</a:t>
            </a:r>
            <a:r>
              <a:rPr lang="zh-CN" altLang="zh-CN" sz="3600" dirty="0">
                <a:latin typeface="Times New Roman" panose="02020603050405020304" pitchFamily="18" charset="0"/>
              </a:rPr>
              <a:t> </a:t>
            </a:r>
            <a:r>
              <a:rPr lang="zh-CN" altLang="en-US" sz="3600" dirty="0">
                <a:latin typeface="Times New Roman" panose="02020603050405020304" pitchFamily="18" charset="0"/>
              </a:rPr>
              <a:t>石油</a:t>
            </a:r>
          </a:p>
        </p:txBody>
      </p:sp>
      <p:pic>
        <p:nvPicPr>
          <p:cNvPr id="12291" name="Picture 4" descr="20081225164451"/>
          <p:cNvPicPr>
            <a:picLocks noChangeAspect="1" noChangeArrowheads="1"/>
          </p:cNvPicPr>
          <p:nvPr/>
        </p:nvPicPr>
        <p:blipFill>
          <a:blip r:embed="rId2" cstate="email"/>
          <a:srcRect/>
          <a:stretch>
            <a:fillRect/>
          </a:stretch>
        </p:blipFill>
        <p:spPr bwMode="auto">
          <a:xfrm>
            <a:off x="1143000" y="1219200"/>
            <a:ext cx="35052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816af3b11d7052e7454c0c6b53_560"/>
          <p:cNvPicPr>
            <a:picLocks noChangeAspect="1" noChangeArrowheads="1"/>
          </p:cNvPicPr>
          <p:nvPr/>
        </p:nvPicPr>
        <p:blipFill>
          <a:blip r:embed="rId3" cstate="email"/>
          <a:srcRect/>
          <a:stretch>
            <a:fillRect/>
          </a:stretch>
        </p:blipFill>
        <p:spPr bwMode="auto">
          <a:xfrm>
            <a:off x="5029200" y="2667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12700" cap="flat" cmpd="sng" algn="ctr">
          <a:solidFill>
            <a:schemeClr val="bg1"/>
          </a:solidFill>
          <a:prstDash val="solid"/>
          <a:round/>
          <a:headEnd type="none" w="med" len="med"/>
          <a:tailEnd type="none" w="med" len="med"/>
        </a:ln>
        <a:effectLst>
          <a:outerShdw dist="35921" dir="2700000" algn="ctr" rotWithShape="0">
            <a:srgbClr val="000099"/>
          </a:outerShdw>
        </a:effectLst>
      </a:spPr>
      <a:bodyPr vert="horz" wrap="square" lIns="91440" tIns="45720" rIns="91440" bIns="45720" numCol="1" anchor="t" anchorCtr="0" compatLnSpc="1"/>
      <a:lstStyle>
        <a:defPPr marL="0" marR="0" indent="0" algn="ctr" defTabSz="914400" rtl="0" eaLnBrk="1" fontAlgn="base" latinLnBrk="0" hangingPunct="1">
          <a:spcBef>
            <a:spcPct val="0"/>
          </a:spcBef>
          <a:spcAft>
            <a:spcPct val="0"/>
          </a:spcAft>
          <a:buClrTx/>
          <a:buSzTx/>
          <a:buFont typeface="Arial" panose="020B0604020202020204" pitchFamily="34" charset="0"/>
          <a:buNone/>
          <a:defRPr kumimoji="0" 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0000FF"/>
        </a:solidFill>
        <a:ln w="12700" cap="flat" cmpd="sng" algn="ctr">
          <a:solidFill>
            <a:schemeClr val="bg1"/>
          </a:solidFill>
          <a:prstDash val="solid"/>
          <a:round/>
          <a:headEnd type="none" w="med" len="med"/>
          <a:tailEnd type="none" w="med" len="med"/>
        </a:ln>
        <a:effectLst>
          <a:outerShdw dist="35921" dir="2700000" algn="ctr" rotWithShape="0">
            <a:srgbClr val="000099"/>
          </a:outerShdw>
        </a:effectLst>
      </a:spPr>
      <a:bodyPr vert="horz" wrap="square" lIns="91440" tIns="45720" rIns="91440" bIns="45720" numCol="1" anchor="t" anchorCtr="0" compatLnSpc="1"/>
      <a:lstStyle>
        <a:defPPr marL="0" marR="0" indent="0" algn="ctr" defTabSz="914400" rtl="0" eaLnBrk="1" fontAlgn="base" latinLnBrk="0" hangingPunct="1">
          <a:spcBef>
            <a:spcPct val="0"/>
          </a:spcBef>
          <a:spcAft>
            <a:spcPct val="0"/>
          </a:spcAft>
          <a:buClrTx/>
          <a:buSzTx/>
          <a:buFont typeface="Arial" panose="020B0604020202020204" pitchFamily="34" charset="0"/>
          <a:buNone/>
          <a:defRPr kumimoji="0" 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全屏显示(4:3)</PresentationFormat>
  <Paragraphs>285</Paragraphs>
  <Slides>55</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55</vt:i4>
      </vt:variant>
    </vt:vector>
  </HeadingPairs>
  <TitlesOfParts>
    <vt:vector size="61" baseType="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第一PPT模板网-WWW.1PPT.COM</cp:keywords>
  <dc:description>www.ppt818.com-提供资源下载</dc:description>
  <cp:lastModifiedBy>Windows 用户</cp:lastModifiedBy>
  <cp:revision>8</cp:revision>
  <dcterms:created xsi:type="dcterms:W3CDTF">2015-08-13T02:24:00Z</dcterms:created>
  <dcterms:modified xsi:type="dcterms:W3CDTF">2023-01-16T23:21:25Z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506D283CCBF84DE1A9DC6DE79F17ACB0</vt:lpwstr>
  </property>
  <property fmtid="{A09F084E-AD41-489F-8076-AA5BE3082BCA}" pid="100">
    <vt:ui4>5</vt:ui4>
  </property>
  <property fmtid="{64440492-4C8B-11D1-8B70-080036B11A03}" pid="11">
    <vt:lpwstr>www.2ppt.com-爱PPT提供资源下载</vt:lpwstr>
  </property>
</Properties>
</file>