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87" r:id="rId2"/>
    <p:sldId id="256" r:id="rId3"/>
    <p:sldId id="453" r:id="rId4"/>
    <p:sldId id="466" r:id="rId5"/>
    <p:sldId id="467" r:id="rId6"/>
    <p:sldId id="468" r:id="rId7"/>
    <p:sldId id="476" r:id="rId8"/>
    <p:sldId id="477" r:id="rId9"/>
    <p:sldId id="469" r:id="rId10"/>
    <p:sldId id="470" r:id="rId11"/>
    <p:sldId id="471" r:id="rId12"/>
    <p:sldId id="478" r:id="rId13"/>
    <p:sldId id="472" r:id="rId14"/>
    <p:sldId id="473" r:id="rId15"/>
    <p:sldId id="479" r:id="rId16"/>
    <p:sldId id="480" r:id="rId17"/>
    <p:sldId id="288" r:id="rId18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Segoe UI Light" panose="020B0502040204020203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等线" panose="02010600030101010101" pitchFamily="2" charset="-122"/>
      <p:regular r:id="rId28"/>
      <p:bold r:id="rId2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9F99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7D9A64-A71C-4EC2-B539-96534491F3E2}" type="doc">
      <dgm:prSet loTypeId="urn:microsoft.com/office/officeart/2005/8/layout/equation2#1" loCatId="process" qsTypeId="urn:microsoft.com/office/officeart/2005/8/quickstyle/simple1#1" qsCatId="simple" csTypeId="urn:microsoft.com/office/officeart/2005/8/colors/accent1_1#1" csCatId="accent1" phldr="1"/>
      <dgm:spPr/>
    </dgm:pt>
    <dgm:pt modelId="{F756468B-4F0B-4895-83B8-9FBB30828607}">
      <dgm:prSet phldrT="[文本]"/>
      <dgm:spPr/>
      <dgm:t>
        <a:bodyPr/>
        <a:lstStyle/>
        <a:p>
          <a:r>
            <a:rPr lang="zh-CN" altLang="zh-CN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rPr>
            <a:t>三条边</a:t>
          </a:r>
          <a:r>
            <a:rPr lang="zh-CN" altLang="zh-CN" dirty="0">
              <a:latin typeface="+mn-lt"/>
              <a:ea typeface="+mn-ea"/>
              <a:cs typeface="+mn-ea"/>
              <a:sym typeface="+mn-lt"/>
            </a:rPr>
            <a:t>对应相等</a:t>
          </a:r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C44EB9ED-BD89-487E-9533-AB2B6BB67189}" type="parTrans" cxnId="{4AE493EC-0DDB-483C-BFBD-7EE79EF6C7C6}">
      <dgm:prSet/>
      <dgm:spPr/>
      <dgm:t>
        <a:bodyPr/>
        <a:lstStyle/>
        <a:p>
          <a:endParaRPr lang="zh-CN" altLang="en-US"/>
        </a:p>
      </dgm:t>
    </dgm:pt>
    <dgm:pt modelId="{C19720CA-1A74-4875-BBCA-5B85AC4557B2}" type="sibTrans" cxnId="{4AE493EC-0DDB-483C-BFBD-7EE79EF6C7C6}">
      <dgm:prSet/>
      <dgm:spPr/>
      <dgm:t>
        <a:bodyPr/>
        <a:lstStyle/>
        <a:p>
          <a:endParaRPr lang="zh-CN" altLang="en-US"/>
        </a:p>
      </dgm:t>
    </dgm:pt>
    <dgm:pt modelId="{2FB50B25-ACAD-4E8D-809F-2046115533D5}">
      <dgm:prSet phldrT="[文本]" custT="1"/>
      <dgm:spPr/>
      <dgm:t>
        <a:bodyPr/>
        <a:lstStyle/>
        <a:p>
          <a:r>
            <a:rPr lang="zh-CN" altLang="en-US" sz="11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rPr>
            <a:t>三个角</a:t>
          </a:r>
          <a:r>
            <a:rPr lang="zh-CN" altLang="en-US" sz="1100" dirty="0">
              <a:latin typeface="+mn-lt"/>
              <a:ea typeface="+mn-ea"/>
              <a:cs typeface="+mn-ea"/>
              <a:sym typeface="+mn-lt"/>
            </a:rPr>
            <a:t>对应相等</a:t>
          </a:r>
        </a:p>
      </dgm:t>
    </dgm:pt>
    <dgm:pt modelId="{2EF5DC36-AD8F-4CE5-AD1D-790F0FF4F5E5}" type="parTrans" cxnId="{D2CEFD88-A064-49EB-B18B-43D08F6062F3}">
      <dgm:prSet/>
      <dgm:spPr/>
      <dgm:t>
        <a:bodyPr/>
        <a:lstStyle/>
        <a:p>
          <a:endParaRPr lang="zh-CN" altLang="en-US"/>
        </a:p>
      </dgm:t>
    </dgm:pt>
    <dgm:pt modelId="{E004BABE-0754-4498-9B82-6814DD69A63B}" type="sibTrans" cxnId="{D2CEFD88-A064-49EB-B18B-43D08F6062F3}">
      <dgm:prSet/>
      <dgm:spPr/>
      <dgm:t>
        <a:bodyPr/>
        <a:lstStyle/>
        <a:p>
          <a:endParaRPr lang="zh-CN" altLang="en-US"/>
        </a:p>
      </dgm:t>
    </dgm:pt>
    <dgm:pt modelId="{B24B19D1-4378-431A-8BDA-08A8F5C954FF}">
      <dgm:prSet phldrT="[文本]" custT="1"/>
      <dgm:spPr/>
      <dgm:t>
        <a:bodyPr/>
        <a:lstStyle/>
        <a:p>
          <a:r>
            <a:rPr lang="zh-CN" altLang="en-US" sz="2000" dirty="0">
              <a:latin typeface="+mn-lt"/>
              <a:ea typeface="+mn-ea"/>
              <a:cs typeface="+mn-ea"/>
              <a:sym typeface="+mn-lt"/>
            </a:rPr>
            <a:t>两个三角形全等</a:t>
          </a:r>
        </a:p>
      </dgm:t>
    </dgm:pt>
    <dgm:pt modelId="{E0DF1A31-652F-45F6-A351-01D78D8D7817}" type="parTrans" cxnId="{936FE4D8-4DF4-4969-B3EE-F895471A2FF7}">
      <dgm:prSet/>
      <dgm:spPr/>
      <dgm:t>
        <a:bodyPr/>
        <a:lstStyle/>
        <a:p>
          <a:endParaRPr lang="zh-CN" altLang="en-US"/>
        </a:p>
      </dgm:t>
    </dgm:pt>
    <dgm:pt modelId="{29037A1C-472E-4001-8805-399FC9FBD37C}" type="sibTrans" cxnId="{936FE4D8-4DF4-4969-B3EE-F895471A2FF7}">
      <dgm:prSet/>
      <dgm:spPr/>
      <dgm:t>
        <a:bodyPr/>
        <a:lstStyle/>
        <a:p>
          <a:endParaRPr lang="zh-CN" altLang="en-US"/>
        </a:p>
      </dgm:t>
    </dgm:pt>
    <dgm:pt modelId="{6E83A8B4-5164-4607-9AEF-35A599C0A898}" type="pres">
      <dgm:prSet presAssocID="{3B7D9A64-A71C-4EC2-B539-96534491F3E2}" presName="Name0" presStyleCnt="0">
        <dgm:presLayoutVars>
          <dgm:dir/>
          <dgm:resizeHandles val="exact"/>
        </dgm:presLayoutVars>
      </dgm:prSet>
      <dgm:spPr/>
    </dgm:pt>
    <dgm:pt modelId="{690E4FC7-45E8-452B-B085-0C9177CBC360}" type="pres">
      <dgm:prSet presAssocID="{3B7D9A64-A71C-4EC2-B539-96534491F3E2}" presName="vNodes" presStyleCnt="0"/>
      <dgm:spPr/>
    </dgm:pt>
    <dgm:pt modelId="{25C85B6A-6B0F-4AF1-AACB-01339BD3889D}" type="pres">
      <dgm:prSet presAssocID="{F756468B-4F0B-4895-83B8-9FBB308286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203AE4-B954-4CE0-ABB9-146F95B13FAD}" type="pres">
      <dgm:prSet presAssocID="{C19720CA-1A74-4875-BBCA-5B85AC4557B2}" presName="spacerT" presStyleCnt="0"/>
      <dgm:spPr/>
    </dgm:pt>
    <dgm:pt modelId="{4D3E8A32-10FF-4D23-B77F-FE8BA877C7B5}" type="pres">
      <dgm:prSet presAssocID="{C19720CA-1A74-4875-BBCA-5B85AC4557B2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37444D09-A363-4051-85C5-587D8E6EA336}" type="pres">
      <dgm:prSet presAssocID="{C19720CA-1A74-4875-BBCA-5B85AC4557B2}" presName="spacerB" presStyleCnt="0"/>
      <dgm:spPr/>
    </dgm:pt>
    <dgm:pt modelId="{BFCE56BB-5601-40B4-B6DD-104F786A654B}" type="pres">
      <dgm:prSet presAssocID="{2FB50B25-ACAD-4E8D-809F-2046115533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2053B85-7099-4059-B348-ADC2241D5986}" type="pres">
      <dgm:prSet presAssocID="{3B7D9A64-A71C-4EC2-B539-96534491F3E2}" presName="sibTransLast" presStyleLbl="sibTrans2D1" presStyleIdx="1" presStyleCnt="2"/>
      <dgm:spPr/>
      <dgm:t>
        <a:bodyPr/>
        <a:lstStyle/>
        <a:p>
          <a:endParaRPr lang="zh-CN" altLang="en-US"/>
        </a:p>
      </dgm:t>
    </dgm:pt>
    <dgm:pt modelId="{A927FC02-CF58-49EB-B6EF-5ED40029E9B7}" type="pres">
      <dgm:prSet presAssocID="{3B7D9A64-A71C-4EC2-B539-96534491F3E2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13079537-996D-4BAD-8ADC-71B7298457FE}" type="pres">
      <dgm:prSet presAssocID="{3B7D9A64-A71C-4EC2-B539-96534491F3E2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C4B5B19A-2B1A-4AB7-A55D-C99A45E66A5F}" type="presOf" srcId="{C19720CA-1A74-4875-BBCA-5B85AC4557B2}" destId="{4D3E8A32-10FF-4D23-B77F-FE8BA877C7B5}" srcOrd="0" destOrd="0" presId="urn:microsoft.com/office/officeart/2005/8/layout/equation2#1"/>
    <dgm:cxn modelId="{936FE4D8-4DF4-4969-B3EE-F895471A2FF7}" srcId="{3B7D9A64-A71C-4EC2-B539-96534491F3E2}" destId="{B24B19D1-4378-431A-8BDA-08A8F5C954FF}" srcOrd="2" destOrd="0" parTransId="{E0DF1A31-652F-45F6-A351-01D78D8D7817}" sibTransId="{29037A1C-472E-4001-8805-399FC9FBD37C}"/>
    <dgm:cxn modelId="{2E6CB293-FD8C-4D3C-BFE7-C307394D3DAD}" type="presOf" srcId="{F756468B-4F0B-4895-83B8-9FBB30828607}" destId="{25C85B6A-6B0F-4AF1-AACB-01339BD3889D}" srcOrd="0" destOrd="0" presId="urn:microsoft.com/office/officeart/2005/8/layout/equation2#1"/>
    <dgm:cxn modelId="{B32EA13B-458B-47C7-A4E4-A22A677270F6}" type="presOf" srcId="{E004BABE-0754-4498-9B82-6814DD69A63B}" destId="{A927FC02-CF58-49EB-B6EF-5ED40029E9B7}" srcOrd="1" destOrd="0" presId="urn:microsoft.com/office/officeart/2005/8/layout/equation2#1"/>
    <dgm:cxn modelId="{4AE493EC-0DDB-483C-BFBD-7EE79EF6C7C6}" srcId="{3B7D9A64-A71C-4EC2-B539-96534491F3E2}" destId="{F756468B-4F0B-4895-83B8-9FBB30828607}" srcOrd="0" destOrd="0" parTransId="{C44EB9ED-BD89-487E-9533-AB2B6BB67189}" sibTransId="{C19720CA-1A74-4875-BBCA-5B85AC4557B2}"/>
    <dgm:cxn modelId="{D2CEFD88-A064-49EB-B18B-43D08F6062F3}" srcId="{3B7D9A64-A71C-4EC2-B539-96534491F3E2}" destId="{2FB50B25-ACAD-4E8D-809F-2046115533D5}" srcOrd="1" destOrd="0" parTransId="{2EF5DC36-AD8F-4CE5-AD1D-790F0FF4F5E5}" sibTransId="{E004BABE-0754-4498-9B82-6814DD69A63B}"/>
    <dgm:cxn modelId="{E16B25DD-170D-4A5C-B424-3843E76F7059}" type="presOf" srcId="{3B7D9A64-A71C-4EC2-B539-96534491F3E2}" destId="{6E83A8B4-5164-4607-9AEF-35A599C0A898}" srcOrd="0" destOrd="0" presId="urn:microsoft.com/office/officeart/2005/8/layout/equation2#1"/>
    <dgm:cxn modelId="{E17871BE-5391-4FF6-9B06-BB52F836C31D}" type="presOf" srcId="{B24B19D1-4378-431A-8BDA-08A8F5C954FF}" destId="{13079537-996D-4BAD-8ADC-71B7298457FE}" srcOrd="0" destOrd="0" presId="urn:microsoft.com/office/officeart/2005/8/layout/equation2#1"/>
    <dgm:cxn modelId="{34BCCADE-AD8C-4DBD-843F-6938833E7938}" type="presOf" srcId="{E004BABE-0754-4498-9B82-6814DD69A63B}" destId="{D2053B85-7099-4059-B348-ADC2241D5986}" srcOrd="0" destOrd="0" presId="urn:microsoft.com/office/officeart/2005/8/layout/equation2#1"/>
    <dgm:cxn modelId="{ED3B01C6-5CE5-4162-A6F9-796B04AD5064}" type="presOf" srcId="{2FB50B25-ACAD-4E8D-809F-2046115533D5}" destId="{BFCE56BB-5601-40B4-B6DD-104F786A654B}" srcOrd="0" destOrd="0" presId="urn:microsoft.com/office/officeart/2005/8/layout/equation2#1"/>
    <dgm:cxn modelId="{62EEEFA4-BA80-4AAC-A047-16B002286AB4}" type="presParOf" srcId="{6E83A8B4-5164-4607-9AEF-35A599C0A898}" destId="{690E4FC7-45E8-452B-B085-0C9177CBC360}" srcOrd="0" destOrd="0" presId="urn:microsoft.com/office/officeart/2005/8/layout/equation2#1"/>
    <dgm:cxn modelId="{0F06D069-2A2C-4105-B00F-3FCB88AA4D58}" type="presParOf" srcId="{690E4FC7-45E8-452B-B085-0C9177CBC360}" destId="{25C85B6A-6B0F-4AF1-AACB-01339BD3889D}" srcOrd="0" destOrd="0" presId="urn:microsoft.com/office/officeart/2005/8/layout/equation2#1"/>
    <dgm:cxn modelId="{825E3269-B3A4-4A65-BC8A-5CF99AC3D8F3}" type="presParOf" srcId="{690E4FC7-45E8-452B-B085-0C9177CBC360}" destId="{A9203AE4-B954-4CE0-ABB9-146F95B13FAD}" srcOrd="1" destOrd="0" presId="urn:microsoft.com/office/officeart/2005/8/layout/equation2#1"/>
    <dgm:cxn modelId="{F74FCFF0-ED8F-4178-AD22-F633B20C5BA4}" type="presParOf" srcId="{690E4FC7-45E8-452B-B085-0C9177CBC360}" destId="{4D3E8A32-10FF-4D23-B77F-FE8BA877C7B5}" srcOrd="2" destOrd="0" presId="urn:microsoft.com/office/officeart/2005/8/layout/equation2#1"/>
    <dgm:cxn modelId="{E9B78B21-1A90-4991-96D9-28D76F5D5375}" type="presParOf" srcId="{690E4FC7-45E8-452B-B085-0C9177CBC360}" destId="{37444D09-A363-4051-85C5-587D8E6EA336}" srcOrd="3" destOrd="0" presId="urn:microsoft.com/office/officeart/2005/8/layout/equation2#1"/>
    <dgm:cxn modelId="{DCE0F68B-1268-4844-ADB7-929CF2497F45}" type="presParOf" srcId="{690E4FC7-45E8-452B-B085-0C9177CBC360}" destId="{BFCE56BB-5601-40B4-B6DD-104F786A654B}" srcOrd="4" destOrd="0" presId="urn:microsoft.com/office/officeart/2005/8/layout/equation2#1"/>
    <dgm:cxn modelId="{C601A142-2C38-480E-A064-126809E7D796}" type="presParOf" srcId="{6E83A8B4-5164-4607-9AEF-35A599C0A898}" destId="{D2053B85-7099-4059-B348-ADC2241D5986}" srcOrd="1" destOrd="0" presId="urn:microsoft.com/office/officeart/2005/8/layout/equation2#1"/>
    <dgm:cxn modelId="{2AB56BF0-F48D-43F0-9B2D-D7A79289FF64}" type="presParOf" srcId="{D2053B85-7099-4059-B348-ADC2241D5986}" destId="{A927FC02-CF58-49EB-B6EF-5ED40029E9B7}" srcOrd="0" destOrd="0" presId="urn:microsoft.com/office/officeart/2005/8/layout/equation2#1"/>
    <dgm:cxn modelId="{B19194AA-08C7-4C10-8D11-0E1E8A6F35C1}" type="presParOf" srcId="{6E83A8B4-5164-4607-9AEF-35A599C0A898}" destId="{13079537-996D-4BAD-8ADC-71B7298457FE}" srcOrd="2" destOrd="0" presId="urn:microsoft.com/office/officeart/2005/8/layout/equation2#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C85B6A-6B0F-4AF1-AACB-01339BD3889D}">
      <dsp:nvSpPr>
        <dsp:cNvPr id="0" name=""/>
        <dsp:cNvSpPr/>
      </dsp:nvSpPr>
      <dsp:spPr>
        <a:xfrm>
          <a:off x="1049218" y="57"/>
          <a:ext cx="1105612" cy="11056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zh-CN" sz="1800" kern="12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rPr>
            <a:t>三条边</a:t>
          </a:r>
          <a:r>
            <a:rPr lang="zh-CN" altLang="zh-CN" sz="1800" kern="1200" dirty="0">
              <a:latin typeface="+mn-lt"/>
              <a:ea typeface="+mn-ea"/>
              <a:cs typeface="+mn-ea"/>
              <a:sym typeface="+mn-lt"/>
            </a:rPr>
            <a:t>对应相等</a:t>
          </a:r>
          <a:endParaRPr lang="zh-CN" altLang="en-US" sz="1800" kern="1200" dirty="0">
            <a:latin typeface="+mn-lt"/>
            <a:ea typeface="+mn-ea"/>
            <a:cs typeface="+mn-ea"/>
            <a:sym typeface="+mn-lt"/>
          </a:endParaRPr>
        </a:p>
      </dsp:txBody>
      <dsp:txXfrm>
        <a:off x="1211131" y="161970"/>
        <a:ext cx="781786" cy="781786"/>
      </dsp:txXfrm>
    </dsp:sp>
    <dsp:sp modelId="{4D3E8A32-10FF-4D23-B77F-FE8BA877C7B5}">
      <dsp:nvSpPr>
        <dsp:cNvPr id="0" name=""/>
        <dsp:cNvSpPr/>
      </dsp:nvSpPr>
      <dsp:spPr>
        <a:xfrm>
          <a:off x="1281397" y="1195444"/>
          <a:ext cx="641255" cy="641255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100" kern="1200"/>
        </a:p>
      </dsp:txBody>
      <dsp:txXfrm>
        <a:off x="1366395" y="1440660"/>
        <a:ext cx="471259" cy="150823"/>
      </dsp:txXfrm>
    </dsp:sp>
    <dsp:sp modelId="{BFCE56BB-5601-40B4-B6DD-104F786A654B}">
      <dsp:nvSpPr>
        <dsp:cNvPr id="0" name=""/>
        <dsp:cNvSpPr/>
      </dsp:nvSpPr>
      <dsp:spPr>
        <a:xfrm>
          <a:off x="1049218" y="1926475"/>
          <a:ext cx="1105612" cy="110561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kern="1200" dirty="0">
              <a:solidFill>
                <a:srgbClr val="FF0000"/>
              </a:solidFill>
              <a:latin typeface="+mn-lt"/>
              <a:ea typeface="+mn-ea"/>
              <a:cs typeface="+mn-ea"/>
              <a:sym typeface="+mn-lt"/>
            </a:rPr>
            <a:t>三个角</a:t>
          </a:r>
          <a:r>
            <a:rPr lang="zh-CN" altLang="en-US" sz="1100" kern="1200" dirty="0">
              <a:latin typeface="+mn-lt"/>
              <a:ea typeface="+mn-ea"/>
              <a:cs typeface="+mn-ea"/>
              <a:sym typeface="+mn-lt"/>
            </a:rPr>
            <a:t>对应相等</a:t>
          </a:r>
        </a:p>
      </dsp:txBody>
      <dsp:txXfrm>
        <a:off x="1211131" y="2088388"/>
        <a:ext cx="781786" cy="781786"/>
      </dsp:txXfrm>
    </dsp:sp>
    <dsp:sp modelId="{D2053B85-7099-4059-B348-ADC2241D5986}">
      <dsp:nvSpPr>
        <dsp:cNvPr id="0" name=""/>
        <dsp:cNvSpPr/>
      </dsp:nvSpPr>
      <dsp:spPr>
        <a:xfrm>
          <a:off x="2320672" y="1310428"/>
          <a:ext cx="351584" cy="4112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>
        <a:off x="2320672" y="1392685"/>
        <a:ext cx="246109" cy="246773"/>
      </dsp:txXfrm>
    </dsp:sp>
    <dsp:sp modelId="{13079537-996D-4BAD-8ADC-71B7298457FE}">
      <dsp:nvSpPr>
        <dsp:cNvPr id="0" name=""/>
        <dsp:cNvSpPr/>
      </dsp:nvSpPr>
      <dsp:spPr>
        <a:xfrm>
          <a:off x="2818198" y="410460"/>
          <a:ext cx="2211224" cy="221122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>
              <a:latin typeface="+mn-lt"/>
              <a:ea typeface="+mn-ea"/>
              <a:cs typeface="+mn-ea"/>
              <a:sym typeface="+mn-lt"/>
            </a:rPr>
            <a:t>两个三角形全等</a:t>
          </a:r>
        </a:p>
      </dsp:txBody>
      <dsp:txXfrm>
        <a:off x="3142024" y="734286"/>
        <a:ext cx="1563572" cy="1563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#1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srcNode" val="vNodes"/>
                <dgm:param type="dstNode" val="lastNode"/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575420-ED5A-4C67-B33D-1220B904C1ED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CB671-5AE8-4904-8681-22AC8CF10D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B671-5AE8-4904-8681-22AC8CF10DC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B671-5AE8-4904-8681-22AC8CF10DC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B671-5AE8-4904-8681-22AC8CF10DC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B671-5AE8-4904-8681-22AC8CF10DC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B671-5AE8-4904-8681-22AC8CF10DC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B671-5AE8-4904-8681-22AC8CF10DC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B671-5AE8-4904-8681-22AC8CF10DC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B671-5AE8-4904-8681-22AC8CF10DC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B671-5AE8-4904-8681-22AC8CF10DC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B671-5AE8-4904-8681-22AC8CF10DC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B671-5AE8-4904-8681-22AC8CF10DC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B671-5AE8-4904-8681-22AC8CF10DC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B671-5AE8-4904-8681-22AC8CF10DC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B671-5AE8-4904-8681-22AC8CF10DC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B671-5AE8-4904-8681-22AC8CF10DC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B671-5AE8-4904-8681-22AC8CF10DC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CB671-5AE8-4904-8681-22AC8CF10DC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2587228" y="2"/>
            <a:ext cx="9604773" cy="5101981"/>
          </a:xfrm>
          <a:custGeom>
            <a:avLst/>
            <a:gdLst>
              <a:gd name="connsiteX0" fmla="*/ 2866542 w 9604773"/>
              <a:gd name="connsiteY0" fmla="*/ 193495 h 5101981"/>
              <a:gd name="connsiteX1" fmla="*/ 5422756 w 9604773"/>
              <a:gd name="connsiteY1" fmla="*/ 193495 h 5101981"/>
              <a:gd name="connsiteX2" fmla="*/ 9604773 w 9604773"/>
              <a:gd name="connsiteY2" fmla="*/ 4378400 h 5101981"/>
              <a:gd name="connsiteX3" fmla="*/ 9604773 w 9604773"/>
              <a:gd name="connsiteY3" fmla="*/ 5101981 h 5101981"/>
              <a:gd name="connsiteX4" fmla="*/ 7771641 w 9604773"/>
              <a:gd name="connsiteY4" fmla="*/ 5101981 h 5101981"/>
              <a:gd name="connsiteX5" fmla="*/ 5341976 w 9604773"/>
              <a:gd name="connsiteY5" fmla="*/ 0 h 5101981"/>
              <a:gd name="connsiteX6" fmla="*/ 7898190 w 9604773"/>
              <a:gd name="connsiteY6" fmla="*/ 0 h 5101981"/>
              <a:gd name="connsiteX7" fmla="*/ 9604773 w 9604773"/>
              <a:gd name="connsiteY7" fmla="*/ 1707761 h 5101981"/>
              <a:gd name="connsiteX8" fmla="*/ 9604773 w 9604773"/>
              <a:gd name="connsiteY8" fmla="*/ 4265741 h 5101981"/>
              <a:gd name="connsiteX9" fmla="*/ 0 w 9604773"/>
              <a:gd name="connsiteY9" fmla="*/ 0 h 5101981"/>
              <a:gd name="connsiteX10" fmla="*/ 2556214 w 9604773"/>
              <a:gd name="connsiteY10" fmla="*/ 0 h 5101981"/>
              <a:gd name="connsiteX11" fmla="*/ 7415080 w 9604773"/>
              <a:gd name="connsiteY11" fmla="*/ 4862221 h 5101981"/>
              <a:gd name="connsiteX12" fmla="*/ 4858866 w 9604773"/>
              <a:gd name="connsiteY12" fmla="*/ 4862221 h 5101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604773" h="5101981">
                <a:moveTo>
                  <a:pt x="2866542" y="193495"/>
                </a:moveTo>
                <a:lnTo>
                  <a:pt x="5422756" y="193495"/>
                </a:lnTo>
                <a:lnTo>
                  <a:pt x="9604773" y="4378400"/>
                </a:lnTo>
                <a:lnTo>
                  <a:pt x="9604773" y="5101981"/>
                </a:lnTo>
                <a:lnTo>
                  <a:pt x="7771641" y="5101981"/>
                </a:lnTo>
                <a:close/>
                <a:moveTo>
                  <a:pt x="5341976" y="0"/>
                </a:moveTo>
                <a:lnTo>
                  <a:pt x="7898190" y="0"/>
                </a:lnTo>
                <a:lnTo>
                  <a:pt x="9604773" y="1707761"/>
                </a:lnTo>
                <a:lnTo>
                  <a:pt x="9604773" y="4265741"/>
                </a:lnTo>
                <a:close/>
                <a:moveTo>
                  <a:pt x="0" y="0"/>
                </a:moveTo>
                <a:lnTo>
                  <a:pt x="2556214" y="0"/>
                </a:lnTo>
                <a:lnTo>
                  <a:pt x="7415080" y="4862221"/>
                </a:lnTo>
                <a:lnTo>
                  <a:pt x="4858866" y="486222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3"/>
          <p:cNvGrpSpPr/>
          <p:nvPr userDrawn="1"/>
        </p:nvGrpSpPr>
        <p:grpSpPr>
          <a:xfrm>
            <a:off x="441013" y="378048"/>
            <a:ext cx="779471" cy="504523"/>
            <a:chOff x="6200384" y="1195613"/>
            <a:chExt cx="1329977" cy="860846"/>
          </a:xfrm>
        </p:grpSpPr>
        <p:sp>
          <p:nvSpPr>
            <p:cNvPr id="12" name="Freeform: Shape 10"/>
            <p:cNvSpPr/>
            <p:nvPr/>
          </p:nvSpPr>
          <p:spPr>
            <a:xfrm flipH="1">
              <a:off x="6200384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rgbClr val="12CBC4">
                <a:alpha val="1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+mn-ea"/>
                <a:cs typeface="+mn-cs"/>
              </a:endParaRPr>
            </a:p>
          </p:txBody>
        </p:sp>
        <p:sp>
          <p:nvSpPr>
            <p:cNvPr id="13" name="Freeform: Shape 11"/>
            <p:cNvSpPr/>
            <p:nvPr/>
          </p:nvSpPr>
          <p:spPr>
            <a:xfrm flipH="1">
              <a:off x="6650161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rgbClr val="12CBC4">
                <a:alpha val="3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+mn-ea"/>
                <a:cs typeface="+mn-cs"/>
              </a:endParaRPr>
            </a:p>
          </p:txBody>
        </p:sp>
        <p:sp>
          <p:nvSpPr>
            <p:cNvPr id="14" name="Freeform: Shape 12"/>
            <p:cNvSpPr/>
            <p:nvPr/>
          </p:nvSpPr>
          <p:spPr>
            <a:xfrm flipH="1">
              <a:off x="7099938" y="1195613"/>
              <a:ext cx="430423" cy="860846"/>
            </a:xfrm>
            <a:custGeom>
              <a:avLst/>
              <a:gdLst>
                <a:gd name="connsiteX0" fmla="*/ 927239 w 927239"/>
                <a:gd name="connsiteY0" fmla="*/ 0 h 1854477"/>
                <a:gd name="connsiteX1" fmla="*/ 927239 w 927239"/>
                <a:gd name="connsiteY1" fmla="*/ 398026 h 1854477"/>
                <a:gd name="connsiteX2" fmla="*/ 398026 w 927239"/>
                <a:gd name="connsiteY2" fmla="*/ 927239 h 1854477"/>
                <a:gd name="connsiteX3" fmla="*/ 927239 w 927239"/>
                <a:gd name="connsiteY3" fmla="*/ 1456451 h 1854477"/>
                <a:gd name="connsiteX4" fmla="*/ 927239 w 927239"/>
                <a:gd name="connsiteY4" fmla="*/ 1854477 h 1854477"/>
                <a:gd name="connsiteX5" fmla="*/ 0 w 927239"/>
                <a:gd name="connsiteY5" fmla="*/ 927239 h 1854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7239" h="1854477">
                  <a:moveTo>
                    <a:pt x="927239" y="0"/>
                  </a:moveTo>
                  <a:lnTo>
                    <a:pt x="927239" y="398026"/>
                  </a:lnTo>
                  <a:lnTo>
                    <a:pt x="398026" y="927239"/>
                  </a:lnTo>
                  <a:lnTo>
                    <a:pt x="927239" y="1456451"/>
                  </a:lnTo>
                  <a:lnTo>
                    <a:pt x="927239" y="1854477"/>
                  </a:lnTo>
                  <a:lnTo>
                    <a:pt x="0" y="927239"/>
                  </a:lnTo>
                  <a:close/>
                </a:path>
              </a:pathLst>
            </a:custGeom>
            <a:solidFill>
              <a:srgbClr val="12CB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 Light" panose="020B0502040204020203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png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9.png"/><Relationship Id="rId10" Type="http://schemas.openxmlformats.org/officeDocument/2006/relationships/image" Target="../media/image4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7.wmf"/><Relationship Id="rId18" Type="http://schemas.openxmlformats.org/officeDocument/2006/relationships/diagramColors" Target="../diagrams/colors1.xm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wmf"/><Relationship Id="rId12" Type="http://schemas.openxmlformats.org/officeDocument/2006/relationships/oleObject" Target="../embeddings/oleObject9.bin"/><Relationship Id="rId17" Type="http://schemas.openxmlformats.org/officeDocument/2006/relationships/diagramQuickStyle" Target="../diagrams/quickStyle1.xml"/><Relationship Id="rId2" Type="http://schemas.openxmlformats.org/officeDocument/2006/relationships/slideLayout" Target="../slideLayouts/slideLayout2.xml"/><Relationship Id="rId16" Type="http://schemas.openxmlformats.org/officeDocument/2006/relationships/diagramLayout" Target="../diagrams/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png"/><Relationship Id="rId5" Type="http://schemas.openxmlformats.org/officeDocument/2006/relationships/image" Target="../media/image2.wmf"/><Relationship Id="rId15" Type="http://schemas.openxmlformats.org/officeDocument/2006/relationships/diagramData" Target="../diagrams/data1.xml"/><Relationship Id="rId10" Type="http://schemas.openxmlformats.org/officeDocument/2006/relationships/image" Target="../media/image10.png"/><Relationship Id="rId19" Type="http://schemas.microsoft.com/office/2007/relationships/diagramDrawing" Target="../diagrams/drawing1.xml"/><Relationship Id="rId4" Type="http://schemas.openxmlformats.org/officeDocument/2006/relationships/oleObject" Target="../embeddings/oleObject6.bin"/><Relationship Id="rId9" Type="http://schemas.openxmlformats.org/officeDocument/2006/relationships/image" Target="../media/image4.wmf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11" Type="http://schemas.openxmlformats.org/officeDocument/2006/relationships/image" Target="../media/image9.wmf"/><Relationship Id="rId5" Type="http://schemas.openxmlformats.org/officeDocument/2006/relationships/oleObject" Target="../embeddings/oleObject10.bin"/><Relationship Id="rId15" Type="http://schemas.openxmlformats.org/officeDocument/2006/relationships/image" Target="../media/image11.wmf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9" b="8739"/>
          <a:stretch>
            <a:fillRect/>
          </a:stretch>
        </p:blipFill>
        <p:spPr>
          <a:xfrm>
            <a:off x="5054018" y="1"/>
            <a:ext cx="7137982" cy="3791641"/>
          </a:xfrm>
        </p:spPr>
      </p:pic>
      <p:sp>
        <p:nvSpPr>
          <p:cNvPr id="18" name="Right Triangle 2"/>
          <p:cNvSpPr/>
          <p:nvPr/>
        </p:nvSpPr>
        <p:spPr>
          <a:xfrm>
            <a:off x="0" y="4038530"/>
            <a:ext cx="2819470" cy="2819470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Rectangle: Rounded Corners 40"/>
          <p:cNvSpPr/>
          <p:nvPr/>
        </p:nvSpPr>
        <p:spPr bwMode="auto">
          <a:xfrm rot="16200000">
            <a:off x="2346551" y="4681220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accent1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: Rounded Corners 43"/>
          <p:cNvSpPr/>
          <p:nvPr/>
        </p:nvSpPr>
        <p:spPr bwMode="auto">
          <a:xfrm rot="16200000">
            <a:off x="4037416" y="4681220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591912" y="2949122"/>
            <a:ext cx="6536088" cy="1502622"/>
            <a:chOff x="1510350" y="2955304"/>
            <a:chExt cx="5209798" cy="1197713"/>
          </a:xfrm>
        </p:grpSpPr>
        <p:sp>
          <p:nvSpPr>
            <p:cNvPr id="22" name="矩形 21"/>
            <p:cNvSpPr/>
            <p:nvPr/>
          </p:nvSpPr>
          <p:spPr bwMode="auto">
            <a:xfrm>
              <a:off x="1510350" y="2955304"/>
              <a:ext cx="5209798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en-US" altLang="zh-CN" sz="3600" b="1" kern="100" dirty="0">
                  <a:cs typeface="+mn-ea"/>
                  <a:sym typeface="+mn-lt"/>
                </a:rPr>
                <a:t>12.2.1 </a:t>
              </a:r>
              <a:r>
                <a:rPr lang="zh-CN" altLang="en-US" sz="3600" b="1" kern="100" dirty="0">
                  <a:cs typeface="+mn-ea"/>
                  <a:sym typeface="+mn-lt"/>
                </a:rPr>
                <a:t>三角形全等的判定 </a:t>
              </a:r>
              <a:r>
                <a:rPr lang="en-US" altLang="zh-CN" sz="3600" b="1" kern="100" dirty="0">
                  <a:cs typeface="+mn-ea"/>
                  <a:sym typeface="+mn-lt"/>
                </a:rPr>
                <a:t>(SSS) 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endParaRPr lang="zh-CN" altLang="en-US" sz="3600" dirty="0"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634862" y="3563329"/>
              <a:ext cx="5085286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25" name="矩形 24"/>
          <p:cNvSpPr/>
          <p:nvPr/>
        </p:nvSpPr>
        <p:spPr bwMode="auto">
          <a:xfrm>
            <a:off x="1668455" y="2191310"/>
            <a:ext cx="458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3600" b="1" kern="100" dirty="0">
                <a:cs typeface="+mn-ea"/>
                <a:sym typeface="+mn-lt"/>
              </a:rPr>
              <a:t>第十二章 全等三角形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668455" y="4382774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68455" y="3841960"/>
            <a:ext cx="5216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/>
            <a:r>
              <a:rPr lang="zh-CN" altLang="en-US" sz="2400" dirty="0">
                <a:cs typeface="+mn-ea"/>
                <a:sym typeface="+mn-lt"/>
              </a:rPr>
              <a:t>人教版  数学（初中）  （八年级 上）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12909" y="5259656"/>
            <a:ext cx="1210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smtClean="0">
                <a:solidFill>
                  <a:schemeClr val="bg1"/>
                </a:solidFill>
                <a:cs typeface="+mn-ea"/>
                <a:sym typeface="+mn-lt"/>
              </a:rPr>
              <a:t>主讲人：</a:t>
            </a:r>
            <a:r>
              <a:rPr lang="en-US" altLang="zh-CN" sz="105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503774" y="5259656"/>
            <a:ext cx="1346323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时间：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40971" y="378048"/>
            <a:ext cx="1121978" cy="369332"/>
          </a:xfrm>
          <a:prstGeom prst="rect">
            <a:avLst/>
          </a:prstGeom>
          <a:solidFill>
            <a:srgbClr val="0F9F99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Right Triangle 2"/>
          <p:cNvSpPr/>
          <p:nvPr/>
        </p:nvSpPr>
        <p:spPr>
          <a:xfrm rot="16200000">
            <a:off x="11639988" y="6305987"/>
            <a:ext cx="552012" cy="552012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5" grpId="0"/>
      <p:bldP spid="26" grpId="0"/>
      <p:bldP spid="27" grpId="0"/>
      <p:bldP spid="28" grpId="0"/>
      <p:bldP spid="36" grpId="0"/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1199456" y="1399904"/>
            <a:ext cx="7300109" cy="65576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2400" dirty="0">
                <a:solidFill>
                  <a:srgbClr val="268868">
                    <a:lumMod val="50000"/>
                  </a:srgbClr>
                </a:solidFill>
                <a:cs typeface="+mn-ea"/>
                <a:sym typeface="+mn-lt"/>
              </a:rPr>
              <a:t>情况二：三个边相等，两三角形全等吗？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85037" y="2202757"/>
            <a:ext cx="934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画一个△</a:t>
            </a:r>
            <a:r>
              <a:rPr lang="en-US" altLang="zh-CN" sz="3200" dirty="0">
                <a:solidFill>
                  <a:prstClr val="black"/>
                </a:solidFill>
                <a:cs typeface="+mn-ea"/>
                <a:sym typeface="+mn-lt"/>
              </a:rPr>
              <a:t>AˊBˊC</a:t>
            </a:r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，使对应的三边相等？</a:t>
            </a:r>
          </a:p>
        </p:txBody>
      </p:sp>
      <p:grpSp>
        <p:nvGrpSpPr>
          <p:cNvPr id="7" name="Group 10"/>
          <p:cNvGrpSpPr/>
          <p:nvPr/>
        </p:nvGrpSpPr>
        <p:grpSpPr bwMode="auto">
          <a:xfrm>
            <a:off x="379307" y="3278839"/>
            <a:ext cx="4142196" cy="2667750"/>
            <a:chOff x="0" y="0"/>
            <a:chExt cx="2285" cy="1572"/>
          </a:xfrm>
        </p:grpSpPr>
        <p:grpSp>
          <p:nvGrpSpPr>
            <p:cNvPr id="8" name="Group 11"/>
            <p:cNvGrpSpPr/>
            <p:nvPr/>
          </p:nvGrpSpPr>
          <p:grpSpPr bwMode="auto">
            <a:xfrm>
              <a:off x="242" y="240"/>
              <a:ext cx="1824" cy="1104"/>
              <a:chOff x="0" y="0"/>
              <a:chExt cx="1365" cy="1092"/>
            </a:xfrm>
          </p:grpSpPr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0" y="1084"/>
                <a:ext cx="1365" cy="0"/>
              </a:xfrm>
              <a:prstGeom prst="line">
                <a:avLst/>
              </a:prstGeom>
              <a:noFill/>
              <a:ln w="38100" cmpd="sng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Line 1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945" cy="1092"/>
              </a:xfrm>
              <a:prstGeom prst="line">
                <a:avLst/>
              </a:prstGeom>
              <a:noFill/>
              <a:ln w="38100" cmpd="sng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Line 14"/>
              <p:cNvSpPr>
                <a:spLocks noChangeShapeType="1"/>
              </p:cNvSpPr>
              <p:nvPr/>
            </p:nvSpPr>
            <p:spPr bwMode="auto">
              <a:xfrm>
                <a:off x="945" y="0"/>
                <a:ext cx="420" cy="1092"/>
              </a:xfrm>
              <a:prstGeom prst="line">
                <a:avLst/>
              </a:prstGeom>
              <a:noFill/>
              <a:ln w="38100" cmpd="sng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Text Box 15"/>
            <p:cNvSpPr txBox="1">
              <a:spLocks noChangeArrowheads="1"/>
            </p:cNvSpPr>
            <p:nvPr/>
          </p:nvSpPr>
          <p:spPr bwMode="auto">
            <a:xfrm>
              <a:off x="1490" y="0"/>
              <a:ext cx="432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zh-CN" altLang="zh-CN" sz="3735" b="1">
                  <a:solidFill>
                    <a:prstClr val="black"/>
                  </a:solidFill>
                  <a:cs typeface="+mn-ea"/>
                  <a:sym typeface="+mn-lt"/>
                </a:rPr>
                <a:t>A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0" y="1147"/>
              <a:ext cx="2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zh-CN" sz="3735" b="1">
                  <a:solidFill>
                    <a:prstClr val="black"/>
                  </a:solidFill>
                  <a:cs typeface="+mn-ea"/>
                  <a:sym typeface="+mn-lt"/>
                </a:rPr>
                <a:t>B</a:t>
              </a:r>
            </a:p>
          </p:txBody>
        </p:sp>
        <p:sp>
          <p:nvSpPr>
            <p:cNvPr id="11" name="Text Box 17"/>
            <p:cNvSpPr txBox="1">
              <a:spLocks noChangeArrowheads="1"/>
            </p:cNvSpPr>
            <p:nvPr/>
          </p:nvSpPr>
          <p:spPr bwMode="auto">
            <a:xfrm>
              <a:off x="2041" y="1179"/>
              <a:ext cx="244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/>
              <a:r>
                <a:rPr lang="zh-CN" altLang="zh-CN" sz="3735" b="1">
                  <a:solidFill>
                    <a:prstClr val="black"/>
                  </a:solidFill>
                  <a:cs typeface="+mn-ea"/>
                  <a:sym typeface="+mn-lt"/>
                </a:rPr>
                <a:t>C</a:t>
              </a:r>
            </a:p>
          </p:txBody>
        </p:sp>
      </p:grp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4521503" y="2965163"/>
            <a:ext cx="199474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zh-CN" altLang="zh-CN" sz="3200" b="1" dirty="0">
                <a:solidFill>
                  <a:srgbClr val="FF3300"/>
                </a:solidFill>
                <a:cs typeface="+mn-ea"/>
                <a:sym typeface="+mn-lt"/>
              </a:rPr>
              <a:t>画法：</a:t>
            </a:r>
          </a:p>
        </p:txBody>
      </p:sp>
      <p:graphicFrame>
        <p:nvGraphicFramePr>
          <p:cNvPr id="16" name="Object 7"/>
          <p:cNvGraphicFramePr>
            <a:graphicFrameLocks noChangeAspect="1"/>
          </p:cNvGraphicFramePr>
          <p:nvPr/>
        </p:nvGraphicFramePr>
        <p:xfrm>
          <a:off x="5856288" y="2940050"/>
          <a:ext cx="3033712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66" name="公式" r:id="rId4" imgW="1243330" imgH="215900" progId="Equations">
                  <p:embed/>
                </p:oleObj>
              </mc:Choice>
              <mc:Fallback>
                <p:oleObj name="公式" r:id="rId4" imgW="1243330" imgH="215900" progId="Equations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6288" y="2940050"/>
                        <a:ext cx="3033712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12"/>
              <p:cNvSpPr txBox="1"/>
              <p:nvPr/>
            </p:nvSpPr>
            <p:spPr bwMode="auto">
              <a:xfrm>
                <a:off x="5824537" y="5721350"/>
                <a:ext cx="4645025" cy="5254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则</m:t>
                      </m:r>
                      <m:r>
                        <m:rPr>
                          <m:sty m:val="p"/>
                        </m:rP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为所求作的三角形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7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4537" y="5721350"/>
                <a:ext cx="4645025" cy="525462"/>
              </a:xfrm>
              <a:prstGeom prst="rect">
                <a:avLst/>
              </a:prstGeom>
              <a:blipFill rotWithShape="1">
                <a:blip r:embed="rId6"/>
                <a:stretch>
                  <a:fillRect l="-7" r="7" b="6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3"/>
              <p:cNvSpPr txBox="1"/>
              <p:nvPr/>
            </p:nvSpPr>
            <p:spPr bwMode="auto">
              <a:xfrm>
                <a:off x="5856288" y="3521075"/>
                <a:ext cx="4581525" cy="17049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2. 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分别以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为圆心，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线段</m:t>
                      </m:r>
                      <m:r>
                        <m:rPr>
                          <m:nor/>
                        </m:rP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r>
                        <m:rPr>
                          <m:nor/>
                        </m:rP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AC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为半径画弧，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两弧交于点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；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18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6288" y="3521075"/>
                <a:ext cx="4581525" cy="1704975"/>
              </a:xfrm>
              <a:prstGeom prst="rect">
                <a:avLst/>
              </a:prstGeom>
              <a:blipFill rotWithShape="1">
                <a:blip r:embed="rId7"/>
                <a:stretch>
                  <a:fillRect l="-7" r="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14"/>
              <p:cNvSpPr txBox="1"/>
              <p:nvPr/>
            </p:nvSpPr>
            <p:spPr bwMode="auto">
              <a:xfrm>
                <a:off x="5859463" y="5194300"/>
                <a:ext cx="3622675" cy="527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3. 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连接线段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、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Object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59463" y="5194300"/>
                <a:ext cx="3622675" cy="527050"/>
              </a:xfrm>
              <a:prstGeom prst="rect">
                <a:avLst/>
              </a:prstGeom>
              <a:blipFill rotWithShape="1">
                <a:blip r:embed="rId8"/>
                <a:stretch>
                  <a:fillRect l="-9" r="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本框 19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1084561" y="1350447"/>
            <a:ext cx="9097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004646">
                    <a:lumMod val="90000"/>
                    <a:lumOff val="10000"/>
                  </a:srgbClr>
                </a:solidFill>
                <a:cs typeface="+mn-ea"/>
                <a:sym typeface="+mn-lt"/>
              </a:rPr>
              <a:t>由以上尺规作图的方法可以得到以下基本事实：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88797" y="3099913"/>
            <a:ext cx="7768004" cy="1692258"/>
          </a:xfrm>
          <a:prstGeom prst="rect">
            <a:avLst/>
          </a:prstGeom>
          <a:solidFill>
            <a:srgbClr val="0F9F99"/>
          </a:solidFill>
        </p:spPr>
        <p:txBody>
          <a:bodyPr wrap="square" rtlCol="0">
            <a:spAutoFit/>
          </a:bodyPr>
          <a:lstStyle/>
          <a:p>
            <a:pPr algn="ctr" defTabSz="914400">
              <a:lnSpc>
                <a:spcPct val="200000"/>
              </a:lnSpc>
            </a:pP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三边分别相等的两个三角形全等。</a:t>
            </a:r>
            <a:endParaRPr lang="en-US" altLang="zh-CN" sz="28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 defTabSz="914400">
              <a:lnSpc>
                <a:spcPct val="200000"/>
              </a:lnSpc>
            </a:pP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（即 “边边边”或“</a:t>
            </a:r>
            <a:r>
              <a:rPr lang="en-US" altLang="zh-CN" sz="2800" dirty="0">
                <a:solidFill>
                  <a:schemeClr val="bg1"/>
                </a:solidFill>
                <a:cs typeface="+mn-ea"/>
                <a:sym typeface="+mn-lt"/>
              </a:rPr>
              <a:t>SSS</a:t>
            </a:r>
            <a:r>
              <a:rPr lang="zh-CN" altLang="en-US" sz="2800" dirty="0">
                <a:solidFill>
                  <a:schemeClr val="bg1"/>
                </a:solidFill>
                <a:cs typeface="+mn-ea"/>
                <a:sym typeface="+mn-lt"/>
              </a:rPr>
              <a:t>”）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小结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17995" y="1124745"/>
            <a:ext cx="96795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hangingPunct="0"/>
            <a:r>
              <a:rPr lang="zh-CN" altLang="zh-CN" sz="24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我们利用前面的结论，还可以得到作一个角等于已知角的方法。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17995" y="1637718"/>
            <a:ext cx="8902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hangingPunct="0"/>
            <a:r>
              <a:rPr lang="zh-CN" altLang="en-US" sz="24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例：已知∠AOB求作：∠A′O′B′=∠AOB</a:t>
            </a:r>
          </a:p>
        </p:txBody>
      </p:sp>
      <p:sp>
        <p:nvSpPr>
          <p:cNvPr id="24" name="Freeform 4"/>
          <p:cNvSpPr>
            <a:spLocks noChangeAspect="1"/>
          </p:cNvSpPr>
          <p:nvPr/>
        </p:nvSpPr>
        <p:spPr bwMode="auto">
          <a:xfrm>
            <a:off x="1911723" y="2470845"/>
            <a:ext cx="1748367" cy="1168400"/>
          </a:xfrm>
          <a:custGeom>
            <a:avLst/>
            <a:gdLst>
              <a:gd name="T0" fmla="*/ 1779 w 2065"/>
              <a:gd name="T1" fmla="*/ 0 h 1379"/>
              <a:gd name="T2" fmla="*/ 0 w 2065"/>
              <a:gd name="T3" fmla="*/ 1379 h 1379"/>
              <a:gd name="T4" fmla="*/ 2065 w 2065"/>
              <a:gd name="T5" fmla="*/ 1379 h 1379"/>
              <a:gd name="T6" fmla="*/ 0 60000 65536"/>
              <a:gd name="T7" fmla="*/ 0 60000 65536"/>
              <a:gd name="T8" fmla="*/ 0 60000 65536"/>
              <a:gd name="T9" fmla="*/ 0 w 2065"/>
              <a:gd name="T10" fmla="*/ 0 h 1379"/>
              <a:gd name="T11" fmla="*/ 2065 w 2065"/>
              <a:gd name="T12" fmla="*/ 1379 h 137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65" h="1379">
                <a:moveTo>
                  <a:pt x="1779" y="0"/>
                </a:moveTo>
                <a:lnTo>
                  <a:pt x="0" y="1379"/>
                </a:lnTo>
                <a:lnTo>
                  <a:pt x="2065" y="1379"/>
                </a:lnTo>
              </a:path>
            </a:pathLst>
          </a:custGeom>
          <a:noFill/>
          <a:ln w="9525" cmpd="sng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endParaRPr lang="zh-CN" altLang="zh-CN" sz="32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Freeform 5"/>
          <p:cNvSpPr>
            <a:spLocks noChangeAspect="1"/>
          </p:cNvSpPr>
          <p:nvPr/>
        </p:nvSpPr>
        <p:spPr bwMode="auto">
          <a:xfrm>
            <a:off x="5269239" y="2343845"/>
            <a:ext cx="1993900" cy="1333500"/>
          </a:xfrm>
          <a:custGeom>
            <a:avLst/>
            <a:gdLst>
              <a:gd name="T0" fmla="*/ 2030 w 2356"/>
              <a:gd name="T1" fmla="*/ 0 h 1573"/>
              <a:gd name="T2" fmla="*/ 0 w 2356"/>
              <a:gd name="T3" fmla="*/ 1573 h 1573"/>
              <a:gd name="T4" fmla="*/ 2356 w 2356"/>
              <a:gd name="T5" fmla="*/ 1573 h 1573"/>
              <a:gd name="T6" fmla="*/ 0 60000 65536"/>
              <a:gd name="T7" fmla="*/ 0 60000 65536"/>
              <a:gd name="T8" fmla="*/ 0 60000 65536"/>
              <a:gd name="T9" fmla="*/ 0 w 2356"/>
              <a:gd name="T10" fmla="*/ 0 h 1573"/>
              <a:gd name="T11" fmla="*/ 2356 w 2356"/>
              <a:gd name="T12" fmla="*/ 1573 h 157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56" h="1573">
                <a:moveTo>
                  <a:pt x="2030" y="0"/>
                </a:moveTo>
                <a:lnTo>
                  <a:pt x="0" y="1573"/>
                </a:lnTo>
                <a:lnTo>
                  <a:pt x="2356" y="1573"/>
                </a:lnTo>
              </a:path>
            </a:pathLst>
          </a:custGeom>
          <a:noFill/>
          <a:ln w="9525" cmpd="sng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endParaRPr lang="zh-CN" altLang="zh-CN" sz="32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Line 6"/>
          <p:cNvSpPr>
            <a:spLocks noChangeShapeType="1"/>
          </p:cNvSpPr>
          <p:nvPr/>
        </p:nvSpPr>
        <p:spPr bwMode="auto">
          <a:xfrm>
            <a:off x="1954540" y="3658295"/>
            <a:ext cx="1289049" cy="6349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7" name="Line 7"/>
          <p:cNvSpPr>
            <a:spLocks noChangeShapeType="1"/>
          </p:cNvSpPr>
          <p:nvPr/>
        </p:nvSpPr>
        <p:spPr bwMode="auto">
          <a:xfrm>
            <a:off x="5269240" y="3658295"/>
            <a:ext cx="1289049" cy="6349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5294639" y="2746012"/>
            <a:ext cx="1140883" cy="89323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 flipV="1">
            <a:off x="1882572" y="2769681"/>
            <a:ext cx="1140883" cy="893233"/>
          </a:xfrm>
          <a:prstGeom prst="line">
            <a:avLst/>
          </a:prstGeom>
          <a:noFill/>
          <a:ln w="9525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3057322" y="2805278"/>
            <a:ext cx="207433" cy="833967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6471506" y="2743895"/>
            <a:ext cx="207433" cy="935567"/>
          </a:xfrm>
          <a:prstGeom prst="line">
            <a:avLst/>
          </a:prstGeom>
          <a:noFill/>
          <a:ln w="9525" cmpd="sng">
            <a:solidFill>
              <a:schemeClr val="tx1"/>
            </a:solidFill>
            <a:prstDash val="dash"/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32" name="Text Box 12"/>
          <p:cNvSpPr txBox="1">
            <a:spLocks noChangeArrowheads="1"/>
          </p:cNvSpPr>
          <p:nvPr/>
        </p:nvSpPr>
        <p:spPr bwMode="auto">
          <a:xfrm>
            <a:off x="1537555" y="3450862"/>
            <a:ext cx="520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hangingPunct="0"/>
            <a:r>
              <a:rPr lang="zh-CN" altLang="en-US" sz="3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O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3785455" y="3387362"/>
            <a:ext cx="520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hangingPunct="0"/>
            <a:r>
              <a:rPr lang="zh-CN" altLang="en-US" sz="3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</a:t>
            </a:r>
          </a:p>
        </p:txBody>
      </p:sp>
      <p:sp>
        <p:nvSpPr>
          <p:cNvPr id="34" name="Text Box 14"/>
          <p:cNvSpPr txBox="1">
            <a:spLocks noChangeArrowheads="1"/>
          </p:cNvSpPr>
          <p:nvPr/>
        </p:nvSpPr>
        <p:spPr bwMode="auto">
          <a:xfrm>
            <a:off x="3518755" y="2117362"/>
            <a:ext cx="520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hangingPunct="0"/>
            <a:r>
              <a:rPr lang="zh-CN" altLang="en-US" sz="3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B</a:t>
            </a:r>
          </a:p>
        </p:txBody>
      </p:sp>
      <p:sp>
        <p:nvSpPr>
          <p:cNvPr id="35" name="Text Box 16"/>
          <p:cNvSpPr txBox="1">
            <a:spLocks noChangeArrowheads="1"/>
          </p:cNvSpPr>
          <p:nvPr/>
        </p:nvSpPr>
        <p:spPr bwMode="auto">
          <a:xfrm>
            <a:off x="2401155" y="2244362"/>
            <a:ext cx="5207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hangingPunct="0"/>
            <a:r>
              <a:rPr lang="zh-CN" altLang="en-US" sz="3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D</a:t>
            </a:r>
          </a:p>
        </p:txBody>
      </p:sp>
      <p:sp>
        <p:nvSpPr>
          <p:cNvPr id="36" name="Text Box 17"/>
          <p:cNvSpPr txBox="1">
            <a:spLocks noChangeArrowheads="1"/>
          </p:cNvSpPr>
          <p:nvPr/>
        </p:nvSpPr>
        <p:spPr bwMode="auto">
          <a:xfrm>
            <a:off x="4716789" y="3486845"/>
            <a:ext cx="952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hangingPunct="0"/>
            <a:r>
              <a:rPr lang="zh-CN" altLang="en-US" sz="3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O′</a:t>
            </a: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7379555" y="3438162"/>
            <a:ext cx="950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hangingPunct="0"/>
            <a:r>
              <a:rPr lang="zh-CN" altLang="en-US" sz="3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A′</a:t>
            </a:r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auto">
          <a:xfrm>
            <a:off x="7163655" y="1926862"/>
            <a:ext cx="950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hangingPunct="0"/>
            <a:r>
              <a:rPr lang="zh-CN" altLang="en-US" sz="3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B′</a:t>
            </a:r>
          </a:p>
        </p:txBody>
      </p:sp>
      <p:sp>
        <p:nvSpPr>
          <p:cNvPr id="39" name="Text Box 20"/>
          <p:cNvSpPr txBox="1">
            <a:spLocks noChangeArrowheads="1"/>
          </p:cNvSpPr>
          <p:nvPr/>
        </p:nvSpPr>
        <p:spPr bwMode="auto">
          <a:xfrm>
            <a:off x="5931755" y="3806462"/>
            <a:ext cx="950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hangingPunct="0"/>
            <a:r>
              <a:rPr lang="zh-CN" altLang="en-US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C′</a:t>
            </a:r>
          </a:p>
        </p:txBody>
      </p: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6185755" y="2028462"/>
            <a:ext cx="950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hangingPunct="0"/>
            <a:r>
              <a:rPr lang="zh-CN" altLang="en-US" sz="320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D′</a:t>
            </a:r>
          </a:p>
        </p:txBody>
      </p:sp>
      <p:sp>
        <p:nvSpPr>
          <p:cNvPr id="41" name="Freeform 23"/>
          <p:cNvSpPr/>
          <p:nvPr/>
        </p:nvSpPr>
        <p:spPr bwMode="auto">
          <a:xfrm>
            <a:off x="2824489" y="2635944"/>
            <a:ext cx="579967" cy="1295400"/>
          </a:xfrm>
          <a:custGeom>
            <a:avLst/>
            <a:gdLst>
              <a:gd name="T0" fmla="*/ 0 w 684"/>
              <a:gd name="T1" fmla="*/ 0 h 1529"/>
              <a:gd name="T2" fmla="*/ 614 w 684"/>
              <a:gd name="T3" fmla="*/ 599 h 1529"/>
              <a:gd name="T4" fmla="*/ 419 w 684"/>
              <a:gd name="T5" fmla="*/ 1529 h 1529"/>
              <a:gd name="T6" fmla="*/ 0 60000 65536"/>
              <a:gd name="T7" fmla="*/ 0 60000 65536"/>
              <a:gd name="T8" fmla="*/ 0 60000 65536"/>
              <a:gd name="T9" fmla="*/ 0 w 684"/>
              <a:gd name="T10" fmla="*/ 0 h 1529"/>
              <a:gd name="T11" fmla="*/ 684 w 684"/>
              <a:gd name="T12" fmla="*/ 1529 h 152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84" h="1529">
                <a:moveTo>
                  <a:pt x="0" y="0"/>
                </a:moveTo>
                <a:cubicBezTo>
                  <a:pt x="102" y="99"/>
                  <a:pt x="544" y="344"/>
                  <a:pt x="614" y="599"/>
                </a:cubicBezTo>
                <a:cubicBezTo>
                  <a:pt x="684" y="854"/>
                  <a:pt x="452" y="1374"/>
                  <a:pt x="419" y="1529"/>
                </a:cubicBezTo>
              </a:path>
            </a:pathLst>
          </a:custGeom>
          <a:noFill/>
          <a:ln w="9525" cmpd="sng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endParaRPr lang="zh-CN" altLang="zh-CN" sz="32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Freeform 24"/>
          <p:cNvSpPr/>
          <p:nvPr/>
        </p:nvSpPr>
        <p:spPr bwMode="auto">
          <a:xfrm>
            <a:off x="6266188" y="2623245"/>
            <a:ext cx="560917" cy="1375833"/>
          </a:xfrm>
          <a:custGeom>
            <a:avLst/>
            <a:gdLst>
              <a:gd name="T0" fmla="*/ 0 w 662"/>
              <a:gd name="T1" fmla="*/ 0 h 1624"/>
              <a:gd name="T2" fmla="*/ 584 w 662"/>
              <a:gd name="T3" fmla="*/ 539 h 1624"/>
              <a:gd name="T4" fmla="*/ 464 w 662"/>
              <a:gd name="T5" fmla="*/ 1469 h 1624"/>
              <a:gd name="T6" fmla="*/ 464 w 662"/>
              <a:gd name="T7" fmla="*/ 1469 h 1624"/>
              <a:gd name="T8" fmla="*/ 464 w 662"/>
              <a:gd name="T9" fmla="*/ 1514 h 16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62"/>
              <a:gd name="T16" fmla="*/ 0 h 1624"/>
              <a:gd name="T17" fmla="*/ 662 w 662"/>
              <a:gd name="T18" fmla="*/ 1624 h 16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62" h="1624">
                <a:moveTo>
                  <a:pt x="0" y="0"/>
                </a:moveTo>
                <a:cubicBezTo>
                  <a:pt x="97" y="89"/>
                  <a:pt x="507" y="294"/>
                  <a:pt x="584" y="539"/>
                </a:cubicBezTo>
                <a:cubicBezTo>
                  <a:pt x="662" y="784"/>
                  <a:pt x="484" y="1314"/>
                  <a:pt x="464" y="1469"/>
                </a:cubicBezTo>
                <a:cubicBezTo>
                  <a:pt x="444" y="1624"/>
                  <a:pt x="464" y="1462"/>
                  <a:pt x="464" y="1469"/>
                </a:cubicBezTo>
                <a:cubicBezTo>
                  <a:pt x="464" y="1477"/>
                  <a:pt x="464" y="1507"/>
                  <a:pt x="464" y="1514"/>
                </a:cubicBezTo>
              </a:path>
            </a:pathLst>
          </a:custGeom>
          <a:noFill/>
          <a:ln w="9525" cmpd="sng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endParaRPr lang="zh-CN" altLang="zh-CN" sz="32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Freeform 25"/>
          <p:cNvSpPr/>
          <p:nvPr/>
        </p:nvSpPr>
        <p:spPr bwMode="auto">
          <a:xfrm>
            <a:off x="6240789" y="2722729"/>
            <a:ext cx="444500" cy="129116"/>
          </a:xfrm>
          <a:custGeom>
            <a:avLst/>
            <a:gdLst>
              <a:gd name="T0" fmla="*/ 0 w 524"/>
              <a:gd name="T1" fmla="*/ 47 h 152"/>
              <a:gd name="T2" fmla="*/ 254 w 524"/>
              <a:gd name="T3" fmla="*/ 17 h 152"/>
              <a:gd name="T4" fmla="*/ 524 w 524"/>
              <a:gd name="T5" fmla="*/ 152 h 152"/>
              <a:gd name="T6" fmla="*/ 0 60000 65536"/>
              <a:gd name="T7" fmla="*/ 0 60000 65536"/>
              <a:gd name="T8" fmla="*/ 0 60000 65536"/>
              <a:gd name="T9" fmla="*/ 0 w 524"/>
              <a:gd name="T10" fmla="*/ 0 h 152"/>
              <a:gd name="T11" fmla="*/ 524 w 524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4" h="152">
                <a:moveTo>
                  <a:pt x="0" y="47"/>
                </a:moveTo>
                <a:cubicBezTo>
                  <a:pt x="42" y="42"/>
                  <a:pt x="167" y="0"/>
                  <a:pt x="254" y="17"/>
                </a:cubicBezTo>
                <a:cubicBezTo>
                  <a:pt x="342" y="34"/>
                  <a:pt x="479" y="129"/>
                  <a:pt x="524" y="152"/>
                </a:cubicBezTo>
              </a:path>
            </a:pathLst>
          </a:custGeom>
          <a:noFill/>
          <a:ln w="9525" cmpd="sng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endParaRPr lang="zh-CN" altLang="zh-CN" sz="320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 Box 22"/>
          <p:cNvSpPr txBox="1">
            <a:spLocks noChangeArrowheads="1"/>
          </p:cNvSpPr>
          <p:nvPr/>
        </p:nvSpPr>
        <p:spPr bwMode="auto">
          <a:xfrm>
            <a:off x="817995" y="4115036"/>
            <a:ext cx="12370103" cy="2350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 hangingPunct="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作法：</a:t>
            </a:r>
            <a:endParaRPr lang="en-US" altLang="zh-CN" sz="2000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4400" hangingPunct="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1、以点O为圆心，任意长为半径画弧，分别交OA，OB于点C、D；</a:t>
            </a:r>
          </a:p>
          <a:p>
            <a:pPr defTabSz="914400" hangingPunct="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2、画一条射线O′A′，以点O′为圆心，OC长为半径画弧，交O′A′于点C′；</a:t>
            </a:r>
          </a:p>
          <a:p>
            <a:pPr defTabSz="914400" hangingPunct="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3、以点C′为圆心，CD长为半径画弧，与第2步中所画的弧交于点D′；</a:t>
            </a:r>
          </a:p>
          <a:p>
            <a:pPr defTabSz="914400" hangingPunct="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4、过点D′画射线O′B′，则∠A′O′B′=∠AOB</a:t>
            </a:r>
          </a:p>
        </p:txBody>
      </p:sp>
      <p:sp>
        <p:nvSpPr>
          <p:cNvPr id="45" name="Text Box 20"/>
          <p:cNvSpPr txBox="1">
            <a:spLocks noChangeArrowheads="1"/>
          </p:cNvSpPr>
          <p:nvPr/>
        </p:nvSpPr>
        <p:spPr bwMode="auto">
          <a:xfrm>
            <a:off x="2757813" y="3822937"/>
            <a:ext cx="95038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 hangingPunct="0"/>
            <a:r>
              <a:rPr lang="zh-CN" altLang="en-US" sz="3200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C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/>
          <p:nvPr/>
        </p:nvSpPr>
        <p:spPr bwMode="auto">
          <a:xfrm>
            <a:off x="1531345" y="2499786"/>
            <a:ext cx="207804" cy="1536876"/>
          </a:xfrm>
          <a:prstGeom prst="leftBrace">
            <a:avLst>
              <a:gd name="adj1" fmla="val 91667"/>
              <a:gd name="adj2" fmla="val 50000"/>
            </a:avLst>
          </a:prstGeom>
          <a:noFill/>
          <a:ln w="57150" cmpd="sng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4400"/>
            <a:endParaRPr lang="zh-CN" altLang="zh-CN" sz="2665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266292" y="4281379"/>
            <a:ext cx="24384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zh-CN" altLang="zh-CN" sz="2665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（SSS）</a:t>
            </a:r>
          </a:p>
        </p:txBody>
      </p:sp>
      <p:grpSp>
        <p:nvGrpSpPr>
          <p:cNvPr id="7" name="Group 4"/>
          <p:cNvGrpSpPr/>
          <p:nvPr/>
        </p:nvGrpSpPr>
        <p:grpSpPr bwMode="auto">
          <a:xfrm>
            <a:off x="6501057" y="1711768"/>
            <a:ext cx="4081434" cy="2906744"/>
            <a:chOff x="0" y="0"/>
            <a:chExt cx="2427" cy="1693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42" y="288"/>
              <a:ext cx="1776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zh-CN" altLang="en-US" sz="266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Line 6"/>
            <p:cNvSpPr>
              <a:spLocks noChangeShapeType="1"/>
            </p:cNvSpPr>
            <p:nvPr/>
          </p:nvSpPr>
          <p:spPr bwMode="auto">
            <a:xfrm flipH="1">
              <a:off x="106" y="288"/>
              <a:ext cx="336" cy="1104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zh-CN" altLang="en-US" sz="266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106" y="1392"/>
              <a:ext cx="1824" cy="0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zh-CN" altLang="en-US" sz="266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H="1">
              <a:off x="1930" y="288"/>
              <a:ext cx="288" cy="1104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zh-CN" altLang="en-US" sz="266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442" y="288"/>
              <a:ext cx="1488" cy="1104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defTabSz="914400"/>
              <a:endParaRPr lang="zh-CN" altLang="en-US" sz="266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0" y="1400"/>
              <a:ext cx="257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zh-CN" sz="2665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A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786" y="1392"/>
              <a:ext cx="257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zh-CN" sz="2665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B</a:t>
              </a: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170" y="0"/>
              <a:ext cx="257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zh-CN" sz="2665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C</a:t>
              </a:r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46" y="0"/>
              <a:ext cx="255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defTabSz="914400"/>
              <a:r>
                <a:rPr lang="zh-CN" altLang="zh-CN" sz="2665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+mn-lt"/>
                  <a:ea typeface="+mn-ea"/>
                  <a:cs typeface="+mn-ea"/>
                  <a:sym typeface="+mn-lt"/>
                </a:rPr>
                <a:t>D</a:t>
              </a:r>
            </a:p>
          </p:txBody>
        </p:sp>
      </p:grp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994240" y="1330749"/>
            <a:ext cx="10608733" cy="36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>
              <a:lnSpc>
                <a:spcPct val="70000"/>
              </a:lnSpc>
            </a:pPr>
            <a:r>
              <a:rPr lang="en-US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1.</a:t>
            </a:r>
            <a:r>
              <a:rPr lang="zh-CN" altLang="zh-CN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如图，在四边形ABCD中AB=CD，AD=BC，则</a:t>
            </a:r>
            <a:r>
              <a:rPr lang="zh-CN" altLang="zh-CN" sz="2400" b="1" dirty="0">
                <a:latin typeface="+mn-lt"/>
                <a:ea typeface="+mn-ea"/>
                <a:cs typeface="+mn-ea"/>
                <a:sym typeface="+mn-lt"/>
              </a:rPr>
              <a:t>∠A=∠C.请说明理由。</a:t>
            </a:r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994240" y="1812779"/>
            <a:ext cx="4123245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zh-CN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解：在</a:t>
            </a:r>
            <a:r>
              <a:rPr lang="zh-CN" altLang="en-US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△</a:t>
            </a:r>
            <a:r>
              <a:rPr lang="zh-CN" altLang="zh-CN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ABD和</a:t>
            </a:r>
            <a:r>
              <a:rPr lang="zh-CN" altLang="en-US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△</a:t>
            </a:r>
            <a:r>
              <a:rPr lang="zh-CN" altLang="zh-CN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CDB中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1828428" y="2321964"/>
            <a:ext cx="296587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zh-CN" sz="2665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AB=CD  （已知）</a:t>
            </a: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808360" y="2920024"/>
            <a:ext cx="296587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zh-CN" sz="2665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AD=</a:t>
            </a:r>
            <a:r>
              <a:rPr lang="en-US" altLang="zh-CN" sz="2665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CB</a:t>
            </a:r>
            <a:r>
              <a:rPr lang="zh-CN" altLang="zh-CN" sz="2665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 （已知）</a:t>
            </a: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3055033" y="3593164"/>
            <a:ext cx="2808817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zh-CN" sz="2665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（公共边）</a:t>
            </a:r>
          </a:p>
        </p:txBody>
      </p:sp>
      <p:sp>
        <p:nvSpPr>
          <p:cNvPr id="33" name="Text Box 31"/>
          <p:cNvSpPr txBox="1">
            <a:spLocks noChangeArrowheads="1"/>
          </p:cNvSpPr>
          <p:nvPr/>
        </p:nvSpPr>
        <p:spPr bwMode="auto">
          <a:xfrm>
            <a:off x="1185036" y="4330333"/>
            <a:ext cx="5283200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zh-CN" sz="2665" b="1" dirty="0">
                <a:solidFill>
                  <a:srgbClr val="00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zh-CN" sz="2665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∴ </a:t>
            </a:r>
            <a:r>
              <a:rPr lang="zh-CN" altLang="en-US" sz="2665" b="1" dirty="0">
                <a:solidFill>
                  <a:srgbClr val="00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△</a:t>
            </a:r>
            <a:r>
              <a:rPr lang="zh-CN" altLang="zh-CN" sz="2665" b="1" dirty="0">
                <a:solidFill>
                  <a:srgbClr val="00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ABD </a:t>
            </a:r>
            <a:r>
              <a:rPr lang="zh-CN" altLang="zh-CN" sz="2665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≌</a:t>
            </a:r>
            <a:r>
              <a:rPr lang="zh-CN" altLang="zh-CN" sz="2665" b="1" dirty="0">
                <a:solidFill>
                  <a:srgbClr val="00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665" b="1" dirty="0">
                <a:solidFill>
                  <a:srgbClr val="00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△</a:t>
            </a:r>
            <a:r>
              <a:rPr lang="en-US" altLang="zh-CN" sz="2665" b="1" dirty="0">
                <a:solidFill>
                  <a:srgbClr val="00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CBD</a:t>
            </a:r>
            <a:endParaRPr lang="zh-CN" altLang="zh-CN" sz="2665" b="1" dirty="0">
              <a:solidFill>
                <a:srgbClr val="00464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 Box 40"/>
          <p:cNvSpPr txBox="1">
            <a:spLocks noChangeArrowheads="1"/>
          </p:cNvSpPr>
          <p:nvPr/>
        </p:nvSpPr>
        <p:spPr bwMode="auto">
          <a:xfrm>
            <a:off x="1257451" y="5071171"/>
            <a:ext cx="11176000" cy="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zh-CN" sz="2665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∴ ∠A= ∠C  （    </a:t>
            </a:r>
            <a:r>
              <a:rPr lang="en-US" altLang="zh-CN" sz="2665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            </a:t>
            </a:r>
            <a:r>
              <a:rPr lang="zh-CN" altLang="zh-CN" sz="2665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                    ）</a:t>
            </a:r>
          </a:p>
          <a:p>
            <a:pPr defTabSz="914400"/>
            <a:endParaRPr lang="zh-CN" altLang="zh-CN" sz="2665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828427" y="3657193"/>
            <a:ext cx="1467068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n-US" altLang="zh-CN" sz="2665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BD</a:t>
            </a:r>
            <a:r>
              <a:rPr lang="zh-CN" altLang="zh-CN" sz="2665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=</a:t>
            </a:r>
            <a:r>
              <a:rPr lang="en-US" altLang="zh-CN" sz="2665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DB</a:t>
            </a:r>
            <a:r>
              <a:rPr lang="zh-CN" altLang="zh-CN" sz="2665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ea"/>
                <a:sym typeface="+mn-lt"/>
              </a:rPr>
              <a:t> </a:t>
            </a:r>
            <a:endParaRPr lang="zh-CN" altLang="en-US" sz="2665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4" name="Text Box 41"/>
          <p:cNvSpPr txBox="1">
            <a:spLocks noChangeArrowheads="1"/>
          </p:cNvSpPr>
          <p:nvPr/>
        </p:nvSpPr>
        <p:spPr bwMode="auto">
          <a:xfrm>
            <a:off x="3711201" y="5126770"/>
            <a:ext cx="30059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zh-CN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全等三角形的对应角相等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课堂测试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9" grpId="0"/>
      <p:bldP spid="29" grpId="0"/>
      <p:bldP spid="30" grpId="0"/>
      <p:bldP spid="31" grpId="0"/>
      <p:bldP spid="33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8009076" y="3429000"/>
            <a:ext cx="326458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△</a:t>
            </a:r>
            <a:r>
              <a:rPr lang="en-US" altLang="zh-CN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DFO</a:t>
            </a:r>
            <a:r>
              <a:rPr lang="zh-CN" altLang="zh-CN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zh-CN" sz="2665" b="1" dirty="0">
                <a:latin typeface="+mn-lt"/>
                <a:ea typeface="+mn-ea"/>
                <a:cs typeface="+mn-ea"/>
                <a:sym typeface="+mn-lt"/>
              </a:rPr>
              <a:t>≌</a:t>
            </a:r>
            <a:r>
              <a:rPr lang="zh-CN" altLang="zh-CN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△</a:t>
            </a:r>
            <a:r>
              <a:rPr lang="en-US" altLang="zh-CN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CEO</a:t>
            </a:r>
            <a:endParaRPr lang="zh-CN" altLang="zh-CN" sz="2665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8009076" y="5000432"/>
            <a:ext cx="326458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△</a:t>
            </a:r>
            <a:r>
              <a:rPr lang="en-US" altLang="zh-CN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BOD</a:t>
            </a:r>
            <a:r>
              <a:rPr lang="zh-CN" altLang="zh-CN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zh-CN" sz="2665" b="1" dirty="0">
                <a:latin typeface="+mn-lt"/>
                <a:ea typeface="+mn-ea"/>
                <a:cs typeface="+mn-ea"/>
                <a:sym typeface="+mn-lt"/>
              </a:rPr>
              <a:t>≌</a:t>
            </a:r>
            <a:r>
              <a:rPr lang="zh-CN" altLang="zh-CN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△</a:t>
            </a:r>
            <a:r>
              <a:rPr lang="en-US" altLang="zh-CN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AOC</a:t>
            </a:r>
            <a:endParaRPr lang="zh-CN" altLang="zh-CN" sz="2665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8009076" y="4214716"/>
            <a:ext cx="3264588" cy="50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defTabSz="914400"/>
            <a:r>
              <a:rPr lang="zh-CN" altLang="en-US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△</a:t>
            </a:r>
            <a:r>
              <a:rPr lang="en-US" altLang="zh-CN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BFO</a:t>
            </a:r>
            <a:r>
              <a:rPr lang="zh-CN" altLang="zh-CN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zh-CN" sz="2665" b="1" dirty="0">
                <a:latin typeface="+mn-lt"/>
                <a:ea typeface="+mn-ea"/>
                <a:cs typeface="+mn-ea"/>
                <a:sym typeface="+mn-lt"/>
              </a:rPr>
              <a:t>≌</a:t>
            </a:r>
            <a:r>
              <a:rPr lang="zh-CN" altLang="zh-CN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zh-CN" altLang="en-US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△</a:t>
            </a:r>
            <a:r>
              <a:rPr lang="en-US" altLang="zh-CN" sz="2665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ea"/>
                <a:sym typeface="+mn-lt"/>
              </a:rPr>
              <a:t>AEO</a:t>
            </a:r>
            <a:endParaRPr lang="zh-CN" altLang="zh-CN" sz="2665" b="1" dirty="0">
              <a:effectLst>
                <a:outerShdw blurRad="38100" dist="38100" dir="2700000" algn="tl">
                  <a:srgbClr val="C0C0C0"/>
                </a:outerShdw>
              </a:effectLst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课堂测试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44" y="1354802"/>
            <a:ext cx="7449312" cy="4741164"/>
          </a:xfrm>
          <a:prstGeom prst="rect">
            <a:avLst/>
          </a:prstGeom>
        </p:spPr>
      </p:pic>
      <p:sp>
        <p:nvSpPr>
          <p:cNvPr id="14" name="笑脸 13"/>
          <p:cNvSpPr/>
          <p:nvPr/>
        </p:nvSpPr>
        <p:spPr>
          <a:xfrm>
            <a:off x="918336" y="3604578"/>
            <a:ext cx="706932" cy="65437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62233" y="1272930"/>
            <a:ext cx="11329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4.</a:t>
            </a: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如图，点</a:t>
            </a:r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B,E,C,F</a:t>
            </a: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在一条直线上，</a:t>
            </a:r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AB=DE,AC=DF,BE=CF.</a:t>
            </a: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求证∠</a:t>
            </a:r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A=</a:t>
            </a:r>
            <a:r>
              <a:rPr lang="zh-CN" altLang="en-US" sz="2400" dirty="0">
                <a:solidFill>
                  <a:prstClr val="black"/>
                </a:solidFill>
                <a:cs typeface="+mn-ea"/>
                <a:sym typeface="+mn-lt"/>
              </a:rPr>
              <a:t>∠</a:t>
            </a:r>
            <a:r>
              <a:rPr lang="en-US" altLang="zh-CN" sz="2400" dirty="0">
                <a:solidFill>
                  <a:prstClr val="black"/>
                </a:solidFill>
                <a:cs typeface="+mn-ea"/>
                <a:sym typeface="+mn-lt"/>
              </a:rPr>
              <a:t>D.</a:t>
            </a:r>
            <a:endParaRPr lang="zh-CN" altLang="en-US" sz="2400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59" y="2818005"/>
            <a:ext cx="363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本框 7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课堂测试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610" y="2437384"/>
            <a:ext cx="8526780" cy="376123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课堂测试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63" y="1160551"/>
            <a:ext cx="9528874" cy="527349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/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9" b="8739"/>
          <a:stretch>
            <a:fillRect/>
          </a:stretch>
        </p:blipFill>
        <p:spPr>
          <a:xfrm>
            <a:off x="5054018" y="1"/>
            <a:ext cx="7137982" cy="3791641"/>
          </a:xfrm>
        </p:spPr>
      </p:pic>
      <p:sp>
        <p:nvSpPr>
          <p:cNvPr id="18" name="Right Triangle 2"/>
          <p:cNvSpPr/>
          <p:nvPr/>
        </p:nvSpPr>
        <p:spPr>
          <a:xfrm>
            <a:off x="0" y="4038530"/>
            <a:ext cx="2819470" cy="2819470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Rectangle: Rounded Corners 40"/>
          <p:cNvSpPr/>
          <p:nvPr/>
        </p:nvSpPr>
        <p:spPr bwMode="auto">
          <a:xfrm rot="16200000">
            <a:off x="2346551" y="4681220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accent1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Rectangle: Rounded Corners 43"/>
          <p:cNvSpPr/>
          <p:nvPr/>
        </p:nvSpPr>
        <p:spPr bwMode="auto">
          <a:xfrm rot="16200000">
            <a:off x="4037416" y="4681220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591911" y="2949122"/>
            <a:ext cx="6100659" cy="1502622"/>
            <a:chOff x="1510349" y="2955304"/>
            <a:chExt cx="4862725" cy="1197713"/>
          </a:xfrm>
        </p:grpSpPr>
        <p:sp>
          <p:nvSpPr>
            <p:cNvPr id="22" name="矩形 21"/>
            <p:cNvSpPr/>
            <p:nvPr/>
          </p:nvSpPr>
          <p:spPr bwMode="auto">
            <a:xfrm>
              <a:off x="1510349" y="2955304"/>
              <a:ext cx="4862725" cy="5642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dist">
                <a:defRPr/>
              </a:pPr>
              <a:r>
                <a:rPr lang="zh-CN" altLang="en-US" sz="4000" b="1" kern="100" dirty="0">
                  <a:cs typeface="+mn-ea"/>
                  <a:sym typeface="+mn-lt"/>
                </a:rPr>
                <a:t>感谢各位的仔细聆听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/>
              <a:endParaRPr lang="zh-CN" altLang="en-US" sz="3600" dirty="0">
                <a:cs typeface="+mn-ea"/>
                <a:sym typeface="+mn-lt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1634862" y="3563329"/>
              <a:ext cx="4738212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25" name="矩形 24"/>
          <p:cNvSpPr/>
          <p:nvPr/>
        </p:nvSpPr>
        <p:spPr bwMode="auto">
          <a:xfrm>
            <a:off x="1668455" y="2191310"/>
            <a:ext cx="45833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defRPr/>
            </a:pPr>
            <a:r>
              <a:rPr lang="zh-CN" altLang="en-US" sz="3600" b="1" kern="100" dirty="0">
                <a:cs typeface="+mn-ea"/>
                <a:sym typeface="+mn-lt"/>
              </a:rPr>
              <a:t>第十二章 全等三角形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1668455" y="4382774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Please Enter Your Detailed Text Here, The Content Should Be Concise And Clear, Concise And Concise Do Not Need Too Much Text</a:t>
            </a:r>
            <a:endParaRPr lang="zh-CN" altLang="en-US" sz="28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68455" y="3841960"/>
            <a:ext cx="52167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 defTabSz="457200"/>
            <a:r>
              <a:rPr lang="zh-CN" altLang="en-US" sz="2400" dirty="0">
                <a:cs typeface="+mn-ea"/>
                <a:sym typeface="+mn-lt"/>
              </a:rPr>
              <a:t>人教版  数学（初中）  （八年级 上）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1812909" y="5259656"/>
            <a:ext cx="121058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smtClean="0">
                <a:solidFill>
                  <a:schemeClr val="bg1"/>
                </a:solidFill>
                <a:cs typeface="+mn-ea"/>
                <a:sym typeface="+mn-lt"/>
              </a:rPr>
              <a:t>主讲人：</a:t>
            </a:r>
            <a:r>
              <a:rPr lang="en-US" altLang="zh-CN" sz="1050" smtClean="0">
                <a:solidFill>
                  <a:schemeClr val="bg1"/>
                </a:solidFill>
                <a:cs typeface="+mn-ea"/>
                <a:sym typeface="+mn-lt"/>
              </a:rPr>
              <a:t>PPT818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503774" y="5259656"/>
            <a:ext cx="1346323" cy="25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1050" dirty="0">
                <a:solidFill>
                  <a:schemeClr val="bg1"/>
                </a:solidFill>
                <a:cs typeface="+mn-ea"/>
                <a:sym typeface="+mn-lt"/>
              </a:rPr>
              <a:t>时间：</a:t>
            </a:r>
            <a:r>
              <a:rPr lang="en-US" altLang="zh-CN" sz="1050" dirty="0">
                <a:solidFill>
                  <a:schemeClr val="bg1"/>
                </a:solidFill>
                <a:cs typeface="+mn-ea"/>
                <a:sym typeface="+mn-lt"/>
              </a:rPr>
              <a:t>20XX</a:t>
            </a:r>
            <a:endParaRPr lang="zh-CN" altLang="en-US" sz="105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40971" y="378048"/>
            <a:ext cx="1121978" cy="369332"/>
          </a:xfrm>
          <a:prstGeom prst="rect">
            <a:avLst/>
          </a:prstGeom>
          <a:solidFill>
            <a:srgbClr val="0F9F99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algn="dist"/>
            <a:r>
              <a:rPr lang="en-US" altLang="zh-CN" sz="1600" dirty="0">
                <a:solidFill>
                  <a:schemeClr val="bg1"/>
                </a:solidFill>
                <a:cs typeface="+mn-ea"/>
                <a:sym typeface="+mn-lt"/>
              </a:rPr>
              <a:t>LOGO</a:t>
            </a:r>
            <a:endParaRPr lang="zh-CN" alt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8" name="Right Triangle 2"/>
          <p:cNvSpPr/>
          <p:nvPr/>
        </p:nvSpPr>
        <p:spPr>
          <a:xfrm rot="16200000">
            <a:off x="11639988" y="6305987"/>
            <a:ext cx="552012" cy="552012"/>
          </a:xfrm>
          <a:prstGeom prst="rtTriangle">
            <a:avLst/>
          </a:prstGeom>
          <a:gradFill flip="none" rotWithShape="1">
            <a:gsLst>
              <a:gs pos="0">
                <a:schemeClr val="accent1"/>
              </a:gs>
              <a:gs pos="90000">
                <a:schemeClr val="accent1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前 言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63285" y="1510038"/>
            <a:ext cx="4663881" cy="47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学习目标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63285" y="2128229"/>
            <a:ext cx="10348517" cy="198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1.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掌握“边边边”条件的内容，并能初步应用“边边边”条件判定两个三角形全等 。。</a:t>
            </a:r>
          </a:p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2.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使学生经历探索三角形全等条件的过程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体会如何探索研究问题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并初步体会分类思想</a:t>
            </a: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提高学生分析问题和解决问题的能力。。</a:t>
            </a:r>
          </a:p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lang="en-US" altLang="zh-CN" dirty="0">
                <a:solidFill>
                  <a:prstClr val="black"/>
                </a:solidFill>
                <a:cs typeface="+mn-ea"/>
                <a:sym typeface="+mn-lt"/>
              </a:rPr>
              <a:t>3.</a:t>
            </a:r>
            <a:r>
              <a:rPr lang="zh-CN" altLang="en-US" dirty="0">
                <a:solidFill>
                  <a:prstClr val="black"/>
                </a:solidFill>
                <a:cs typeface="+mn-ea"/>
                <a:sym typeface="+mn-lt"/>
              </a:rPr>
              <a:t>通过画图、比较、验证，培养学生注重观察、善于思考、不断总结的良好思维习惯。 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1063285" y="4259270"/>
            <a:ext cx="4663881" cy="47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75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重点难点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063285" y="4877462"/>
            <a:ext cx="10348517" cy="1115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ct val="50000"/>
              </a:spcBef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rPr>
              <a:t>重点：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掌握“边边边”判定两个三角形全等的方法。</a:t>
            </a: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难点：</a:t>
            </a:r>
            <a:r>
              <a:rPr lang="zh-CN" altLang="zh-CN" sz="2000" dirty="0">
                <a:cs typeface="+mn-ea"/>
                <a:sym typeface="+mn-lt"/>
              </a:rPr>
              <a:t>掌握“边边边”判定两个三角形全等的方法</a:t>
            </a:r>
            <a:r>
              <a:rPr lang="zh-CN" altLang="en-US" sz="2000" dirty="0">
                <a:cs typeface="+mn-ea"/>
                <a:sym typeface="+mn-lt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185036" y="1298938"/>
            <a:ext cx="82296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zh-CN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  <a:r>
              <a:rPr lang="en-US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.</a:t>
            </a:r>
            <a:r>
              <a:rPr lang="zh-CN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什么叫全等三角形？</a:t>
            </a: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299836" y="1330646"/>
            <a:ext cx="9753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zh-CN" altLang="zh-CN" sz="3200" b="1" dirty="0">
                <a:solidFill>
                  <a:srgbClr val="268868"/>
                </a:solidFill>
                <a:latin typeface="+mn-lt"/>
                <a:ea typeface="+mn-ea"/>
                <a:cs typeface="+mn-ea"/>
                <a:sym typeface="+mn-lt"/>
              </a:rPr>
              <a:t>能够完全重合的两个三角形</a:t>
            </a:r>
          </a:p>
        </p:txBody>
      </p:sp>
      <p:sp>
        <p:nvSpPr>
          <p:cNvPr id="8" name="Text Box 13"/>
          <p:cNvSpPr txBox="1">
            <a:spLocks noChangeArrowheads="1"/>
          </p:cNvSpPr>
          <p:nvPr/>
        </p:nvSpPr>
        <p:spPr bwMode="auto">
          <a:xfrm>
            <a:off x="1199456" y="1946199"/>
            <a:ext cx="11785600" cy="87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defTabSz="914400">
              <a:lnSpc>
                <a:spcPct val="80000"/>
              </a:lnSpc>
              <a:spcBef>
                <a:spcPct val="50000"/>
              </a:spcBef>
            </a:pPr>
            <a:r>
              <a:rPr lang="zh-CN" altLang="zh-CN" sz="2400" b="1" dirty="0">
                <a:solidFill>
                  <a:prstClr val="black"/>
                </a:solidFill>
                <a:latin typeface="+mn-lt"/>
                <a:ea typeface="+mn-ea"/>
                <a:cs typeface="+mn-ea"/>
                <a:sym typeface="+mn-lt"/>
              </a:rPr>
              <a:t>2.全等三角形有什么性质？</a:t>
            </a:r>
            <a:endParaRPr lang="en-US" altLang="zh-CN" sz="2400" b="1" dirty="0">
              <a:solidFill>
                <a:prstClr val="black"/>
              </a:solidFill>
              <a:latin typeface="+mn-lt"/>
              <a:ea typeface="+mn-ea"/>
              <a:cs typeface="+mn-ea"/>
              <a:sym typeface="+mn-lt"/>
            </a:endParaRPr>
          </a:p>
          <a:p>
            <a:pPr defTabSz="914400">
              <a:lnSpc>
                <a:spcPct val="80000"/>
              </a:lnSpc>
              <a:spcBef>
                <a:spcPct val="50000"/>
              </a:spcBef>
            </a:pPr>
            <a:r>
              <a:rPr lang="zh-CN" altLang="zh-CN" sz="2400" b="1" dirty="0">
                <a:solidFill>
                  <a:srgbClr val="FF0000"/>
                </a:solidFill>
                <a:latin typeface="+mn-lt"/>
                <a:ea typeface="+mn-ea"/>
                <a:cs typeface="+mn-ea"/>
                <a:sym typeface="+mn-lt"/>
              </a:rPr>
              <a:t>全等三角形的对应边相等，对应角相等</a:t>
            </a:r>
          </a:p>
        </p:txBody>
      </p:sp>
      <p:sp>
        <p:nvSpPr>
          <p:cNvPr id="9" name="矩形: 圆角 8"/>
          <p:cNvSpPr/>
          <p:nvPr/>
        </p:nvSpPr>
        <p:spPr>
          <a:xfrm>
            <a:off x="1240604" y="2300941"/>
            <a:ext cx="8463280" cy="61032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zh-CN" altLang="en-US" sz="1400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49802" y="2895767"/>
            <a:ext cx="12598400" cy="886482"/>
            <a:chOff x="192088" y="3927600"/>
            <a:chExt cx="9448800" cy="664863"/>
          </a:xfrm>
        </p:grpSpPr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192088" y="3938893"/>
              <a:ext cx="9448800" cy="34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zh-CN" altLang="zh-CN" sz="2400" b="1" dirty="0">
                  <a:solidFill>
                    <a:prstClr val="black"/>
                  </a:solidFill>
                  <a:cs typeface="+mn-ea"/>
                  <a:sym typeface="+mn-lt"/>
                </a:rPr>
                <a:t>        ３.</a:t>
              </a:r>
              <a:r>
                <a:rPr lang="zh-CN" altLang="zh-CN" sz="2400" b="1" dirty="0">
                  <a:solidFill>
                    <a:srgbClr val="268868"/>
                  </a:solidFill>
                  <a:cs typeface="+mn-ea"/>
                  <a:sym typeface="+mn-lt"/>
                </a:rPr>
                <a:t>已知                             </a:t>
              </a:r>
              <a:r>
                <a:rPr lang="en-US" altLang="zh-CN" sz="2400" b="1" dirty="0">
                  <a:solidFill>
                    <a:srgbClr val="268868"/>
                  </a:solidFill>
                  <a:cs typeface="+mn-ea"/>
                  <a:sym typeface="+mn-lt"/>
                </a:rPr>
                <a:t>           </a:t>
              </a:r>
              <a:r>
                <a:rPr lang="zh-CN" altLang="en-US" sz="2400" b="1" dirty="0">
                  <a:solidFill>
                    <a:srgbClr val="268868"/>
                  </a:solidFill>
                  <a:cs typeface="+mn-ea"/>
                  <a:sym typeface="+mn-lt"/>
                </a:rPr>
                <a:t>，</a:t>
              </a:r>
              <a:r>
                <a:rPr lang="zh-CN" altLang="zh-CN" sz="2400" b="1" dirty="0">
                  <a:solidFill>
                    <a:srgbClr val="268868"/>
                  </a:solidFill>
                  <a:cs typeface="+mn-ea"/>
                  <a:sym typeface="+mn-lt"/>
                </a:rPr>
                <a:t>试找出其中相等的边与角</a:t>
              </a:r>
            </a:p>
          </p:txBody>
        </p:sp>
        <p:grpSp>
          <p:nvGrpSpPr>
            <p:cNvPr id="12" name="Group 16"/>
            <p:cNvGrpSpPr/>
            <p:nvPr/>
          </p:nvGrpSpPr>
          <p:grpSpPr bwMode="auto">
            <a:xfrm>
              <a:off x="1888254" y="3927600"/>
              <a:ext cx="2206758" cy="664863"/>
              <a:chOff x="-104" y="1090"/>
              <a:chExt cx="1619" cy="453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Object 17"/>
                  <p:cNvSpPr txBox="1"/>
                  <p:nvPr/>
                </p:nvSpPr>
                <p:spPr bwMode="auto">
                  <a:xfrm>
                    <a:off x="-104" y="1111"/>
                    <a:ext cx="1619" cy="43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nor/>
                            </m:rPr>
                            <a:rPr lang="zh-CN" alt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ABC</m:t>
                          </m:r>
                          <m:r>
                            <m:rPr>
                              <m:nor/>
                            </m:rPr>
                            <a:rPr lang="zh-CN" alt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 </m:t>
                          </m:r>
                          <m:r>
                            <m:rPr>
                              <m:nor/>
                            </m:rPr>
                            <a:rPr lang="en-US" altLang="zh-CN" sz="28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  </m:t>
                          </m:r>
                          <m:r>
                            <m:rPr>
                              <m:sty m:val="p"/>
                            </m:rPr>
                            <a:rPr lang="zh-CN" altLang="en-US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m:rPr>
                              <m:nor/>
                            </m:rPr>
                            <a:rPr lang="zh-CN" alt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zh-CN" alt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zh-CN" alt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zh-CN" alt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zh-CN" alt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zh-CN" altLang="en-US" sz="28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 </m:t>
                          </m:r>
                        </m:oMath>
                      </m:oMathPara>
                    </a14:m>
                    <a:endParaRPr lang="zh-CN" altLang="en-US" sz="2800" dirty="0"/>
                  </a:p>
                </p:txBody>
              </p:sp>
            </mc:Choice>
            <mc:Fallback xmlns="">
              <p:sp>
                <p:nvSpPr>
                  <p:cNvPr id="13" name="Object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-104" y="1111"/>
                    <a:ext cx="1619" cy="432"/>
                  </a:xfrm>
                  <a:prstGeom prst="rect">
                    <a:avLst/>
                  </a:prstGeom>
                  <a:blipFill rotWithShape="1">
                    <a:blip r:embed="rId4"/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538" y="1090"/>
                <a:ext cx="194" cy="2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 defTabSz="914400"/>
                <a:r>
                  <a:rPr lang="zh-CN" altLang="zh-CN" sz="2400" b="1" dirty="0">
                    <a:solidFill>
                      <a:prstClr val="black"/>
                    </a:solidFill>
                    <a:cs typeface="+mn-ea"/>
                    <a:sym typeface="+mn-lt"/>
                  </a:rPr>
                  <a:t>≌</a:t>
                </a:r>
              </a:p>
            </p:txBody>
          </p:sp>
        </p:grpSp>
      </p:grpSp>
      <p:grpSp>
        <p:nvGrpSpPr>
          <p:cNvPr id="16" name="Group 3"/>
          <p:cNvGrpSpPr/>
          <p:nvPr/>
        </p:nvGrpSpPr>
        <p:grpSpPr bwMode="auto">
          <a:xfrm>
            <a:off x="16346" y="3322648"/>
            <a:ext cx="3673868" cy="1998134"/>
            <a:chOff x="0" y="0"/>
            <a:chExt cx="1898" cy="944"/>
          </a:xfrm>
        </p:grpSpPr>
        <p:grpSp>
          <p:nvGrpSpPr>
            <p:cNvPr id="17" name="Group 4"/>
            <p:cNvGrpSpPr/>
            <p:nvPr/>
          </p:nvGrpSpPr>
          <p:grpSpPr bwMode="auto">
            <a:xfrm>
              <a:off x="362" y="257"/>
              <a:ext cx="1184" cy="494"/>
              <a:chOff x="0" y="0"/>
              <a:chExt cx="1488" cy="768"/>
            </a:xfrm>
          </p:grpSpPr>
          <p:sp>
            <p:nvSpPr>
              <p:cNvPr id="21" name="Line 5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432" cy="768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>
                <a:off x="0" y="768"/>
                <a:ext cx="1488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Line 7"/>
              <p:cNvSpPr>
                <a:spLocks noChangeShapeType="1"/>
              </p:cNvSpPr>
              <p:nvPr/>
            </p:nvSpPr>
            <p:spPr bwMode="auto">
              <a:xfrm>
                <a:off x="432" y="0"/>
                <a:ext cx="1056" cy="768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444" y="0"/>
              <a:ext cx="384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zh-CN" altLang="zh-CN" sz="2935" dirty="0">
                  <a:solidFill>
                    <a:prstClr val="black"/>
                  </a:solidFill>
                  <a:cs typeface="+mn-ea"/>
                  <a:sym typeface="+mn-lt"/>
                </a:rPr>
                <a:t>A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0" y="687"/>
              <a:ext cx="57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zh-CN" altLang="zh-CN" sz="2935">
                  <a:solidFill>
                    <a:prstClr val="black"/>
                  </a:solidFill>
                  <a:cs typeface="+mn-ea"/>
                  <a:sym typeface="+mn-lt"/>
                </a:rPr>
                <a:t>B</a:t>
              </a:r>
            </a:p>
          </p:txBody>
        </p:sp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1418" y="687"/>
              <a:ext cx="480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zh-CN" altLang="zh-CN" sz="2935">
                  <a:solidFill>
                    <a:prstClr val="black"/>
                  </a:solidFill>
                  <a:cs typeface="+mn-ea"/>
                  <a:sym typeface="+mn-lt"/>
                </a:rPr>
                <a:t>C</a:t>
              </a:r>
            </a:p>
          </p:txBody>
        </p:sp>
      </p:grpSp>
      <p:grpSp>
        <p:nvGrpSpPr>
          <p:cNvPr id="24" name="Group 23"/>
          <p:cNvGrpSpPr/>
          <p:nvPr/>
        </p:nvGrpSpPr>
        <p:grpSpPr bwMode="auto">
          <a:xfrm>
            <a:off x="427026" y="4846981"/>
            <a:ext cx="3019348" cy="1830916"/>
            <a:chOff x="0" y="0"/>
            <a:chExt cx="1668" cy="865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405" y="0"/>
            <a:ext cx="238" cy="2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80" r:id="rId5" imgW="177800" imgH="190500" progId="Equation.3">
                    <p:embed/>
                  </p:oleObj>
                </mc:Choice>
                <mc:Fallback>
                  <p:oleObj r:id="rId5" imgW="177800" imgH="19050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" y="0"/>
                          <a:ext cx="238" cy="2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0" y="618"/>
            <a:ext cx="197" cy="2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81" r:id="rId7" imgW="165100" imgH="190500" progId="Equation.3">
                    <p:embed/>
                  </p:oleObj>
                </mc:Choice>
                <mc:Fallback>
                  <p:oleObj r:id="rId7" imgW="165100" imgH="1905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618"/>
                          <a:ext cx="197" cy="22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1467" y="618"/>
            <a:ext cx="201" cy="2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82" r:id="rId9" imgW="165100" imgH="203200" progId="Equation.3">
                    <p:embed/>
                  </p:oleObj>
                </mc:Choice>
                <mc:Fallback>
                  <p:oleObj r:id="rId9" imgW="165100" imgH="203200" progId="Equation.3">
                    <p:embed/>
                    <p:pic>
                      <p:nvPicPr>
                        <p:cNvPr id="0" name="Object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67" y="618"/>
                          <a:ext cx="201" cy="2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28" name="Group 27"/>
            <p:cNvGrpSpPr/>
            <p:nvPr/>
          </p:nvGrpSpPr>
          <p:grpSpPr bwMode="auto">
            <a:xfrm>
              <a:off x="243" y="255"/>
              <a:ext cx="1184" cy="494"/>
              <a:chOff x="0" y="0"/>
              <a:chExt cx="1488" cy="768"/>
            </a:xfrm>
          </p:grpSpPr>
          <p:sp>
            <p:nvSpPr>
              <p:cNvPr id="29" name="Line 28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432" cy="768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Line 29"/>
              <p:cNvSpPr>
                <a:spLocks noChangeShapeType="1"/>
              </p:cNvSpPr>
              <p:nvPr/>
            </p:nvSpPr>
            <p:spPr bwMode="auto">
              <a:xfrm>
                <a:off x="0" y="768"/>
                <a:ext cx="1488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1" name="Line 30"/>
              <p:cNvSpPr>
                <a:spLocks noChangeShapeType="1"/>
              </p:cNvSpPr>
              <p:nvPr/>
            </p:nvSpPr>
            <p:spPr bwMode="auto">
              <a:xfrm>
                <a:off x="432" y="0"/>
                <a:ext cx="1056" cy="768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aphicFrame>
        <p:nvGraphicFramePr>
          <p:cNvPr id="32" name="Object 19"/>
          <p:cNvGraphicFramePr>
            <a:graphicFrameLocks noChangeAspect="1"/>
          </p:cNvGraphicFramePr>
          <p:nvPr/>
        </p:nvGraphicFramePr>
        <p:xfrm>
          <a:off x="3535594" y="4429491"/>
          <a:ext cx="7270750" cy="475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3" name="公式" r:id="rId11" imgW="3108960" imgH="203200" progId="Equations">
                  <p:embed/>
                </p:oleObj>
              </mc:Choice>
              <mc:Fallback>
                <p:oleObj name="公式" r:id="rId11" imgW="3108960" imgH="203200" progId="Equations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5594" y="4429491"/>
                        <a:ext cx="7270750" cy="475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0"/>
          <p:cNvGraphicFramePr>
            <a:graphicFrameLocks noChangeAspect="1"/>
          </p:cNvGraphicFramePr>
          <p:nvPr/>
        </p:nvGraphicFramePr>
        <p:xfrm>
          <a:off x="3546280" y="5092053"/>
          <a:ext cx="7134419" cy="4617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84" r:id="rId13" imgW="3134360" imgH="203200" progId="Equation.3">
                  <p:embed/>
                </p:oleObj>
              </mc:Choice>
              <mc:Fallback>
                <p:oleObj r:id="rId13" imgW="3134360" imgH="203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280" y="5092053"/>
                        <a:ext cx="7134419" cy="4617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4" name="Object 21"/>
              <p:cNvSpPr txBox="1"/>
              <p:nvPr/>
            </p:nvSpPr>
            <p:spPr bwMode="auto">
              <a:xfrm>
                <a:off x="2861489" y="3685196"/>
                <a:ext cx="5856287" cy="6175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因为</m:t>
                      </m:r>
                      <m:r>
                        <m:rPr>
                          <m:sty m:val="p"/>
                        </m:rPr>
                        <a:rPr lang="zh-CN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nor/>
                        </m:rPr>
                        <a:rPr lang="zh-CN" altLang="en-U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ABC</m:t>
                      </m:r>
                      <m:r>
                        <m:rPr>
                          <m:nor/>
                        </m:rPr>
                        <a:rPr lang="zh-CN" altLang="en-U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m:rPr>
                          <m:sty m:val="p"/>
                        </m:rPr>
                        <a:rPr lang="zh-CN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m:rPr>
                          <m:nor/>
                        </m:rPr>
                        <a:rPr lang="zh-CN" altLang="en-U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zh-CN" altLang="en-U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zh-CN" altLang="en-U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zh-CN" altLang="en-U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m:rPr>
                          <m:nor/>
                        </m:rPr>
                        <a:rPr lang="zh-CN" altLang="en-U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zh-CN" altLang="en-US" sz="32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 </m:t>
                      </m:r>
                      <m:r>
                        <a:rPr lang="zh-CN" alt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，所以</m:t>
                      </m:r>
                    </m:oMath>
                  </m:oMathPara>
                </a14:m>
                <a:endParaRPr lang="zh-CN" altLang="en-US" sz="3200" dirty="0"/>
              </a:p>
            </p:txBody>
          </p:sp>
        </mc:Choice>
        <mc:Fallback xmlns="">
          <p:sp>
            <p:nvSpPr>
              <p:cNvPr id="34" name="Object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61489" y="3685196"/>
                <a:ext cx="5856287" cy="617537"/>
              </a:xfrm>
              <a:prstGeom prst="rect">
                <a:avLst/>
              </a:prstGeom>
              <a:blipFill rotWithShape="1">
                <a:blip r:embed="rId15"/>
                <a:stretch>
                  <a:fillRect l="-3" t="-47" r="8" b="9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18"/>
          <p:cNvSpPr>
            <a:spLocks noChangeArrowheads="1"/>
          </p:cNvSpPr>
          <p:nvPr/>
        </p:nvSpPr>
        <p:spPr bwMode="auto">
          <a:xfrm>
            <a:off x="4874216" y="3661268"/>
            <a:ext cx="41069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zh-CN" altLang="zh-CN" sz="3200" b="1" dirty="0">
                <a:solidFill>
                  <a:prstClr val="black"/>
                </a:solidFill>
                <a:cs typeface="+mn-ea"/>
                <a:sym typeface="+mn-lt"/>
              </a:rPr>
              <a:t>≌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回顾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 bwMode="auto">
          <a:xfrm>
            <a:off x="242723" y="3325839"/>
            <a:ext cx="5384800" cy="3094567"/>
            <a:chOff x="-240" y="-216"/>
            <a:chExt cx="2544" cy="1462"/>
          </a:xfrm>
        </p:grpSpPr>
        <p:sp>
          <p:nvSpPr>
            <p:cNvPr id="7" name="Line 3"/>
            <p:cNvSpPr>
              <a:spLocks noChangeShapeType="1"/>
            </p:cNvSpPr>
            <p:nvPr/>
          </p:nvSpPr>
          <p:spPr bwMode="auto">
            <a:xfrm flipH="1">
              <a:off x="336" y="240"/>
              <a:ext cx="432" cy="76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zh-CN" altLang="en-US" sz="266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>
              <a:off x="336" y="1008"/>
              <a:ext cx="1488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zh-CN" altLang="en-US" sz="266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768" y="240"/>
              <a:ext cx="1056" cy="768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/>
              <a:endParaRPr lang="zh-CN" altLang="en-US" sz="2665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576" y="-216"/>
              <a:ext cx="384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zh-CN" altLang="zh-CN" sz="2665" dirty="0">
                  <a:solidFill>
                    <a:srgbClr val="FF0000"/>
                  </a:solidFill>
                  <a:cs typeface="+mn-ea"/>
                  <a:sym typeface="+mn-lt"/>
                </a:rPr>
                <a:t>A</a:t>
              </a:r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-240" y="1008"/>
              <a:ext cx="57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zh-CN" altLang="zh-CN" sz="2665" dirty="0">
                  <a:solidFill>
                    <a:srgbClr val="FF0000"/>
                  </a:solidFill>
                  <a:cs typeface="+mn-ea"/>
                  <a:sym typeface="+mn-lt"/>
                </a:rPr>
                <a:t>B</a:t>
              </a:r>
            </a:p>
          </p:txBody>
        </p:sp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1824" y="1008"/>
              <a:ext cx="48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defTabSz="914400">
                <a:spcBef>
                  <a:spcPct val="50000"/>
                </a:spcBef>
              </a:pPr>
              <a:r>
                <a:rPr lang="zh-CN" altLang="zh-CN" sz="2665" dirty="0">
                  <a:solidFill>
                    <a:srgbClr val="FF0000"/>
                  </a:solidFill>
                  <a:cs typeface="+mn-ea"/>
                  <a:sym typeface="+mn-lt"/>
                </a:rPr>
                <a:t>C</a:t>
              </a:r>
            </a:p>
          </p:txBody>
        </p:sp>
      </p:grp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758156" y="3031817"/>
            <a:ext cx="360226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/>
            <a:r>
              <a:rPr lang="zh-CN" altLang="zh-CN" sz="2000" b="1" dirty="0">
                <a:cs typeface="+mn-ea"/>
                <a:sym typeface="+mn-lt"/>
              </a:rPr>
              <a:t>六个条件，可得到什么结论？</a:t>
            </a:r>
          </a:p>
        </p:txBody>
      </p:sp>
      <p:grpSp>
        <p:nvGrpSpPr>
          <p:cNvPr id="15" name="Group 12"/>
          <p:cNvGrpSpPr/>
          <p:nvPr/>
        </p:nvGrpSpPr>
        <p:grpSpPr bwMode="auto">
          <a:xfrm>
            <a:off x="3255797" y="3720597"/>
            <a:ext cx="4163484" cy="2766484"/>
            <a:chOff x="145" y="0"/>
            <a:chExt cx="1967" cy="1307"/>
          </a:xfrm>
        </p:grpSpPr>
        <p:graphicFrame>
          <p:nvGraphicFramePr>
            <p:cNvPr id="16" name="Object 13"/>
            <p:cNvGraphicFramePr>
              <a:graphicFrameLocks noChangeAspect="1"/>
            </p:cNvGraphicFramePr>
            <p:nvPr/>
          </p:nvGraphicFramePr>
          <p:xfrm>
            <a:off x="672" y="0"/>
            <a:ext cx="254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81" name="公式" r:id="rId4" imgW="177800" imgH="190500" progId="Equations">
                    <p:embed/>
                  </p:oleObj>
                </mc:Choice>
                <mc:Fallback>
                  <p:oleObj name="公式" r:id="rId4" imgW="177800" imgH="190500" progId="Equations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2" y="0"/>
                          <a:ext cx="254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4"/>
            <p:cNvGraphicFramePr>
              <a:graphicFrameLocks noChangeAspect="1"/>
            </p:cNvGraphicFramePr>
            <p:nvPr/>
          </p:nvGraphicFramePr>
          <p:xfrm>
            <a:off x="145" y="1035"/>
            <a:ext cx="235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82" r:id="rId6" imgW="165100" imgH="190500" progId="Equation.3">
                    <p:embed/>
                  </p:oleObj>
                </mc:Choice>
                <mc:Fallback>
                  <p:oleObj r:id="rId6" imgW="165100" imgH="190500" progId="Equation.3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5" y="1035"/>
                          <a:ext cx="235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5"/>
            <p:cNvGraphicFramePr>
              <a:graphicFrameLocks noChangeAspect="1"/>
            </p:cNvGraphicFramePr>
            <p:nvPr/>
          </p:nvGraphicFramePr>
          <p:xfrm>
            <a:off x="1733" y="981"/>
            <a:ext cx="236" cy="2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583" r:id="rId8" imgW="165100" imgH="203200" progId="Equation.3">
                    <p:embed/>
                  </p:oleObj>
                </mc:Choice>
                <mc:Fallback>
                  <p:oleObj r:id="rId8" imgW="165100" imgH="2032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3" y="981"/>
                          <a:ext cx="236" cy="2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9" name="Group 16"/>
            <p:cNvGrpSpPr/>
            <p:nvPr/>
          </p:nvGrpSpPr>
          <p:grpSpPr bwMode="auto">
            <a:xfrm>
              <a:off x="336" y="53"/>
              <a:ext cx="1776" cy="1173"/>
              <a:chOff x="336" y="25"/>
              <a:chExt cx="1776" cy="1173"/>
            </a:xfrm>
          </p:grpSpPr>
          <p:sp>
            <p:nvSpPr>
              <p:cNvPr id="20" name="Line 17"/>
              <p:cNvSpPr>
                <a:spLocks noChangeShapeType="1"/>
              </p:cNvSpPr>
              <p:nvPr/>
            </p:nvSpPr>
            <p:spPr bwMode="auto">
              <a:xfrm flipH="1">
                <a:off x="336" y="240"/>
                <a:ext cx="432" cy="768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zh-CN" altLang="en-US" sz="266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Line 18"/>
              <p:cNvSpPr>
                <a:spLocks noChangeShapeType="1"/>
              </p:cNvSpPr>
              <p:nvPr/>
            </p:nvSpPr>
            <p:spPr bwMode="auto">
              <a:xfrm>
                <a:off x="336" y="1008"/>
                <a:ext cx="1488" cy="0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zh-CN" altLang="en-US" sz="266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Line 19"/>
              <p:cNvSpPr>
                <a:spLocks noChangeShapeType="1"/>
              </p:cNvSpPr>
              <p:nvPr/>
            </p:nvSpPr>
            <p:spPr bwMode="auto">
              <a:xfrm>
                <a:off x="768" y="240"/>
                <a:ext cx="1056" cy="768"/>
              </a:xfrm>
              <a:prstGeom prst="line">
                <a:avLst/>
              </a:prstGeom>
              <a:noFill/>
              <a:ln w="28575" cmpd="sng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defTabSz="914400"/>
                <a:endParaRPr lang="zh-CN" altLang="en-US" sz="266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Text Box 20"/>
              <p:cNvSpPr txBox="1">
                <a:spLocks noChangeArrowheads="1"/>
              </p:cNvSpPr>
              <p:nvPr/>
            </p:nvSpPr>
            <p:spPr bwMode="auto">
              <a:xfrm>
                <a:off x="809" y="25"/>
                <a:ext cx="384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ct val="50000"/>
                  </a:spcBef>
                </a:pPr>
                <a:endParaRPr lang="zh-CN" altLang="zh-CN" sz="2665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Text Box 22"/>
              <p:cNvSpPr txBox="1">
                <a:spLocks noChangeArrowheads="1"/>
              </p:cNvSpPr>
              <p:nvPr/>
            </p:nvSpPr>
            <p:spPr bwMode="auto">
              <a:xfrm>
                <a:off x="1632" y="960"/>
                <a:ext cx="480" cy="2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defTabSz="914400">
                  <a:spcBef>
                    <a:spcPct val="50000"/>
                  </a:spcBef>
                </a:pPr>
                <a:endParaRPr lang="zh-CN" altLang="zh-CN" sz="2665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Group 23"/>
          <p:cNvGrpSpPr/>
          <p:nvPr/>
        </p:nvGrpSpPr>
        <p:grpSpPr bwMode="auto">
          <a:xfrm>
            <a:off x="6096000" y="3038208"/>
            <a:ext cx="5164667" cy="715433"/>
            <a:chOff x="0" y="24"/>
            <a:chExt cx="2440" cy="3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Object 24"/>
                <p:cNvSpPr txBox="1"/>
                <p:nvPr/>
              </p:nvSpPr>
              <p:spPr bwMode="auto">
                <a:xfrm>
                  <a:off x="0" y="36"/>
                  <a:ext cx="2440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答：</m:t>
                        </m:r>
                        <m:r>
                          <m:rPr>
                            <m:sty m:val="p"/>
                          </m:rP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zh-CN" alt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ABC</m:t>
                        </m:r>
                        <m:r>
                          <m:rPr>
                            <m:nor/>
                          </m:rPr>
                          <a:rPr lang="zh-CN" alt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    </m:t>
                        </m:r>
                        <m:r>
                          <m:rPr>
                            <m:sty m:val="p"/>
                          </m:rPr>
                          <a:rPr lang="zh-CN" altLang="en-US" sz="2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nor/>
                          </m:rPr>
                          <a:rPr lang="zh-CN" alt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zh-CN" alt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zh-CN" alt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zh-CN" alt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m:rPr>
                            <m:nor/>
                          </m:rPr>
                          <a:rPr lang="zh-CN" alt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zh-CN" altLang="en-US" sz="28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 </m:t>
                        </m:r>
                      </m:oMath>
                    </m:oMathPara>
                  </a14:m>
                  <a:endParaRPr lang="zh-CN" altLang="en-US" sz="2800" dirty="0"/>
                </a:p>
              </p:txBody>
            </p:sp>
          </mc:Choice>
          <mc:Fallback xmlns="">
            <p:sp>
              <p:nvSpPr>
                <p:cNvPr id="27" name="Object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36"/>
                  <a:ext cx="2440" cy="326"/>
                </a:xfrm>
                <a:prstGeom prst="rect">
                  <a:avLst/>
                </a:prstGeom>
                <a:blipFill rotWithShape="1">
                  <a:blip r:embed="rId10"/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800" y="24"/>
              <a:ext cx="17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defTabSz="914400"/>
              <a:r>
                <a:rPr lang="zh-CN" altLang="zh-CN" sz="2665" b="1" dirty="0">
                  <a:solidFill>
                    <a:prstClr val="black"/>
                  </a:solidFill>
                  <a:cs typeface="+mn-ea"/>
                  <a:sym typeface="+mn-lt"/>
                </a:rPr>
                <a:t>≌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6"/>
              <p:cNvSpPr txBox="1"/>
              <p:nvPr/>
            </p:nvSpPr>
            <p:spPr bwMode="auto">
              <a:xfrm>
                <a:off x="1190625" y="1811338"/>
                <a:ext cx="9893300" cy="6508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）</m:t>
                      </m:r>
                      <m:r>
                        <m:rPr>
                          <m:nor/>
                        </m:rP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AB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＝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）</m:t>
                      </m:r>
                      <m:r>
                        <m:rPr>
                          <m:nor/>
                        </m:rP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BC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＝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）</m:t>
                      </m:r>
                      <m:r>
                        <m:rPr>
                          <m:nor/>
                        </m:rP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CA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＝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29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0625" y="1811338"/>
                <a:ext cx="9893300" cy="650875"/>
              </a:xfrm>
              <a:prstGeom prst="rect">
                <a:avLst/>
              </a:prstGeom>
              <a:blipFill rotWithShape="1">
                <a:blip r:embed="rId11"/>
                <a:stretch>
                  <a:fillRect t="-49" b="4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Object 27"/>
          <p:cNvGraphicFramePr>
            <a:graphicFrameLocks noChangeAspect="1"/>
          </p:cNvGraphicFramePr>
          <p:nvPr/>
        </p:nvGraphicFramePr>
        <p:xfrm>
          <a:off x="1097100" y="1122626"/>
          <a:ext cx="4317393" cy="49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4" name="公式" r:id="rId12" imgW="1764665" imgH="203200" progId="Equations">
                  <p:embed/>
                </p:oleObj>
              </mc:Choice>
              <mc:Fallback>
                <p:oleObj name="公式" r:id="rId12" imgW="1764665" imgH="203200" progId="Equations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7100" y="1122626"/>
                        <a:ext cx="4317393" cy="49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Object 28"/>
              <p:cNvSpPr txBox="1"/>
              <p:nvPr/>
            </p:nvSpPr>
            <p:spPr bwMode="auto">
              <a:xfrm>
                <a:off x="1160463" y="2341563"/>
                <a:ext cx="10018712" cy="642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）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＝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  <m:sup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，</m:t>
                          </m:r>
                        </m:sup>
                      </m:sSup>
                      <m:r>
                        <m:rPr>
                          <m:nor/>
                        </m:rP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）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＝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  <m:sup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，</m:t>
                          </m:r>
                        </m:sup>
                      </m:sSup>
                      <m:r>
                        <m:rPr>
                          <m:nor/>
                        </m:rP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（</m:t>
                      </m:r>
                      <m: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）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r>
                        <m:rPr>
                          <m:sty m:val="p"/>
                        </m:rPr>
                        <a:rPr lang="zh-CN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＝</m:t>
                      </m:r>
                      <m:r>
                        <a:rPr lang="zh-CN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∠</m:t>
                      </m:r>
                      <m:sSup>
                        <m:sSupPr>
                          <m:ctrl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zh-CN" alt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C</m:t>
                          </m:r>
                        </m:e>
                        <m:sup>
                          <m: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，</m:t>
                          </m:r>
                        </m:sup>
                      </m:sSup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31" name="Object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0463" y="2341563"/>
                <a:ext cx="10018712" cy="642937"/>
              </a:xfrm>
              <a:prstGeom prst="rect">
                <a:avLst/>
              </a:prstGeom>
              <a:blipFill rotWithShape="1">
                <a:blip r:embed="rId14"/>
                <a:stretch>
                  <a:fillRect l="-3" t="-49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3" name="图示 32"/>
          <p:cNvGraphicFramePr/>
          <p:nvPr/>
        </p:nvGraphicFramePr>
        <p:xfrm>
          <a:off x="6169819" y="3621082"/>
          <a:ext cx="6078641" cy="3032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sp>
        <p:nvSpPr>
          <p:cNvPr id="34" name="文本框 33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4 4.19753E-6 L -0.18159 -0.002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/>
          <p:nvPr/>
        </p:nvGrpSpPr>
        <p:grpSpPr bwMode="auto">
          <a:xfrm>
            <a:off x="932332" y="1124744"/>
            <a:ext cx="10824241" cy="1536874"/>
            <a:chOff x="39" y="37"/>
            <a:chExt cx="5171" cy="724"/>
          </a:xfrm>
        </p:grpSpPr>
        <p:grpSp>
          <p:nvGrpSpPr>
            <p:cNvPr id="6" name="Group 3"/>
            <p:cNvGrpSpPr/>
            <p:nvPr/>
          </p:nvGrpSpPr>
          <p:grpSpPr bwMode="auto">
            <a:xfrm>
              <a:off x="39" y="37"/>
              <a:ext cx="5171" cy="724"/>
              <a:chOff x="39" y="37"/>
              <a:chExt cx="5171" cy="724"/>
            </a:xfrm>
          </p:grpSpPr>
          <p:sp>
            <p:nvSpPr>
              <p:cNvPr id="8" name="Text Box 4"/>
              <p:cNvSpPr txBox="1">
                <a:spLocks noChangeArrowheads="1"/>
              </p:cNvSpPr>
              <p:nvPr/>
            </p:nvSpPr>
            <p:spPr bwMode="auto">
              <a:xfrm>
                <a:off x="39" y="37"/>
                <a:ext cx="5171" cy="6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defTabSz="914400">
                  <a:lnSpc>
                    <a:spcPct val="200000"/>
                  </a:lnSpc>
                </a:pPr>
                <a:r>
                  <a:rPr lang="zh-CN" altLang="zh-CN" sz="2400" b="1" dirty="0">
                    <a:solidFill>
                      <a:prstClr val="black"/>
                    </a:solidFill>
                    <a:cs typeface="+mn-ea"/>
                    <a:sym typeface="+mn-lt"/>
                  </a:rPr>
                  <a:t>                     与                满足上述六个条件中的</a:t>
                </a:r>
                <a:r>
                  <a:rPr lang="zh-CN" altLang="zh-CN" sz="2400" b="1" dirty="0">
                    <a:solidFill>
                      <a:srgbClr val="FF0000"/>
                    </a:solidFill>
                    <a:cs typeface="+mn-ea"/>
                    <a:sym typeface="+mn-lt"/>
                  </a:rPr>
                  <a:t>一部分</a:t>
                </a:r>
                <a:r>
                  <a:rPr lang="zh-CN" altLang="zh-CN" sz="2400" b="1" dirty="0">
                    <a:solidFill>
                      <a:prstClr val="black"/>
                    </a:solidFill>
                    <a:cs typeface="+mn-ea"/>
                    <a:sym typeface="+mn-lt"/>
                  </a:rPr>
                  <a:t>是否能保证             与                </a:t>
                </a:r>
                <a:r>
                  <a:rPr lang="en-US" altLang="zh-CN" sz="2400" b="1" dirty="0">
                    <a:solidFill>
                      <a:prstClr val="black"/>
                    </a:solidFill>
                    <a:cs typeface="+mn-ea"/>
                    <a:sym typeface="+mn-lt"/>
                  </a:rPr>
                  <a:t>  </a:t>
                </a:r>
              </a:p>
              <a:p>
                <a:pPr defTabSz="914400">
                  <a:lnSpc>
                    <a:spcPct val="200000"/>
                  </a:lnSpc>
                </a:pPr>
                <a:r>
                  <a:rPr lang="en-US" altLang="zh-CN" sz="2400" b="1" dirty="0">
                    <a:solidFill>
                      <a:prstClr val="black"/>
                    </a:solidFill>
                    <a:cs typeface="+mn-ea"/>
                    <a:sym typeface="+mn-lt"/>
                  </a:rPr>
                  <a:t>                 </a:t>
                </a:r>
                <a:r>
                  <a:rPr lang="zh-CN" altLang="zh-CN" sz="2400" b="1" dirty="0">
                    <a:solidFill>
                      <a:prstClr val="black"/>
                    </a:solidFill>
                    <a:cs typeface="+mn-ea"/>
                    <a:sym typeface="+mn-lt"/>
                  </a:rPr>
                  <a:t>全等呢？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Object 5"/>
                  <p:cNvSpPr txBox="1"/>
                  <p:nvPr/>
                </p:nvSpPr>
                <p:spPr bwMode="auto">
                  <a:xfrm>
                    <a:off x="1095" y="144"/>
                    <a:ext cx="816" cy="2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9" name="Object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095" y="144"/>
                    <a:ext cx="816" cy="272"/>
                  </a:xfrm>
                  <a:prstGeom prst="rect">
                    <a:avLst/>
                  </a:prstGeom>
                  <a:blipFill rotWithShape="1">
                    <a:blip r:embed="rId4"/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graphicFrame>
                <p:nvGraphicFramePr>
                  <p:cNvPr id="10" name="Object 6"/>
                  <p:cNvGraphicFramePr>
                    <a:graphicFrameLocks noChangeAspect="1"/>
                  </p:cNvGraphicFramePr>
                  <p:nvPr/>
                </p:nvGraphicFramePr>
                <p:xfrm>
                  <a:off x="445" y="169"/>
                  <a:ext cx="423" cy="17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0605" name="公式" r:id="rId5" imgW="431165" imgH="177800" progId="Equations">
                          <p:embed/>
                        </p:oleObj>
                      </mc:Choice>
                      <mc:Fallback>
                        <p:oleObj name="公式" r:id="rId5" imgW="431165" imgH="177800" progId="Equations">
                          <p:embed/>
                          <p:pic>
                            <p:nvPicPr>
                              <p:cNvPr id="0" name="Object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5" y="169"/>
                                <a:ext cx="423" cy="17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Choice>
            <mc:Fallback xmlns="">
              <p:graphicFrame>
                <p:nvGraphicFramePr>
                  <p:cNvPr id="10" name="Object 6"/>
                  <p:cNvGraphicFramePr>
                    <a:graphicFrameLocks noChangeAspect="1"/>
                  </p:cNvGraphicFramePr>
                  <p:nvPr/>
                </p:nvGraphicFramePr>
                <p:xfrm>
                  <a:off x="445" y="169"/>
                  <a:ext cx="423" cy="174"/>
                </p:xfrm>
                <a:graphic>
                  <a:graphicData uri="http://schemas.openxmlformats.org/presentationml/2006/ole">
                    <mc:AlternateContent>
                      <mc:Choice xmlns:v="urn:schemas-microsoft-com:vml" Requires="v">
                        <p:oleObj spid="_x0000_s20597" name="公式" r:id="rId7" imgW="431165" imgH="177800" progId="Equations">
                          <p:embed/>
                        </p:oleObj>
                      </mc:Choice>
                      <mc:Fallback>
                        <p:oleObj name="公式" r:id="rId7" imgW="431165" imgH="177800" progId="Equations">
                          <p:embed/>
                          <p:pic>
                            <p:nvPicPr>
                              <p:cNvPr id="0" name="Object 6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45" y="169"/>
                                <a:ext cx="423" cy="17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Object 7"/>
                  <p:cNvSpPr txBox="1"/>
                  <p:nvPr/>
                </p:nvSpPr>
                <p:spPr bwMode="auto">
                  <a:xfrm>
                    <a:off x="157" y="489"/>
                    <a:ext cx="816" cy="27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</p:spPr>
                <p:txBody>
                  <a:bodyPr>
                    <a:norm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zh-CN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sSup>
                            <m:sSup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zh-CN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sz="2400" dirty="0"/>
                  </a:p>
                </p:txBody>
              </p:sp>
            </mc:Choice>
            <mc:Fallback xmlns="">
              <p:sp>
                <p:nvSpPr>
                  <p:cNvPr id="11" name="Object 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157" y="489"/>
                    <a:ext cx="816" cy="272"/>
                  </a:xfrm>
                  <a:prstGeom prst="rect">
                    <a:avLst/>
                  </a:prstGeom>
                  <a:blipFill rotWithShape="1">
                    <a:blip r:embed="rId4"/>
                  </a:blipFill>
                  <a:ln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8"/>
                <p:cNvSpPr txBox="1"/>
                <p:nvPr/>
              </p:nvSpPr>
              <p:spPr bwMode="auto">
                <a:xfrm>
                  <a:off x="4428" y="163"/>
                  <a:ext cx="636" cy="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zh-CN" alt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𝐴𝐵𝐶</m:t>
                        </m:r>
                      </m:oMath>
                    </m:oMathPara>
                  </a14:m>
                  <a:endParaRPr lang="zh-CN" altLang="en-US" sz="2400" dirty="0"/>
                </a:p>
              </p:txBody>
            </p:sp>
          </mc:Choice>
          <mc:Fallback xmlns="">
            <p:sp>
              <p:nvSpPr>
                <p:cNvPr id="7" name="Object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28" y="163"/>
                  <a:ext cx="636" cy="262"/>
                </a:xfrm>
                <a:prstGeom prst="rect">
                  <a:avLst/>
                </a:prstGeom>
                <a:blipFill rotWithShape="1">
                  <a:blip r:embed="rId9"/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Group 10"/>
          <p:cNvGrpSpPr/>
          <p:nvPr/>
        </p:nvGrpSpPr>
        <p:grpSpPr bwMode="auto">
          <a:xfrm>
            <a:off x="1279127" y="2407152"/>
            <a:ext cx="4248052" cy="2777504"/>
            <a:chOff x="0" y="0"/>
            <a:chExt cx="2285" cy="1494"/>
          </a:xfrm>
        </p:grpSpPr>
        <p:grpSp>
          <p:nvGrpSpPr>
            <p:cNvPr id="13" name="Group 11"/>
            <p:cNvGrpSpPr/>
            <p:nvPr/>
          </p:nvGrpSpPr>
          <p:grpSpPr bwMode="auto">
            <a:xfrm>
              <a:off x="242" y="240"/>
              <a:ext cx="1824" cy="1104"/>
              <a:chOff x="0" y="0"/>
              <a:chExt cx="1365" cy="1092"/>
            </a:xfrm>
          </p:grpSpPr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>
                <a:off x="0" y="1084"/>
                <a:ext cx="1365" cy="0"/>
              </a:xfrm>
              <a:prstGeom prst="line">
                <a:avLst/>
              </a:prstGeom>
              <a:noFill/>
              <a:ln w="38100" cmpd="sng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Line 1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945" cy="1092"/>
              </a:xfrm>
              <a:prstGeom prst="line">
                <a:avLst/>
              </a:prstGeom>
              <a:noFill/>
              <a:ln w="38100" cmpd="sng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Line 14"/>
              <p:cNvSpPr>
                <a:spLocks noChangeShapeType="1"/>
              </p:cNvSpPr>
              <p:nvPr/>
            </p:nvSpPr>
            <p:spPr bwMode="auto">
              <a:xfrm>
                <a:off x="945" y="0"/>
                <a:ext cx="420" cy="1092"/>
              </a:xfrm>
              <a:prstGeom prst="line">
                <a:avLst/>
              </a:prstGeom>
              <a:noFill/>
              <a:ln w="38100" cmpd="sng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1490" y="0"/>
              <a:ext cx="432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zh-CN" altLang="zh-CN" sz="3735" b="1">
                  <a:solidFill>
                    <a:prstClr val="black"/>
                  </a:solidFill>
                  <a:cs typeface="+mn-ea"/>
                  <a:sym typeface="+mn-lt"/>
                </a:rPr>
                <a:t>A</a:t>
              </a:r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0" y="1147"/>
              <a:ext cx="251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zh-CN" sz="3735" b="1">
                  <a:solidFill>
                    <a:prstClr val="black"/>
                  </a:solidFill>
                  <a:cs typeface="+mn-ea"/>
                  <a:sym typeface="+mn-lt"/>
                </a:rPr>
                <a:t>B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2041" y="1179"/>
              <a:ext cx="244" cy="3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/>
              <a:r>
                <a:rPr lang="zh-CN" altLang="zh-CN" sz="3735" b="1">
                  <a:solidFill>
                    <a:prstClr val="black"/>
                  </a:solidFill>
                  <a:cs typeface="+mn-ea"/>
                  <a:sym typeface="+mn-lt"/>
                </a:rPr>
                <a:t>C</a:t>
              </a:r>
            </a:p>
          </p:txBody>
        </p:sp>
      </p:grpSp>
      <p:grpSp>
        <p:nvGrpSpPr>
          <p:cNvPr id="20" name="Group 18"/>
          <p:cNvGrpSpPr/>
          <p:nvPr/>
        </p:nvGrpSpPr>
        <p:grpSpPr bwMode="auto">
          <a:xfrm>
            <a:off x="6120288" y="2625379"/>
            <a:ext cx="4580834" cy="2690126"/>
            <a:chOff x="0" y="0"/>
            <a:chExt cx="2464" cy="1447"/>
          </a:xfrm>
        </p:grpSpPr>
        <p:grpSp>
          <p:nvGrpSpPr>
            <p:cNvPr id="21" name="Group 19"/>
            <p:cNvGrpSpPr/>
            <p:nvPr/>
          </p:nvGrpSpPr>
          <p:grpSpPr bwMode="auto">
            <a:xfrm>
              <a:off x="287" y="194"/>
              <a:ext cx="1824" cy="1104"/>
              <a:chOff x="0" y="0"/>
              <a:chExt cx="1365" cy="1092"/>
            </a:xfrm>
          </p:grpSpPr>
          <p:sp>
            <p:nvSpPr>
              <p:cNvPr id="25" name="Line 20"/>
              <p:cNvSpPr>
                <a:spLocks noChangeShapeType="1"/>
              </p:cNvSpPr>
              <p:nvPr/>
            </p:nvSpPr>
            <p:spPr bwMode="auto">
              <a:xfrm>
                <a:off x="0" y="1084"/>
                <a:ext cx="1365" cy="0"/>
              </a:xfrm>
              <a:prstGeom prst="line">
                <a:avLst/>
              </a:prstGeom>
              <a:noFill/>
              <a:ln w="38100" cmpd="sng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Line 21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945" cy="1092"/>
              </a:xfrm>
              <a:prstGeom prst="line">
                <a:avLst/>
              </a:prstGeom>
              <a:noFill/>
              <a:ln w="38100" cmpd="sng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Line 22"/>
              <p:cNvSpPr>
                <a:spLocks noChangeShapeType="1"/>
              </p:cNvSpPr>
              <p:nvPr/>
            </p:nvSpPr>
            <p:spPr bwMode="auto">
              <a:xfrm>
                <a:off x="945" y="0"/>
                <a:ext cx="420" cy="1092"/>
              </a:xfrm>
              <a:prstGeom prst="line">
                <a:avLst/>
              </a:prstGeom>
              <a:noFill/>
              <a:ln w="38100" cmpd="sng">
                <a:solidFill>
                  <a:srgbClr val="0000FF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aphicFrame>
          <p:nvGraphicFramePr>
            <p:cNvPr id="22" name="Object 23"/>
            <p:cNvGraphicFramePr>
              <a:graphicFrameLocks noChangeAspect="1"/>
            </p:cNvGraphicFramePr>
            <p:nvPr/>
          </p:nvGraphicFramePr>
          <p:xfrm>
            <a:off x="1587" y="0"/>
            <a:ext cx="272" cy="2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6" r:id="rId10" imgW="177800" imgH="165100" progId="Equation.3">
                    <p:embed/>
                  </p:oleObj>
                </mc:Choice>
                <mc:Fallback>
                  <p:oleObj r:id="rId10" imgW="177800" imgH="165100" progId="Equation.3">
                    <p:embed/>
                    <p:pic>
                      <p:nvPicPr>
                        <p:cNvPr id="0" name="Object 2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7" y="0"/>
                          <a:ext cx="272" cy="2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4"/>
            <p:cNvGraphicFramePr>
              <a:graphicFrameLocks noChangeAspect="1"/>
            </p:cNvGraphicFramePr>
            <p:nvPr/>
          </p:nvGraphicFramePr>
          <p:xfrm>
            <a:off x="0" y="1088"/>
            <a:ext cx="283" cy="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7" r:id="rId12" imgW="177800" imgH="165100" progId="Equation.3">
                    <p:embed/>
                  </p:oleObj>
                </mc:Choice>
                <mc:Fallback>
                  <p:oleObj r:id="rId12" imgW="177800" imgH="165100" progId="Equation.3">
                    <p:embed/>
                    <p:pic>
                      <p:nvPicPr>
                        <p:cNvPr id="0" name="Object 2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088"/>
                          <a:ext cx="283" cy="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5"/>
            <p:cNvGraphicFramePr>
              <a:graphicFrameLocks noChangeAspect="1"/>
            </p:cNvGraphicFramePr>
            <p:nvPr/>
          </p:nvGraphicFramePr>
          <p:xfrm>
            <a:off x="2177" y="1179"/>
            <a:ext cx="287" cy="2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08" r:id="rId14" imgW="190500" imgH="177800" progId="Equation.3">
                    <p:embed/>
                  </p:oleObj>
                </mc:Choice>
                <mc:Fallback>
                  <p:oleObj r:id="rId14" imgW="190500" imgH="177800" progId="Equation.3">
                    <p:embed/>
                    <p:pic>
                      <p:nvPicPr>
                        <p:cNvPr id="0" name="Object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7" y="1179"/>
                          <a:ext cx="287" cy="26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文本框 27"/>
          <p:cNvSpPr txBox="1"/>
          <p:nvPr/>
        </p:nvSpPr>
        <p:spPr>
          <a:xfrm>
            <a:off x="3326345" y="5733256"/>
            <a:ext cx="5286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400" dirty="0">
                <a:cs typeface="+mn-ea"/>
                <a:sym typeface="+mn-lt"/>
              </a:rPr>
              <a:t>本节我们就来讨论这个问题？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问题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053043" y="1290182"/>
            <a:ext cx="9716557" cy="96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    先任意画一个△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ABC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，再画一个△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AˊBˊC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，使△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ABC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              和△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AˊBˊC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满足上述六个条件中的一个或两个。画出的这两个三角形一定全等吗？</a:t>
            </a:r>
          </a:p>
        </p:txBody>
      </p:sp>
      <p:sp>
        <p:nvSpPr>
          <p:cNvPr id="9" name="矩形 8"/>
          <p:cNvSpPr/>
          <p:nvPr/>
        </p:nvSpPr>
        <p:spPr>
          <a:xfrm>
            <a:off x="5913044" y="3223816"/>
            <a:ext cx="25039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865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99457" y="2545419"/>
            <a:ext cx="316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400" dirty="0">
                <a:cs typeface="+mn-ea"/>
                <a:sym typeface="+mn-lt"/>
              </a:rPr>
              <a:t>满足一个条件：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60884" y="5729643"/>
            <a:ext cx="261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一边相等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625192" y="5729643"/>
            <a:ext cx="261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一角相等</a:t>
            </a:r>
          </a:p>
        </p:txBody>
      </p:sp>
      <p:sp>
        <p:nvSpPr>
          <p:cNvPr id="15" name="等腰三角形 14"/>
          <p:cNvSpPr/>
          <p:nvPr/>
        </p:nvSpPr>
        <p:spPr>
          <a:xfrm>
            <a:off x="2790480" y="3314385"/>
            <a:ext cx="1592969" cy="1733871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>
            <a:stCxn id="15" idx="2"/>
            <a:endCxn id="15" idx="0"/>
          </p:cNvCxnSpPr>
          <p:nvPr/>
        </p:nvCxnSpPr>
        <p:spPr>
          <a:xfrm flipV="1">
            <a:off x="2790479" y="3314385"/>
            <a:ext cx="796485" cy="173387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586963" y="3314035"/>
            <a:ext cx="2046547" cy="215011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832480" y="5048256"/>
            <a:ext cx="2799833" cy="415897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等腰三角形 22"/>
          <p:cNvSpPr/>
          <p:nvPr/>
        </p:nvSpPr>
        <p:spPr>
          <a:xfrm>
            <a:off x="7808553" y="3314035"/>
            <a:ext cx="1592969" cy="1733871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V="1">
            <a:off x="7625191" y="3258728"/>
            <a:ext cx="979847" cy="2205425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 flipV="1">
            <a:off x="8611374" y="3314037"/>
            <a:ext cx="1053233" cy="2239108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7625191" y="5481952"/>
            <a:ext cx="2039416" cy="115121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5911321" y="2555530"/>
            <a:ext cx="261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400" b="1" dirty="0">
                <a:cs typeface="+mn-ea"/>
                <a:sym typeface="+mn-lt"/>
              </a:rPr>
              <a:t>不一定全等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探究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F9F99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36018" y="1128358"/>
            <a:ext cx="9649336" cy="96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    先任意画一个△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ABC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，再画一个△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AˊBˊC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，使△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ABC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              和△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AˊBˊC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满足上述六个条件中的一个或两个。画出的这两个三角形一定全等吗？</a:t>
            </a:r>
          </a:p>
        </p:txBody>
      </p:sp>
      <p:sp>
        <p:nvSpPr>
          <p:cNvPr id="9" name="矩形 8"/>
          <p:cNvSpPr/>
          <p:nvPr/>
        </p:nvSpPr>
        <p:spPr>
          <a:xfrm>
            <a:off x="5913044" y="3223816"/>
            <a:ext cx="250390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zh-CN" altLang="en-US" sz="1865" dirty="0">
                <a:solidFill>
                  <a:prstClr val="black"/>
                </a:solidFill>
                <a:cs typeface="+mn-ea"/>
                <a:sym typeface="+mn-lt"/>
              </a:rPr>
              <a:t> </a:t>
            </a:r>
            <a:endParaRPr lang="zh-CN" altLang="en-US" dirty="0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99457" y="2463822"/>
            <a:ext cx="3168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400" dirty="0">
                <a:cs typeface="+mn-ea"/>
                <a:sym typeface="+mn-lt"/>
              </a:rPr>
              <a:t>满足两个条件：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219203" y="5729643"/>
            <a:ext cx="261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400" dirty="0">
                <a:cs typeface="+mn-ea"/>
                <a:sym typeface="+mn-lt"/>
              </a:rPr>
              <a:t>两边相等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52642" y="5729643"/>
            <a:ext cx="261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400" dirty="0">
                <a:cs typeface="+mn-ea"/>
                <a:sym typeface="+mn-lt"/>
              </a:rPr>
              <a:t>两角相等</a:t>
            </a:r>
          </a:p>
        </p:txBody>
      </p:sp>
      <p:sp>
        <p:nvSpPr>
          <p:cNvPr id="15" name="等腰三角形 14"/>
          <p:cNvSpPr/>
          <p:nvPr/>
        </p:nvSpPr>
        <p:spPr>
          <a:xfrm>
            <a:off x="1595282" y="3349859"/>
            <a:ext cx="1592969" cy="1733871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1584066" y="3349859"/>
            <a:ext cx="1803841" cy="1733871"/>
            <a:chOff x="1188049" y="2512394"/>
            <a:chExt cx="1352881" cy="1300403"/>
          </a:xfrm>
        </p:grpSpPr>
        <p:cxnSp>
          <p:nvCxnSpPr>
            <p:cNvPr id="17" name="直接连接符 16"/>
            <p:cNvCxnSpPr/>
            <p:nvPr/>
          </p:nvCxnSpPr>
          <p:spPr>
            <a:xfrm flipV="1">
              <a:off x="1188049" y="2512394"/>
              <a:ext cx="597364" cy="130040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785413" y="2512394"/>
              <a:ext cx="755517" cy="1225299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/>
            <p:nvPr/>
          </p:nvCxnSpPr>
          <p:spPr>
            <a:xfrm flipV="1">
              <a:off x="1196573" y="3694388"/>
              <a:ext cx="1328477" cy="118409"/>
            </a:xfrm>
            <a:prstGeom prst="line">
              <a:avLst/>
            </a:prstGeom>
            <a:ln w="28575">
              <a:solidFill>
                <a:schemeClr val="bg2">
                  <a:lumMod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等腰三角形 22"/>
          <p:cNvSpPr/>
          <p:nvPr/>
        </p:nvSpPr>
        <p:spPr>
          <a:xfrm>
            <a:off x="5257708" y="3349859"/>
            <a:ext cx="1592969" cy="1733871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8356413" y="5729643"/>
            <a:ext cx="2901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zh-CN" altLang="en-US" sz="2400" dirty="0">
                <a:cs typeface="+mn-ea"/>
                <a:sym typeface="+mn-lt"/>
              </a:rPr>
              <a:t>一边一角相等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4815663" y="3349859"/>
            <a:ext cx="2331671" cy="2689045"/>
            <a:chOff x="3611747" y="2512394"/>
            <a:chExt cx="1748753" cy="2016784"/>
          </a:xfrm>
        </p:grpSpPr>
        <p:cxnSp>
          <p:nvCxnSpPr>
            <p:cNvPr id="24" name="直接连接符 23"/>
            <p:cNvCxnSpPr/>
            <p:nvPr/>
          </p:nvCxnSpPr>
          <p:spPr>
            <a:xfrm flipV="1">
              <a:off x="3801006" y="2512394"/>
              <a:ext cx="734885" cy="1654069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H="1" flipV="1">
              <a:off x="4541285" y="2512395"/>
              <a:ext cx="759707" cy="1654068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3770789" y="4166463"/>
              <a:ext cx="153020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弧形 27"/>
            <p:cNvSpPr/>
            <p:nvPr/>
          </p:nvSpPr>
          <p:spPr>
            <a:xfrm>
              <a:off x="3754021" y="3572347"/>
              <a:ext cx="606570" cy="44498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弧形 29"/>
            <p:cNvSpPr/>
            <p:nvPr/>
          </p:nvSpPr>
          <p:spPr>
            <a:xfrm>
              <a:off x="3611747" y="3943289"/>
              <a:ext cx="606570" cy="44498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弧形 30"/>
            <p:cNvSpPr/>
            <p:nvPr/>
          </p:nvSpPr>
          <p:spPr>
            <a:xfrm rot="16814234">
              <a:off x="4664502" y="3627009"/>
              <a:ext cx="606570" cy="44498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弧形 31"/>
            <p:cNvSpPr/>
            <p:nvPr/>
          </p:nvSpPr>
          <p:spPr>
            <a:xfrm rot="16814234">
              <a:off x="4834722" y="4003399"/>
              <a:ext cx="606570" cy="44498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等腰三角形 32"/>
          <p:cNvSpPr/>
          <p:nvPr/>
        </p:nvSpPr>
        <p:spPr>
          <a:xfrm>
            <a:off x="8992385" y="3349859"/>
            <a:ext cx="1592969" cy="1733871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8992385" y="3318352"/>
            <a:ext cx="1832159" cy="2231329"/>
            <a:chOff x="6744288" y="2488763"/>
            <a:chExt cx="1374119" cy="1673497"/>
          </a:xfrm>
        </p:grpSpPr>
        <p:cxnSp>
          <p:nvCxnSpPr>
            <p:cNvPr id="34" name="直接连接符 33"/>
            <p:cNvCxnSpPr/>
            <p:nvPr/>
          </p:nvCxnSpPr>
          <p:spPr>
            <a:xfrm flipV="1">
              <a:off x="6752812" y="2488763"/>
              <a:ext cx="597364" cy="130040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flipH="1" flipV="1">
              <a:off x="7358700" y="2488763"/>
              <a:ext cx="759707" cy="1654068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33" idx="2"/>
            </p:cNvCxnSpPr>
            <p:nvPr/>
          </p:nvCxnSpPr>
          <p:spPr>
            <a:xfrm>
              <a:off x="6744288" y="3812797"/>
              <a:ext cx="1370989" cy="349463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文本框 40"/>
          <p:cNvSpPr txBox="1"/>
          <p:nvPr/>
        </p:nvSpPr>
        <p:spPr>
          <a:xfrm>
            <a:off x="6624598" y="2463822"/>
            <a:ext cx="2616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400" b="1" dirty="0">
                <a:cs typeface="+mn-ea"/>
                <a:sym typeface="+mn-lt"/>
              </a:rPr>
              <a:t>不一定全等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探究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F9F99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 animBg="1"/>
      <p:bldP spid="23" grpId="0" animBg="1"/>
      <p:bldP spid="19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99555" y="1128358"/>
            <a:ext cx="10012404" cy="96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    先任意画一个△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ABC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，再画一个△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AˊBˊC ˊ 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，使△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ABC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和△</a:t>
            </a:r>
            <a:r>
              <a:rPr lang="en-US" altLang="zh-CN" sz="2000" dirty="0">
                <a:solidFill>
                  <a:prstClr val="black"/>
                </a:solidFill>
                <a:cs typeface="+mn-ea"/>
                <a:sym typeface="+mn-lt"/>
              </a:rPr>
              <a:t>AˊBˊC ˊ</a:t>
            </a:r>
            <a:r>
              <a:rPr lang="zh-CN" altLang="en-US" sz="2000" dirty="0">
                <a:solidFill>
                  <a:prstClr val="black"/>
                </a:solidFill>
                <a:cs typeface="+mn-ea"/>
                <a:sym typeface="+mn-lt"/>
              </a:rPr>
              <a:t>满足六个条件中的三个。画出的这两个三角形一定全等吗？</a:t>
            </a:r>
          </a:p>
        </p:txBody>
      </p:sp>
      <p:grpSp>
        <p:nvGrpSpPr>
          <p:cNvPr id="27" name="Group 10"/>
          <p:cNvGrpSpPr/>
          <p:nvPr/>
        </p:nvGrpSpPr>
        <p:grpSpPr bwMode="auto">
          <a:xfrm>
            <a:off x="983785" y="3012461"/>
            <a:ext cx="4142196" cy="2667750"/>
            <a:chOff x="0" y="0"/>
            <a:chExt cx="2285" cy="1572"/>
          </a:xfrm>
        </p:grpSpPr>
        <p:grpSp>
          <p:nvGrpSpPr>
            <p:cNvPr id="37" name="Group 11"/>
            <p:cNvGrpSpPr/>
            <p:nvPr/>
          </p:nvGrpSpPr>
          <p:grpSpPr bwMode="auto">
            <a:xfrm>
              <a:off x="242" y="240"/>
              <a:ext cx="1824" cy="1104"/>
              <a:chOff x="0" y="0"/>
              <a:chExt cx="1365" cy="1092"/>
            </a:xfrm>
          </p:grpSpPr>
          <p:sp>
            <p:nvSpPr>
              <p:cNvPr id="41" name="Line 12"/>
              <p:cNvSpPr>
                <a:spLocks noChangeShapeType="1"/>
              </p:cNvSpPr>
              <p:nvPr/>
            </p:nvSpPr>
            <p:spPr bwMode="auto">
              <a:xfrm>
                <a:off x="0" y="1084"/>
                <a:ext cx="1365" cy="0"/>
              </a:xfrm>
              <a:prstGeom prst="line">
                <a:avLst/>
              </a:prstGeom>
              <a:noFill/>
              <a:ln w="38100" cmpd="sng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Line 13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945" cy="1092"/>
              </a:xfrm>
              <a:prstGeom prst="line">
                <a:avLst/>
              </a:prstGeom>
              <a:noFill/>
              <a:ln w="38100" cmpd="sng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Line 14"/>
              <p:cNvSpPr>
                <a:spLocks noChangeShapeType="1"/>
              </p:cNvSpPr>
              <p:nvPr/>
            </p:nvSpPr>
            <p:spPr bwMode="auto">
              <a:xfrm>
                <a:off x="945" y="0"/>
                <a:ext cx="420" cy="1092"/>
              </a:xfrm>
              <a:prstGeom prst="line">
                <a:avLst/>
              </a:prstGeom>
              <a:noFill/>
              <a:ln w="38100" cmpd="sng">
                <a:solidFill>
                  <a:srgbClr val="FF66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914400"/>
                <a:endParaRPr lang="zh-CN" alt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1490" y="0"/>
              <a:ext cx="432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>
                <a:spcBef>
                  <a:spcPct val="50000"/>
                </a:spcBef>
              </a:pPr>
              <a:r>
                <a:rPr lang="zh-CN" altLang="zh-CN" sz="3735" b="1">
                  <a:solidFill>
                    <a:prstClr val="black"/>
                  </a:solidFill>
                  <a:cs typeface="+mn-ea"/>
                  <a:sym typeface="+mn-lt"/>
                </a:rPr>
                <a:t>A</a:t>
              </a:r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0" y="1147"/>
              <a:ext cx="293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defTabSz="914400"/>
              <a:r>
                <a:rPr lang="zh-CN" altLang="zh-CN" sz="3735" b="1">
                  <a:solidFill>
                    <a:prstClr val="black"/>
                  </a:solidFill>
                  <a:cs typeface="+mn-ea"/>
                  <a:sym typeface="+mn-lt"/>
                </a:rPr>
                <a:t>B</a:t>
              </a:r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2041" y="1179"/>
              <a:ext cx="244" cy="3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defTabSz="914400"/>
              <a:r>
                <a:rPr lang="zh-CN" altLang="zh-CN" sz="3735" b="1">
                  <a:solidFill>
                    <a:prstClr val="black"/>
                  </a:solidFill>
                  <a:cs typeface="+mn-ea"/>
                  <a:sym typeface="+mn-lt"/>
                </a:rPr>
                <a:t>C</a:t>
              </a:r>
            </a:p>
          </p:txBody>
        </p:sp>
      </p:grpSp>
      <p:sp>
        <p:nvSpPr>
          <p:cNvPr id="5" name="矩形 4"/>
          <p:cNvSpPr/>
          <p:nvPr/>
        </p:nvSpPr>
        <p:spPr>
          <a:xfrm>
            <a:off x="5336129" y="2509532"/>
            <a:ext cx="5306261" cy="502766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 wrap="none">
            <a:spAutoFit/>
          </a:bodyPr>
          <a:lstStyle/>
          <a:p>
            <a:pPr defTabSz="914400"/>
            <a:r>
              <a:rPr lang="zh-CN" altLang="en-US" sz="2665" dirty="0">
                <a:solidFill>
                  <a:prstClr val="black"/>
                </a:solidFill>
                <a:cs typeface="+mn-ea"/>
                <a:sym typeface="+mn-lt"/>
              </a:rPr>
              <a:t>满足六个条件中的三个的情况分为</a:t>
            </a:r>
          </a:p>
        </p:txBody>
      </p:sp>
      <p:sp>
        <p:nvSpPr>
          <p:cNvPr id="6" name="矩形: 圆角 5"/>
          <p:cNvSpPr/>
          <p:nvPr/>
        </p:nvSpPr>
        <p:spPr>
          <a:xfrm>
            <a:off x="5583178" y="3429000"/>
            <a:ext cx="2264380" cy="65576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2400" dirty="0">
                <a:solidFill>
                  <a:srgbClr val="268868">
                    <a:lumMod val="50000"/>
                  </a:srgbClr>
                </a:solidFill>
                <a:cs typeface="+mn-ea"/>
                <a:sym typeface="+mn-lt"/>
              </a:rPr>
              <a:t>三个角相等</a:t>
            </a:r>
          </a:p>
        </p:txBody>
      </p:sp>
      <p:sp>
        <p:nvSpPr>
          <p:cNvPr id="44" name="矩形: 圆角 43"/>
          <p:cNvSpPr/>
          <p:nvPr/>
        </p:nvSpPr>
        <p:spPr>
          <a:xfrm>
            <a:off x="8376065" y="3419751"/>
            <a:ext cx="2264380" cy="65576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2400" dirty="0">
                <a:solidFill>
                  <a:srgbClr val="268868">
                    <a:lumMod val="50000"/>
                  </a:srgbClr>
                </a:solidFill>
                <a:cs typeface="+mn-ea"/>
                <a:sym typeface="+mn-lt"/>
              </a:rPr>
              <a:t>三条边相等</a:t>
            </a:r>
          </a:p>
        </p:txBody>
      </p:sp>
      <p:sp>
        <p:nvSpPr>
          <p:cNvPr id="45" name="矩形: 圆角 44"/>
          <p:cNvSpPr/>
          <p:nvPr/>
        </p:nvSpPr>
        <p:spPr>
          <a:xfrm>
            <a:off x="5633510" y="4631084"/>
            <a:ext cx="2264380" cy="65576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2400" dirty="0">
                <a:solidFill>
                  <a:srgbClr val="268868">
                    <a:lumMod val="50000"/>
                  </a:srgbClr>
                </a:solidFill>
                <a:cs typeface="+mn-ea"/>
                <a:sym typeface="+mn-lt"/>
              </a:rPr>
              <a:t>两边一角相等</a:t>
            </a:r>
          </a:p>
        </p:txBody>
      </p:sp>
      <p:sp>
        <p:nvSpPr>
          <p:cNvPr id="46" name="矩形: 圆角 45"/>
          <p:cNvSpPr/>
          <p:nvPr/>
        </p:nvSpPr>
        <p:spPr>
          <a:xfrm>
            <a:off x="8447579" y="4634974"/>
            <a:ext cx="2264380" cy="65576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2400" dirty="0">
                <a:solidFill>
                  <a:srgbClr val="268868">
                    <a:lumMod val="50000"/>
                  </a:srgbClr>
                </a:solidFill>
                <a:cs typeface="+mn-ea"/>
                <a:sym typeface="+mn-lt"/>
              </a:rPr>
              <a:t>两角一边相等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探究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F9F99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44" grpId="0" animBg="1"/>
      <p:bldP spid="45" grpId="0" animBg="1"/>
      <p:bldP spid="4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4"/>
          <p:cNvSpPr/>
          <p:nvPr/>
        </p:nvSpPr>
        <p:spPr>
          <a:xfrm>
            <a:off x="824073" y="1399665"/>
            <a:ext cx="7300109" cy="655765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zh-CN" altLang="en-US" sz="2400" dirty="0">
                <a:solidFill>
                  <a:srgbClr val="268868">
                    <a:lumMod val="50000"/>
                  </a:srgbClr>
                </a:solidFill>
                <a:cs typeface="+mn-ea"/>
                <a:sym typeface="+mn-lt"/>
              </a:rPr>
              <a:t>情况一：三个角相等，两三角形全等吗？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221783" y="2610873"/>
            <a:ext cx="1915012" cy="2187192"/>
            <a:chOff x="3438509" y="2248444"/>
            <a:chExt cx="1436259" cy="1640394"/>
          </a:xfrm>
        </p:grpSpPr>
        <p:sp>
          <p:nvSpPr>
            <p:cNvPr id="6" name="等腰三角形 5"/>
            <p:cNvSpPr/>
            <p:nvPr/>
          </p:nvSpPr>
          <p:spPr>
            <a:xfrm>
              <a:off x="3627768" y="2248444"/>
              <a:ext cx="1194727" cy="1300403"/>
            </a:xfrm>
            <a:prstGeom prst="triangl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8" name="弧形 7"/>
            <p:cNvSpPr/>
            <p:nvPr/>
          </p:nvSpPr>
          <p:spPr>
            <a:xfrm>
              <a:off x="3438509" y="3308397"/>
              <a:ext cx="606570" cy="44498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" name="弧形 9"/>
            <p:cNvSpPr/>
            <p:nvPr/>
          </p:nvSpPr>
          <p:spPr>
            <a:xfrm rot="16814234">
              <a:off x="4348990" y="3363059"/>
              <a:ext cx="606570" cy="44498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199459" y="2116361"/>
            <a:ext cx="2419691" cy="2706463"/>
            <a:chOff x="5304262" y="2185632"/>
            <a:chExt cx="1814768" cy="2029847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5513173" y="3860739"/>
              <a:ext cx="153020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弧形 8"/>
            <p:cNvSpPr/>
            <p:nvPr/>
          </p:nvSpPr>
          <p:spPr>
            <a:xfrm>
              <a:off x="5304262" y="3637734"/>
              <a:ext cx="606570" cy="44498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1" name="弧形 10"/>
            <p:cNvSpPr/>
            <p:nvPr/>
          </p:nvSpPr>
          <p:spPr>
            <a:xfrm rot="16814234">
              <a:off x="6593252" y="3689700"/>
              <a:ext cx="606570" cy="444987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914400"/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 flipV="1">
              <a:off x="5543389" y="2185632"/>
              <a:ext cx="734885" cy="1654069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H="1" flipV="1">
              <a:off x="6283669" y="2185633"/>
              <a:ext cx="759707" cy="1654068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文本框 17"/>
          <p:cNvSpPr txBox="1"/>
          <p:nvPr/>
        </p:nvSpPr>
        <p:spPr>
          <a:xfrm>
            <a:off x="4335593" y="4880481"/>
            <a:ext cx="23830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3200" dirty="0">
                <a:solidFill>
                  <a:prstClr val="black"/>
                </a:solidFill>
                <a:cs typeface="+mn-ea"/>
                <a:sym typeface="+mn-lt"/>
              </a:rPr>
              <a:t>两底边平行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8282909" y="1435159"/>
            <a:ext cx="28723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3200" b="1" dirty="0">
                <a:solidFill>
                  <a:srgbClr val="FF0000"/>
                </a:solidFill>
                <a:cs typeface="+mn-ea"/>
                <a:sym typeface="+mn-lt"/>
              </a:rPr>
              <a:t>不一定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1442775" y="5533087"/>
            <a:ext cx="8793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914400"/>
            <a:r>
              <a:rPr lang="zh-CN" altLang="zh-CN" sz="3200" b="1" dirty="0">
                <a:solidFill>
                  <a:srgbClr val="0000FF"/>
                </a:solidFill>
                <a:cs typeface="+mn-ea"/>
                <a:sym typeface="+mn-lt"/>
              </a:rPr>
              <a:t>结论:</a:t>
            </a:r>
            <a:r>
              <a:rPr lang="zh-CN" altLang="zh-CN" sz="3200" b="1" dirty="0">
                <a:solidFill>
                  <a:prstClr val="black"/>
                </a:solidFill>
                <a:cs typeface="+mn-ea"/>
                <a:sym typeface="+mn-lt"/>
              </a:rPr>
              <a:t>  </a:t>
            </a:r>
            <a:r>
              <a:rPr lang="zh-CN" altLang="zh-CN" sz="3200" b="1" dirty="0">
                <a:solidFill>
                  <a:srgbClr val="004646"/>
                </a:solidFill>
                <a:cs typeface="+mn-ea"/>
                <a:sym typeface="+mn-lt"/>
              </a:rPr>
              <a:t>三个内角对应相等的三角形</a:t>
            </a:r>
            <a:r>
              <a:rPr lang="zh-CN" altLang="zh-CN" sz="3200" b="1" dirty="0">
                <a:solidFill>
                  <a:srgbClr val="FF0000"/>
                </a:solidFill>
                <a:cs typeface="+mn-ea"/>
                <a:sym typeface="+mn-lt"/>
              </a:rPr>
              <a:t>不一定全等</a:t>
            </a:r>
            <a:r>
              <a:rPr lang="zh-CN" altLang="zh-CN" sz="3200" b="1" dirty="0">
                <a:solidFill>
                  <a:srgbClr val="004646"/>
                </a:solidFill>
                <a:cs typeface="+mn-ea"/>
                <a:sym typeface="+mn-lt"/>
              </a:rPr>
              <a:t>。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279127" y="289994"/>
            <a:ext cx="3468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F9F99"/>
                </a:solidFill>
                <a:effectLst/>
                <a:uLnTx/>
                <a:uFillTx/>
                <a:cs typeface="+mn-ea"/>
                <a:sym typeface="+mn-lt"/>
              </a:rPr>
              <a:t>思考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4.19753E-6 L -0.0382 -0.002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7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07 -0.00895 L -0.01927 0.074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0" y="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7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 autoUpdateAnimBg="0"/>
    </p:bldLst>
  </p:timing>
</p:sld>
</file>

<file path=ppt/theme/theme1.xml><?xml version="1.0" encoding="utf-8"?>
<a:theme xmlns:a="http://schemas.openxmlformats.org/drawingml/2006/main" name="www.2ppt.com">
  <a:themeElements>
    <a:clrScheme name="Milestate 03 Turqoise-Gray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12CBC4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j3tvtf1l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1132</Words>
  <Application>Microsoft Office PowerPoint</Application>
  <PresentationFormat>宽屏</PresentationFormat>
  <Paragraphs>158</Paragraphs>
  <Slides>17</Slides>
  <Notes>17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Calibri</vt:lpstr>
      <vt:lpstr>思源黑体 CN Regular</vt:lpstr>
      <vt:lpstr>Arial</vt:lpstr>
      <vt:lpstr>宋体</vt:lpstr>
      <vt:lpstr>Segoe UI Light</vt:lpstr>
      <vt:lpstr>Cambria Math</vt:lpstr>
      <vt:lpstr>等线</vt:lpstr>
      <vt:lpstr>www.2ppt.com</vt:lpstr>
      <vt:lpstr>Equation.3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6</cp:revision>
  <dcterms:created xsi:type="dcterms:W3CDTF">2020-04-05T14:46:00Z</dcterms:created>
  <dcterms:modified xsi:type="dcterms:W3CDTF">2023-01-16T23:21:37Z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1E868D22FAEA44BDAD1DC82E6D8EA455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