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75" r:id="rId2"/>
    <p:sldId id="27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7" r:id="rId16"/>
    <p:sldId id="285" r:id="rId17"/>
    <p:sldId id="283" r:id="rId18"/>
    <p:sldId id="279" r:id="rId19"/>
    <p:sldId id="280" r:id="rId20"/>
    <p:sldId id="282" r:id="rId21"/>
    <p:sldId id="281" r:id="rId22"/>
    <p:sldId id="273" r:id="rId23"/>
    <p:sldId id="286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2371"/>
    <a:srgbClr val="81882A"/>
    <a:srgbClr val="3399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C2B59-97BD-4468-A49C-73BACAA9453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F7E45F-CFE0-42F5-8C9A-3554C6F27A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dirty="0">
              <a:solidFill>
                <a:srgbClr val="EEECE1">
                  <a:lumMod val="2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7E45F-CFE0-42F5-8C9A-3554C6F27AA7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F7AD948-E3C4-498E-A3E6-709ADC7D6BD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E06FE-A36D-4B08-ADEC-24F4F3CB66F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16A33-7510-41F8-A7CA-C736E99EC70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8008E-BDC6-4197-8B46-A6D345ACCAB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CF6D0-760A-4152-942D-1A446EC18F2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51042-E5EF-4BD6-BF82-DD63D99C384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64433-3AA4-4F9F-8DC9-1F13D6711D8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720AE-F7C9-4397-B634-E24A4C5D720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26669-F651-4574-9BF3-66983DCF818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C81BA-F9F6-4647-8FFF-33B20E0B271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2D451-939F-41E1-8F12-2ECD1A91788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+mj-lt"/>
              </a:defRPr>
            </a:lvl1pPr>
          </a:lstStyle>
          <a:p>
            <a:endParaRPr lang="en-US" altLang="zh-CN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>
              <a:defRPr sz="1200">
                <a:latin typeface="+mj-lt"/>
              </a:defRPr>
            </a:lvl1pPr>
          </a:lstStyle>
          <a:p>
            <a:endParaRPr lang="en-US" altLang="zh-CN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+mj-lt"/>
              </a:defRPr>
            </a:lvl1pPr>
          </a:lstStyle>
          <a:p>
            <a:fld id="{84C29B95-444C-4A23-BFA5-F575EFFC3A56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4301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755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1155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623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4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6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8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30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102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ivsky.com/tupian/xiaoxuesheng_shangke_qingjing_v5102/pic_165067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vsky.com/tupian/xiaoxuesheng_shangke_qingjing_v5102/pic_165067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图片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27965" y="-76200"/>
            <a:ext cx="9144000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28575" y="990600"/>
            <a:ext cx="91440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Unit </a:t>
            </a:r>
            <a:r>
              <a:rPr kumimoji="1" lang="en-US" altLang="zh-CN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</a:p>
          <a:p>
            <a:pPr algn="ctr"/>
            <a:endParaRPr kumimoji="1" lang="en-US" altLang="zh-CN" sz="54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kumimoji="1" lang="en-US" altLang="zh-CN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When do you </a:t>
            </a:r>
            <a:r>
              <a:rPr kumimoji="1" lang="en-US" altLang="zh-CN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have </a:t>
            </a:r>
            <a:r>
              <a:rPr kumimoji="1" lang="en-US" altLang="zh-CN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class?</a:t>
            </a:r>
          </a:p>
        </p:txBody>
      </p:sp>
      <p:sp>
        <p:nvSpPr>
          <p:cNvPr id="7" name="矩形 6"/>
          <p:cNvSpPr/>
          <p:nvPr/>
        </p:nvSpPr>
        <p:spPr>
          <a:xfrm>
            <a:off x="2905704" y="563245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图片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8600"/>
            <a:ext cx="91440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r>
              <a:rPr lang="en-US" altLang="zh-CN" sz="6000" b="1"/>
              <a:t>play games</a:t>
            </a: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3962400" y="1905000"/>
            <a:ext cx="1295400" cy="2057400"/>
          </a:xfrm>
          <a:prstGeom prst="downArrow">
            <a:avLst>
              <a:gd name="adj1" fmla="val 50000"/>
              <a:gd name="adj2" fmla="val 397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590800" y="3962400"/>
            <a:ext cx="47545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6000" b="1"/>
              <a:t>have  dinner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 descr="511dfff546dfe89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1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 descr="图片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229600" cy="1143000"/>
          </a:xfrm>
        </p:spPr>
        <p:txBody>
          <a:bodyPr/>
          <a:lstStyle/>
          <a:p>
            <a:r>
              <a:rPr lang="en-US" altLang="zh-CN" sz="7200" b="1"/>
              <a:t>watch TV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667000" y="3962400"/>
            <a:ext cx="18161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400" b="1"/>
              <a:t>watch</a:t>
            </a:r>
          </a:p>
        </p:txBody>
      </p:sp>
      <p:sp>
        <p:nvSpPr>
          <p:cNvPr id="20487" name="AutoShape 7"/>
          <p:cNvSpPr/>
          <p:nvPr/>
        </p:nvSpPr>
        <p:spPr bwMode="auto">
          <a:xfrm>
            <a:off x="4572000" y="3505200"/>
            <a:ext cx="457200" cy="18288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4000" b="1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5105400" y="3065463"/>
            <a:ext cx="27320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/>
              <a:t>名词：手表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5105400" y="4799013"/>
            <a:ext cx="27320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/>
              <a:t>动词：观看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Control 4"/>
          <p:cNvSpPr>
            <a:spLocks noChangeArrowheads="1" noChangeShapeType="1"/>
          </p:cNvSpPr>
          <p:nvPr/>
        </p:nvSpPr>
        <p:spPr bwMode="auto">
          <a:xfrm>
            <a:off x="3956050" y="2597150"/>
            <a:ext cx="914400" cy="914400"/>
          </a:xfrm>
          <a:prstGeom prst="rect">
            <a:avLst/>
          </a:prstGeom>
          <a:noFill/>
          <a:ln w="9525"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22534" name="Picture 6" descr="年轻的女孩睡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 descr="图片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990600"/>
            <a:ext cx="8229600" cy="1143000"/>
          </a:xfrm>
        </p:spPr>
        <p:txBody>
          <a:bodyPr/>
          <a:lstStyle/>
          <a:p>
            <a:r>
              <a:rPr lang="en-US" altLang="zh-CN" sz="7200" b="1"/>
              <a:t>go to bed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ontrol 2"/>
          <p:cNvSpPr>
            <a:spLocks noChangeArrowheads="1" noChangeShapeType="1"/>
          </p:cNvSpPr>
          <p:nvPr/>
        </p:nvSpPr>
        <p:spPr bwMode="auto">
          <a:xfrm>
            <a:off x="3611563" y="2814638"/>
            <a:ext cx="914400" cy="914400"/>
          </a:xfrm>
          <a:prstGeom prst="rect">
            <a:avLst/>
          </a:prstGeom>
          <a:noFill/>
          <a:ln w="9525"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54275" name="Picture 3" descr="小学生上课情景图片 &#10;尺寸：2180x1452 &#10;图片编号：5102-165067">
            <a:hlinkClick r:id="rId2" tooltip="小学生上课情景图片 &#10;尺寸：2180x1452 &#10;图片编号：5102-165067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"/>
            <a:ext cx="9144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2022475" y="4876800"/>
            <a:ext cx="71215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FF3300"/>
                </a:solidFill>
              </a:rPr>
              <a:t>When do you have classes </a:t>
            </a:r>
            <a:r>
              <a:rPr lang="en-US" altLang="zh-CN" sz="4000">
                <a:solidFill>
                  <a:srgbClr val="FF3300"/>
                </a:solidFill>
              </a:rPr>
              <a:t>?</a:t>
            </a:r>
          </a:p>
        </p:txBody>
      </p:sp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81000" y="3733800"/>
            <a:ext cx="2667000" cy="262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1173163" y="6019800"/>
            <a:ext cx="77581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</a:rPr>
              <a:t>I have classes at eight in the morning</a:t>
            </a:r>
            <a:endParaRPr lang="en-US" altLang="zh-CN" sz="32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4514ab043877af3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"/>
            <a:ext cx="91440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685800" y="3962400"/>
            <a:ext cx="67579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rgbClr val="FF3300"/>
                </a:solidFill>
              </a:rPr>
              <a:t>When do you play games </a:t>
            </a:r>
            <a:r>
              <a:rPr lang="en-US" altLang="zh-CN" sz="4000" dirty="0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457200" y="4648200"/>
            <a:ext cx="7727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</a:rPr>
              <a:t>I play games at four in the afternoon</a:t>
            </a:r>
            <a:endParaRPr lang="en-US" altLang="zh-CN" sz="3200">
              <a:solidFill>
                <a:srgbClr val="FF3300"/>
              </a:solidFill>
            </a:endParaRP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2819400" y="3124200"/>
            <a:ext cx="434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four </a:t>
            </a:r>
            <a:r>
              <a:rPr kumimoji="1" lang="en-US" altLang="zh-CN" sz="4000" b="1" dirty="0" smtClean="0">
                <a:solidFill>
                  <a:srgbClr val="FF3300"/>
                </a:solidFill>
              </a:rPr>
              <a:t>o</a:t>
            </a:r>
            <a:r>
              <a:rPr kumimoji="1" lang="en-US" altLang="zh-CN" sz="4000" b="1" dirty="0">
                <a:solidFill>
                  <a:srgbClr val="FF3300"/>
                </a:solidFill>
                <a:latin typeface="Arial" panose="020B0604020202020204"/>
              </a:rPr>
              <a:t>’</a:t>
            </a:r>
            <a:r>
              <a:rPr kumimoji="1" lang="en-US" altLang="zh-CN" sz="4000" b="1" dirty="0">
                <a:solidFill>
                  <a:srgbClr val="FF3300"/>
                </a:solidFill>
              </a:rPr>
              <a:t> clock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457200" y="5334000"/>
            <a:ext cx="75009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b="1">
                <a:solidFill>
                  <a:srgbClr val="FF3300"/>
                </a:solidFill>
              </a:rPr>
              <a:t>When do you +</a:t>
            </a:r>
            <a:r>
              <a:rPr lang="zh-CN" altLang="en-US" sz="4000" b="1">
                <a:solidFill>
                  <a:srgbClr val="FF3300"/>
                </a:solidFill>
              </a:rPr>
              <a:t>动词短语</a:t>
            </a:r>
            <a:r>
              <a:rPr lang="en-US" altLang="zh-CN" sz="4000">
                <a:solidFill>
                  <a:srgbClr val="FF3300"/>
                </a:solidFill>
              </a:rPr>
              <a:t>?</a:t>
            </a:r>
          </a:p>
          <a:p>
            <a:r>
              <a:rPr lang="en-US" altLang="zh-CN" sz="4000">
                <a:solidFill>
                  <a:srgbClr val="FF3300"/>
                </a:solidFill>
              </a:rPr>
              <a:t>I/We+</a:t>
            </a:r>
            <a:r>
              <a:rPr lang="zh-CN" altLang="en-US" sz="4000" b="1">
                <a:solidFill>
                  <a:srgbClr val="FF3300"/>
                </a:solidFill>
              </a:rPr>
              <a:t>动词短语</a:t>
            </a:r>
            <a:r>
              <a:rPr lang="en-US" altLang="zh-CN" sz="4000" b="1">
                <a:solidFill>
                  <a:srgbClr val="FF3300"/>
                </a:solidFill>
              </a:rPr>
              <a:t>+at+</a:t>
            </a:r>
            <a:r>
              <a:rPr lang="zh-CN" altLang="en-US" sz="4000" b="1">
                <a:solidFill>
                  <a:srgbClr val="FF3300"/>
                </a:solidFill>
              </a:rPr>
              <a:t>具体的时间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  <p:bldP spid="75780" grpId="0"/>
      <p:bldP spid="7578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457200"/>
            <a:ext cx="9296400" cy="610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800" b="1">
                <a:latin typeface="Dotum" pitchFamily="34" charset="-127"/>
                <a:ea typeface="Dotum" pitchFamily="34" charset="-127"/>
              </a:rPr>
              <a:t>Do you play games at school?</a:t>
            </a:r>
          </a:p>
          <a:p>
            <a:r>
              <a:rPr lang="en-US" altLang="zh-CN" sz="4800" b="1">
                <a:latin typeface="Dotum" pitchFamily="34" charset="-127"/>
                <a:ea typeface="Dotum" pitchFamily="34" charset="-127"/>
              </a:rPr>
              <a:t>No we don</a:t>
            </a:r>
            <a:r>
              <a:rPr lang="en-US" sz="4800" b="1">
                <a:solidFill>
                  <a:srgbClr val="000099"/>
                </a:solidFill>
                <a:latin typeface="Dotum" pitchFamily="34" charset="-127"/>
                <a:ea typeface="Dotum" pitchFamily="34" charset="-127"/>
              </a:rPr>
              <a:t>’t</a:t>
            </a:r>
            <a:r>
              <a:rPr lang="en-US" sz="4800">
                <a:latin typeface="Dotum" pitchFamily="34" charset="-127"/>
                <a:ea typeface="Dotum" pitchFamily="34" charset="-127"/>
              </a:rPr>
              <a:t> </a:t>
            </a:r>
            <a:endParaRPr lang="en-US" altLang="zh-CN" sz="4800">
              <a:latin typeface="Dotum" pitchFamily="34" charset="-127"/>
              <a:ea typeface="Dotum" pitchFamily="34" charset="-127"/>
            </a:endParaRPr>
          </a:p>
          <a:p>
            <a:endParaRPr lang="en-US" altLang="zh-CN" sz="4800" b="1">
              <a:latin typeface="Dotum" pitchFamily="34" charset="-127"/>
              <a:ea typeface="Dotum" pitchFamily="34" charset="-127"/>
            </a:endParaRPr>
          </a:p>
          <a:p>
            <a:r>
              <a:rPr lang="en-US" altLang="zh-CN" sz="4400">
                <a:latin typeface="Dotum" pitchFamily="34" charset="-127"/>
                <a:ea typeface="Dotum" pitchFamily="34" charset="-127"/>
              </a:rPr>
              <a:t>Do you+</a:t>
            </a:r>
            <a:r>
              <a:rPr lang="zh-CN" altLang="en-US" sz="4400">
                <a:latin typeface="Dotum" pitchFamily="34" charset="-127"/>
                <a:ea typeface="Dotum" pitchFamily="34" charset="-127"/>
              </a:rPr>
              <a:t>动词短语</a:t>
            </a:r>
            <a:r>
              <a:rPr lang="en-US" altLang="zh-CN" sz="4400">
                <a:latin typeface="Dotum" pitchFamily="34" charset="-127"/>
                <a:ea typeface="Dotum" pitchFamily="34" charset="-127"/>
              </a:rPr>
              <a:t>+at+</a:t>
            </a:r>
            <a:r>
              <a:rPr lang="zh-CN" altLang="en-US" sz="4400">
                <a:latin typeface="Dotum" pitchFamily="34" charset="-127"/>
                <a:ea typeface="Dotum" pitchFamily="34" charset="-127"/>
              </a:rPr>
              <a:t>具体的时间？</a:t>
            </a:r>
          </a:p>
          <a:p>
            <a:endParaRPr lang="zh-CN" altLang="en-US" sz="4800">
              <a:latin typeface="Dotum" pitchFamily="34" charset="-127"/>
              <a:ea typeface="Dotum" pitchFamily="34" charset="-127"/>
            </a:endParaRPr>
          </a:p>
          <a:p>
            <a:r>
              <a:rPr lang="en-US" altLang="zh-CN" sz="4800">
                <a:latin typeface="Dotum" pitchFamily="34" charset="-127"/>
                <a:ea typeface="Dotum" pitchFamily="34" charset="-127"/>
              </a:rPr>
              <a:t>Yes ,I/we do</a:t>
            </a:r>
          </a:p>
          <a:p>
            <a:r>
              <a:rPr lang="en-US" altLang="zh-CN" sz="4800">
                <a:latin typeface="Dotum" pitchFamily="34" charset="-127"/>
                <a:ea typeface="Dotum" pitchFamily="34" charset="-127"/>
              </a:rPr>
              <a:t>No ,I/</a:t>
            </a:r>
            <a:r>
              <a:rPr lang="en-US" altLang="zh-CN" sz="4800" b="1">
                <a:latin typeface="Dotum" pitchFamily="34" charset="-127"/>
                <a:ea typeface="Dotum" pitchFamily="34" charset="-127"/>
              </a:rPr>
              <a:t>we don</a:t>
            </a:r>
            <a:r>
              <a:rPr lang="en-US" sz="4800" b="1">
                <a:solidFill>
                  <a:srgbClr val="000099"/>
                </a:solidFill>
                <a:latin typeface="Dotum" pitchFamily="34" charset="-127"/>
                <a:ea typeface="Dotum" pitchFamily="34" charset="-127"/>
              </a:rPr>
              <a:t>’t</a:t>
            </a:r>
            <a:r>
              <a:rPr lang="en-US" sz="4800">
                <a:latin typeface="Dotum" pitchFamily="34" charset="-127"/>
                <a:ea typeface="Dotum" pitchFamily="34" charset="-127"/>
              </a:rPr>
              <a:t> </a:t>
            </a:r>
            <a:endParaRPr lang="en-US" altLang="zh-CN" sz="4800">
              <a:latin typeface="Dotum" pitchFamily="34" charset="-127"/>
              <a:ea typeface="Dotum" pitchFamily="34" charset="-127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en-US" altLang="zh-CN" sz="4800">
              <a:latin typeface="Dotum" pitchFamily="34" charset="-127"/>
              <a:ea typeface="Dotum" pitchFamily="34" charset="-127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6096000" y="3657600"/>
            <a:ext cx="32464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</a:t>
            </a:r>
            <a:r>
              <a:rPr lang="en-US" altLang="zh-C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28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altLang="zh-CN" sz="2800" b="1" i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morning </a:t>
            </a:r>
            <a:r>
              <a:rPr lang="en-US" b="1" dirty="0">
                <a:solidFill>
                  <a:srgbClr val="FF3300"/>
                </a:solidFill>
              </a:rPr>
              <a:t>?</a:t>
            </a:r>
            <a:endParaRPr lang="en-US" altLang="zh-CN" b="1" dirty="0">
              <a:solidFill>
                <a:srgbClr val="FF3300"/>
              </a:solidFill>
            </a:endParaRP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0" y="2133600"/>
            <a:ext cx="6781800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 dirty="0"/>
              <a:t>When </a:t>
            </a:r>
            <a:r>
              <a:rPr lang="en-US" altLang="zh-CN" sz="3200" b="1" dirty="0"/>
              <a:t> </a:t>
            </a:r>
            <a:r>
              <a:rPr lang="en-US" sz="3200" b="1" dirty="0"/>
              <a:t>do you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>
                <a:solidFill>
                  <a:srgbClr val="FF3300"/>
                </a:solidFill>
              </a:rPr>
              <a:t>get up</a:t>
            </a:r>
            <a:r>
              <a:rPr lang="en-US" altLang="zh-CN" sz="3200" b="1" dirty="0">
                <a:solidFill>
                  <a:srgbClr val="FF3300"/>
                </a:solidFill>
              </a:rPr>
              <a:t> </a:t>
            </a:r>
            <a:endParaRPr lang="en-US" sz="3200" b="1" dirty="0">
              <a:solidFill>
                <a:srgbClr val="FF3300"/>
              </a:solidFill>
            </a:endParaRPr>
          </a:p>
          <a:p>
            <a:endParaRPr lang="en-US" altLang="zh-CN" sz="3200" b="1" dirty="0"/>
          </a:p>
          <a:p>
            <a:r>
              <a:rPr lang="en-US" altLang="zh-CN" sz="3200" b="1" dirty="0"/>
              <a:t>When do you </a:t>
            </a:r>
            <a:r>
              <a:rPr lang="en-US" altLang="zh-CN" sz="3200" b="1" dirty="0">
                <a:solidFill>
                  <a:srgbClr val="FF3300"/>
                </a:solidFill>
              </a:rPr>
              <a:t>have</a:t>
            </a:r>
            <a:r>
              <a:rPr lang="en-US" sz="3200" b="1" dirty="0">
                <a:solidFill>
                  <a:srgbClr val="FF3300"/>
                </a:solidFill>
              </a:rPr>
              <a:t> breakfast</a:t>
            </a:r>
            <a:r>
              <a:rPr lang="en-US" altLang="zh-CN" sz="3200" b="1" dirty="0">
                <a:solidFill>
                  <a:srgbClr val="FF3300"/>
                </a:solidFill>
              </a:rPr>
              <a:t> </a:t>
            </a:r>
            <a:endParaRPr lang="en-US" sz="3200" b="1" dirty="0">
              <a:solidFill>
                <a:srgbClr val="FF3300"/>
              </a:solidFill>
            </a:endParaRPr>
          </a:p>
          <a:p>
            <a:endParaRPr lang="en-US" altLang="zh-CN" sz="3200" b="1" dirty="0"/>
          </a:p>
          <a:p>
            <a:r>
              <a:rPr lang="en-US" sz="3200" b="1" dirty="0"/>
              <a:t>When </a:t>
            </a:r>
            <a:r>
              <a:rPr lang="en-US" altLang="zh-CN" sz="3200" b="1" dirty="0"/>
              <a:t>  </a:t>
            </a:r>
            <a:r>
              <a:rPr lang="en-US" sz="3200" b="1" dirty="0"/>
              <a:t>do you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>
                <a:solidFill>
                  <a:srgbClr val="FF3300"/>
                </a:solidFill>
              </a:rPr>
              <a:t>go to school</a:t>
            </a:r>
            <a:r>
              <a:rPr lang="en-US" altLang="zh-CN" sz="3200" b="1" dirty="0">
                <a:solidFill>
                  <a:srgbClr val="FF3300"/>
                </a:solidFill>
              </a:rPr>
              <a:t> </a:t>
            </a:r>
            <a:endParaRPr lang="en-US" sz="3200" b="1" dirty="0">
              <a:solidFill>
                <a:srgbClr val="FF3300"/>
              </a:solidFill>
            </a:endParaRPr>
          </a:p>
          <a:p>
            <a:endParaRPr lang="en-US" altLang="zh-CN" sz="3200" b="1" dirty="0"/>
          </a:p>
          <a:p>
            <a:r>
              <a:rPr lang="en-US" sz="3200" b="1" dirty="0"/>
              <a:t>Wh</a:t>
            </a:r>
            <a:r>
              <a:rPr lang="en-US" altLang="zh-CN" sz="3200" b="1" dirty="0"/>
              <a:t>en</a:t>
            </a:r>
            <a:r>
              <a:rPr lang="en-US" sz="3200" b="1" dirty="0"/>
              <a:t> </a:t>
            </a:r>
            <a:r>
              <a:rPr lang="en-US" altLang="zh-CN" sz="3200" b="1" dirty="0"/>
              <a:t>  </a:t>
            </a:r>
            <a:r>
              <a:rPr lang="en-US" sz="3200" b="1" dirty="0"/>
              <a:t>do you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altLang="zh-CN" sz="3200" b="1" dirty="0">
                <a:solidFill>
                  <a:srgbClr val="FF3300"/>
                </a:solidFill>
              </a:rPr>
              <a:t>have a classes</a:t>
            </a:r>
          </a:p>
        </p:txBody>
      </p:sp>
      <p:sp>
        <p:nvSpPr>
          <p:cNvPr id="62471" name="AutoShape 7"/>
          <p:cNvSpPr/>
          <p:nvPr/>
        </p:nvSpPr>
        <p:spPr bwMode="auto">
          <a:xfrm>
            <a:off x="5638800" y="2438400"/>
            <a:ext cx="533400" cy="2971800"/>
          </a:xfrm>
          <a:prstGeom prst="rightBrace">
            <a:avLst>
              <a:gd name="adj1" fmla="val 68018"/>
              <a:gd name="adj2" fmla="val 49801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1676400" y="268288"/>
            <a:ext cx="22875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rgbClr val="FF3300"/>
                </a:solidFill>
              </a:rPr>
              <a:t>Practice:</a:t>
            </a:r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6705600" y="4017963"/>
            <a:ext cx="155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FF3300"/>
                </a:solidFill>
              </a:rPr>
              <a:t>在早上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914400"/>
            <a:ext cx="5715000" cy="536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/>
              <a:t>When </a:t>
            </a:r>
            <a:r>
              <a:rPr lang="en-US" altLang="zh-CN" sz="3200" b="1"/>
              <a:t> </a:t>
            </a:r>
            <a:r>
              <a:rPr lang="en-US" sz="3200" b="1"/>
              <a:t>do you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r>
              <a:rPr lang="en-US" sz="3200" b="1">
                <a:solidFill>
                  <a:srgbClr val="FF3300"/>
                </a:solidFill>
              </a:rPr>
              <a:t>play </a:t>
            </a:r>
            <a:r>
              <a:rPr lang="en-US" altLang="zh-CN" sz="3200" b="1">
                <a:solidFill>
                  <a:srgbClr val="FF3300"/>
                </a:solidFill>
              </a:rPr>
              <a:t>games</a:t>
            </a:r>
          </a:p>
          <a:p>
            <a:endParaRPr lang="en-US" altLang="zh-CN" sz="3200" b="1">
              <a:solidFill>
                <a:srgbClr val="FF3300"/>
              </a:solidFill>
            </a:endParaRPr>
          </a:p>
          <a:p>
            <a:r>
              <a:rPr lang="en-US" sz="3200" b="1"/>
              <a:t>Wh</a:t>
            </a:r>
            <a:r>
              <a:rPr lang="en-US" altLang="zh-CN" sz="3200" b="1"/>
              <a:t>en  </a:t>
            </a:r>
            <a:r>
              <a:rPr lang="en-US" sz="3200" b="1"/>
              <a:t>do you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r>
              <a:rPr lang="en-US" sz="3200" b="1">
                <a:solidFill>
                  <a:srgbClr val="FF3300"/>
                </a:solidFill>
              </a:rPr>
              <a:t>go home</a:t>
            </a:r>
            <a:endParaRPr lang="en-US" altLang="zh-CN" sz="3200" b="1">
              <a:solidFill>
                <a:srgbClr val="FF3300"/>
              </a:solidFill>
            </a:endParaRPr>
          </a:p>
          <a:p>
            <a:endParaRPr lang="en-US" altLang="zh-CN" sz="3200" b="1">
              <a:solidFill>
                <a:srgbClr val="FF3300"/>
              </a:solidFill>
            </a:endParaRPr>
          </a:p>
          <a:p>
            <a:endParaRPr lang="en-US" altLang="zh-CN" b="1">
              <a:solidFill>
                <a:srgbClr val="FF3300"/>
              </a:solidFill>
            </a:endParaRPr>
          </a:p>
          <a:p>
            <a:endParaRPr lang="en-US" altLang="zh-CN" b="1">
              <a:solidFill>
                <a:srgbClr val="FF3300"/>
              </a:solidFill>
            </a:endParaRPr>
          </a:p>
          <a:p>
            <a:endParaRPr lang="en-US" altLang="zh-CN" b="1">
              <a:solidFill>
                <a:srgbClr val="FF3300"/>
              </a:solidFill>
            </a:endParaRPr>
          </a:p>
          <a:p>
            <a:endParaRPr lang="en-US" altLang="zh-CN" b="1">
              <a:solidFill>
                <a:srgbClr val="FF3300"/>
              </a:solidFill>
            </a:endParaRPr>
          </a:p>
          <a:p>
            <a:endParaRPr lang="en-US" b="1">
              <a:solidFill>
                <a:srgbClr val="FF3300"/>
              </a:solidFill>
            </a:endParaRPr>
          </a:p>
          <a:p>
            <a:r>
              <a:rPr lang="en-US" sz="3200" b="1"/>
              <a:t>When </a:t>
            </a:r>
            <a:r>
              <a:rPr lang="en-US" altLang="zh-CN" sz="3200" b="1"/>
              <a:t> </a:t>
            </a:r>
            <a:r>
              <a:rPr lang="en-US" sz="3200" b="1"/>
              <a:t>do you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r>
              <a:rPr lang="en-US" sz="3200" b="1">
                <a:solidFill>
                  <a:srgbClr val="FF3300"/>
                </a:solidFill>
              </a:rPr>
              <a:t>watch TV</a:t>
            </a:r>
            <a:endParaRPr lang="en-US" altLang="zh-CN" sz="3200" b="1">
              <a:solidFill>
                <a:srgbClr val="FF3300"/>
              </a:solidFill>
            </a:endParaRPr>
          </a:p>
          <a:p>
            <a:endParaRPr lang="en-US" altLang="zh-CN" sz="3200" b="1">
              <a:solidFill>
                <a:srgbClr val="FF3300"/>
              </a:solidFill>
            </a:endParaRPr>
          </a:p>
          <a:p>
            <a:r>
              <a:rPr lang="en-US" sz="3200" b="1"/>
              <a:t>Wh</a:t>
            </a:r>
            <a:r>
              <a:rPr lang="en-US" altLang="zh-CN" sz="3200" b="1"/>
              <a:t>en</a:t>
            </a:r>
            <a:r>
              <a:rPr lang="en-US" sz="3200" b="1"/>
              <a:t> </a:t>
            </a:r>
            <a:r>
              <a:rPr lang="en-US" altLang="zh-CN" sz="3200" b="1"/>
              <a:t> </a:t>
            </a:r>
            <a:r>
              <a:rPr lang="en-US" sz="3200" b="1"/>
              <a:t>do you</a:t>
            </a:r>
            <a:r>
              <a:rPr lang="en-US" sz="3200" b="1">
                <a:solidFill>
                  <a:srgbClr val="000099"/>
                </a:solidFill>
              </a:rPr>
              <a:t> </a:t>
            </a:r>
            <a:r>
              <a:rPr lang="en-US" sz="3200" b="1">
                <a:solidFill>
                  <a:srgbClr val="FF3300"/>
                </a:solidFill>
              </a:rPr>
              <a:t>go to bed</a:t>
            </a:r>
            <a:endParaRPr lang="en-US" altLang="zh-CN" sz="3200" b="1">
              <a:solidFill>
                <a:srgbClr val="FF3300"/>
              </a:solidFill>
            </a:endParaRPr>
          </a:p>
          <a:p>
            <a:endParaRPr lang="en-US" sz="3200" b="1">
              <a:solidFill>
                <a:srgbClr val="FF3300"/>
              </a:solidFill>
            </a:endParaRPr>
          </a:p>
        </p:txBody>
      </p:sp>
      <p:sp>
        <p:nvSpPr>
          <p:cNvPr id="63491" name="AutoShape 3"/>
          <p:cNvSpPr/>
          <p:nvPr/>
        </p:nvSpPr>
        <p:spPr bwMode="auto">
          <a:xfrm>
            <a:off x="5029200" y="1143000"/>
            <a:ext cx="533400" cy="1447800"/>
          </a:xfrm>
          <a:prstGeom prst="rightBrace">
            <a:avLst>
              <a:gd name="adj1" fmla="val 50026"/>
              <a:gd name="adj2" fmla="val 4888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3493" name="AutoShape 5"/>
          <p:cNvSpPr/>
          <p:nvPr/>
        </p:nvSpPr>
        <p:spPr bwMode="auto">
          <a:xfrm>
            <a:off x="5181600" y="4419600"/>
            <a:ext cx="533400" cy="1447800"/>
          </a:xfrm>
          <a:prstGeom prst="rightBrace">
            <a:avLst>
              <a:gd name="adj1" fmla="val 50026"/>
              <a:gd name="adj2" fmla="val 4888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5497513" y="1600200"/>
            <a:ext cx="36464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</a:t>
            </a:r>
            <a:r>
              <a:rPr lang="en-US" altLang="zh-CN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32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afternoon?</a:t>
            </a:r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5715000" y="4632325"/>
            <a:ext cx="3155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</a:t>
            </a:r>
            <a:r>
              <a:rPr lang="en-US" altLang="zh-CN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32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evening?</a:t>
            </a:r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6781800" y="2112963"/>
            <a:ext cx="155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FF3300"/>
                </a:solidFill>
              </a:rPr>
              <a:t>在下午</a:t>
            </a: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6705600" y="5084763"/>
            <a:ext cx="155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FF3300"/>
                </a:solidFill>
              </a:rPr>
              <a:t>在晚上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图片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0" y="4652963"/>
            <a:ext cx="35353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400" b="1" dirty="0">
                <a:latin typeface="Times New Roman" panose="02020603050405020304" pitchFamily="18" charset="0"/>
              </a:rPr>
              <a:t>It’s 7</a:t>
            </a:r>
            <a:r>
              <a:rPr kumimoji="1" lang="en-US" altLang="zh-CN" sz="44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4400" b="1" dirty="0">
                <a:latin typeface="Times New Roman" panose="02020603050405020304" pitchFamily="18" charset="0"/>
              </a:rPr>
              <a:t>o’ clock.</a:t>
            </a:r>
          </a:p>
        </p:txBody>
      </p:sp>
      <p:grpSp>
        <p:nvGrpSpPr>
          <p:cNvPr id="52228" name="Group 4"/>
          <p:cNvGrpSpPr/>
          <p:nvPr/>
        </p:nvGrpSpPr>
        <p:grpSpPr bwMode="auto">
          <a:xfrm>
            <a:off x="3348038" y="515938"/>
            <a:ext cx="2870200" cy="2870200"/>
            <a:chOff x="2109" y="325"/>
            <a:chExt cx="1808" cy="1808"/>
          </a:xfrm>
        </p:grpSpPr>
        <p:pic>
          <p:nvPicPr>
            <p:cNvPr id="52229" name="Picture 5" descr="spab009d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15" y="325"/>
              <a:ext cx="402" cy="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230" name="Picture 6" descr="spab009d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62" y="579"/>
              <a:ext cx="402" cy="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231" name="Picture 7" descr="spab009d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00" y="1051"/>
              <a:ext cx="402" cy="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232" name="Picture 8" descr="spab009d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09" y="1749"/>
              <a:ext cx="402" cy="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2233" name="Group 9"/>
          <p:cNvGrpSpPr/>
          <p:nvPr/>
        </p:nvGrpSpPr>
        <p:grpSpPr bwMode="auto">
          <a:xfrm>
            <a:off x="3151188" y="354013"/>
            <a:ext cx="5764212" cy="5695950"/>
            <a:chOff x="1985" y="223"/>
            <a:chExt cx="3631" cy="3588"/>
          </a:xfrm>
        </p:grpSpPr>
        <p:pic>
          <p:nvPicPr>
            <p:cNvPr id="52234" name="Picture 10" descr="ball2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24" y="1733"/>
              <a:ext cx="447" cy="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2235" name="Group 11"/>
            <p:cNvGrpSpPr/>
            <p:nvPr/>
          </p:nvGrpSpPr>
          <p:grpSpPr bwMode="auto">
            <a:xfrm>
              <a:off x="3243" y="722"/>
              <a:ext cx="640" cy="2119"/>
              <a:chOff x="2360" y="768"/>
              <a:chExt cx="712" cy="2324"/>
            </a:xfrm>
          </p:grpSpPr>
          <p:sp>
            <p:nvSpPr>
              <p:cNvPr id="52236" name="AutoShape 12"/>
              <p:cNvSpPr>
                <a:spLocks noChangeArrowheads="1"/>
              </p:cNvSpPr>
              <p:nvPr/>
            </p:nvSpPr>
            <p:spPr bwMode="auto">
              <a:xfrm>
                <a:off x="2784" y="768"/>
                <a:ext cx="288" cy="1104"/>
              </a:xfrm>
              <a:prstGeom prst="upArrow">
                <a:avLst>
                  <a:gd name="adj1" fmla="val 50000"/>
                  <a:gd name="adj2" fmla="val 95833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2237" name="AutoShape 13"/>
              <p:cNvSpPr>
                <a:spLocks noChangeArrowheads="1"/>
              </p:cNvSpPr>
              <p:nvPr/>
            </p:nvSpPr>
            <p:spPr bwMode="auto">
              <a:xfrm rot="12921301">
                <a:off x="2360" y="2276"/>
                <a:ext cx="432" cy="816"/>
              </a:xfrm>
              <a:prstGeom prst="upArrow">
                <a:avLst>
                  <a:gd name="adj1" fmla="val 50000"/>
                  <a:gd name="adj2" fmla="val 47222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52238" name="Oval 14"/>
            <p:cNvSpPr>
              <a:spLocks noChangeArrowheads="1"/>
            </p:cNvSpPr>
            <p:nvPr/>
          </p:nvSpPr>
          <p:spPr bwMode="auto">
            <a:xfrm>
              <a:off x="1985" y="223"/>
              <a:ext cx="3631" cy="3588"/>
            </a:xfrm>
            <a:prstGeom prst="ellipse">
              <a:avLst/>
            </a:prstGeom>
            <a:noFill/>
            <a:ln w="1905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52239" name="Group 15"/>
          <p:cNvGrpSpPr/>
          <p:nvPr/>
        </p:nvGrpSpPr>
        <p:grpSpPr bwMode="auto">
          <a:xfrm>
            <a:off x="5867400" y="993775"/>
            <a:ext cx="2725738" cy="4813300"/>
            <a:chOff x="3696" y="618"/>
            <a:chExt cx="1717" cy="3032"/>
          </a:xfrm>
        </p:grpSpPr>
        <p:pic>
          <p:nvPicPr>
            <p:cNvPr id="52240" name="Picture 16" descr="spsi002k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696" y="3249"/>
              <a:ext cx="401" cy="4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241" name="Picture 17" descr="spsi002k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50" y="3003"/>
              <a:ext cx="401" cy="4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242" name="Picture 18" descr="spsi002k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21" y="2423"/>
              <a:ext cx="401" cy="4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243" name="Picture 19" descr="spsi002k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12" y="1842"/>
              <a:ext cx="401" cy="4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244" name="Picture 20" descr="spsi002k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21" y="1162"/>
              <a:ext cx="401" cy="4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245" name="Picture 21" descr="spsi002k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50" y="618"/>
              <a:ext cx="401" cy="4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2246" name="Group 22"/>
          <p:cNvGrpSpPr/>
          <p:nvPr/>
        </p:nvGrpSpPr>
        <p:grpSpPr bwMode="auto">
          <a:xfrm>
            <a:off x="3606800" y="3987800"/>
            <a:ext cx="1423988" cy="1471613"/>
            <a:chOff x="2264" y="2524"/>
            <a:chExt cx="897" cy="927"/>
          </a:xfrm>
        </p:grpSpPr>
        <p:pic>
          <p:nvPicPr>
            <p:cNvPr id="52247" name="Picture 23" descr="z3948"/>
            <p:cNvPicPr>
              <a:picLocks noChangeAspect="1" noChangeArrowheads="1"/>
            </p:cNvPicPr>
            <p:nvPr/>
          </p:nvPicPr>
          <p:blipFill>
            <a:blip r:embed="rId6" cstate="email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64" y="2524"/>
              <a:ext cx="362" cy="3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248" name="Picture 24" descr="z3948"/>
            <p:cNvPicPr>
              <a:picLocks noChangeAspect="1" noChangeArrowheads="1"/>
            </p:cNvPicPr>
            <p:nvPr/>
          </p:nvPicPr>
          <p:blipFill>
            <a:blip r:embed="rId6" cstate="email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99" y="3086"/>
              <a:ext cx="362" cy="3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2054225" y="50800"/>
            <a:ext cx="18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zh-CN" altLang="zh-CN" sz="4000" i="1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52250" name="Rectangle 26"/>
          <p:cNvSpPr>
            <a:spLocks noChangeArrowheads="1"/>
          </p:cNvSpPr>
          <p:nvPr/>
        </p:nvSpPr>
        <p:spPr bwMode="auto">
          <a:xfrm>
            <a:off x="179388" y="188913"/>
            <a:ext cx="3940175" cy="7016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What time is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utoUpdateAnimBg="0"/>
      <p:bldP spid="5225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323850" y="260350"/>
            <a:ext cx="882015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根据中文提示完成句子：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1.</a:t>
            </a:r>
            <a:r>
              <a:rPr lang="zh-CN" altLang="en-US" sz="2400" b="1" dirty="0">
                <a:latin typeface="Times New Roman" panose="02020603050405020304" pitchFamily="18" charset="0"/>
              </a:rPr>
              <a:t>你通常什么时候吃早餐？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   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  do you </a:t>
            </a:r>
            <a:r>
              <a:rPr lang="en-US" altLang="zh-CN" b="1" dirty="0"/>
              <a:t>_____</a:t>
            </a:r>
            <a:r>
              <a:rPr lang="en-US" altLang="zh-CN" dirty="0"/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breakfast?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2.</a:t>
            </a:r>
            <a:r>
              <a:rPr lang="zh-CN" altLang="en-US" sz="2400" b="1" dirty="0">
                <a:latin typeface="Times New Roman" panose="02020603050405020304" pitchFamily="18" charset="0"/>
              </a:rPr>
              <a:t>他们通常什么时候去上学？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   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 do they ____ ____ _______?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3.</a:t>
            </a:r>
            <a:r>
              <a:rPr lang="zh-CN" altLang="en-US" sz="2400" b="1" dirty="0">
                <a:latin typeface="Times New Roman" panose="02020603050405020304" pitchFamily="18" charset="0"/>
              </a:rPr>
              <a:t>我们每天下午</a:t>
            </a:r>
            <a:r>
              <a:rPr lang="en-US" altLang="zh-CN" sz="2400" b="1" dirty="0">
                <a:latin typeface="Times New Roman" panose="02020603050405020304" pitchFamily="18" charset="0"/>
              </a:rPr>
              <a:t>5</a:t>
            </a:r>
            <a:r>
              <a:rPr lang="zh-CN" altLang="en-US" sz="2400" b="1" dirty="0">
                <a:latin typeface="Times New Roman" panose="02020603050405020304" pitchFamily="18" charset="0"/>
              </a:rPr>
              <a:t>点回家。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  </a:t>
            </a:r>
            <a:r>
              <a:rPr lang="en-US" altLang="zh-CN" sz="2400" b="1" dirty="0">
                <a:latin typeface="Times New Roman" panose="02020603050405020304" pitchFamily="18" charset="0"/>
              </a:rPr>
              <a:t>we ______ ______ _____ 5:00 ___ the afternoon.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5.</a:t>
            </a:r>
            <a:r>
              <a:rPr lang="zh-CN" altLang="en-US" sz="2400" b="1" dirty="0">
                <a:latin typeface="Times New Roman" panose="02020603050405020304" pitchFamily="18" charset="0"/>
              </a:rPr>
              <a:t>我的小黑狗每天晚上</a:t>
            </a:r>
            <a:r>
              <a:rPr lang="en-US" altLang="zh-CN" sz="2400" b="1" dirty="0">
                <a:latin typeface="Times New Roman" panose="02020603050405020304" pitchFamily="18" charset="0"/>
              </a:rPr>
              <a:t>9</a:t>
            </a:r>
            <a:r>
              <a:rPr lang="zh-CN" altLang="en-US" sz="2400" b="1" dirty="0">
                <a:latin typeface="Times New Roman" panose="02020603050405020304" pitchFamily="18" charset="0"/>
              </a:rPr>
              <a:t>点睡觉。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  </a:t>
            </a:r>
            <a:r>
              <a:rPr lang="en-US" altLang="zh-CN" sz="2400" b="1" dirty="0">
                <a:latin typeface="Times New Roman" panose="02020603050405020304" pitchFamily="18" charset="0"/>
              </a:rPr>
              <a:t>My little black dogs _____ ____ _____ at 9 every night.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539750" y="1341438"/>
            <a:ext cx="1871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When   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539750" y="2420938"/>
            <a:ext cx="2411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When   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2819400" y="2438400"/>
            <a:ext cx="2592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go    to      school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1187450" y="3429000"/>
            <a:ext cx="2663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1187450" y="3500438"/>
            <a:ext cx="280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go     home      at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4500563" y="3500438"/>
            <a:ext cx="576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in</a:t>
            </a:r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3203575" y="5734050"/>
            <a:ext cx="2089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3505200" y="4648200"/>
            <a:ext cx="2376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go    to     bed</a:t>
            </a: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2438400" y="1371600"/>
            <a:ext cx="1871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have  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7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7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75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75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build="allAtOnce" autoUpdateAnimBg="0"/>
      <p:bldP spid="67587" grpId="0" autoUpdateAnimBg="0"/>
      <p:bldP spid="67589" grpId="0" autoUpdateAnimBg="0"/>
      <p:bldP spid="67590" grpId="0" autoUpdateAnimBg="0"/>
      <p:bldP spid="67592" grpId="0" autoUpdateAnimBg="0"/>
      <p:bldP spid="67593" grpId="0" autoUpdateAnimBg="0"/>
      <p:bldP spid="67595" grpId="0" autoUpdateAnimBg="0"/>
      <p:bldP spid="6759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187450" y="260350"/>
            <a:ext cx="18557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3200">
                <a:solidFill>
                  <a:srgbClr val="FF0000"/>
                </a:solidFill>
                <a:latin typeface="Arial Black" panose="020B0A04020102020204" pitchFamily="34" charset="0"/>
              </a:rPr>
              <a:t>get up 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1133475" y="765175"/>
            <a:ext cx="3776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Arial Black" panose="020B0A04020102020204" pitchFamily="34" charset="0"/>
              </a:rPr>
              <a:t> have</a:t>
            </a:r>
            <a:r>
              <a:rPr lang="en-US" sz="3200">
                <a:solidFill>
                  <a:srgbClr val="FF0000"/>
                </a:solidFill>
                <a:latin typeface="Arial Black" panose="020B0A04020102020204" pitchFamily="34" charset="0"/>
              </a:rPr>
              <a:t> breakfast 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1150938" y="1265238"/>
            <a:ext cx="29162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3200">
                <a:solidFill>
                  <a:srgbClr val="FF0000"/>
                </a:solidFill>
                <a:latin typeface="Arial Black" panose="020B0A04020102020204" pitchFamily="34" charset="0"/>
              </a:rPr>
              <a:t>take a bus  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1116013" y="1773238"/>
            <a:ext cx="3187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3200">
                <a:solidFill>
                  <a:srgbClr val="FF0000"/>
                </a:solidFill>
                <a:latin typeface="Arial Black" panose="020B0A04020102020204" pitchFamily="34" charset="0"/>
              </a:rPr>
              <a:t>go to school 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219200" y="2514600"/>
            <a:ext cx="2736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3200">
                <a:solidFill>
                  <a:srgbClr val="FF0000"/>
                </a:solidFill>
                <a:latin typeface="Arial Black" panose="020B0A04020102020204" pitchFamily="34" charset="0"/>
              </a:rPr>
              <a:t>have lunch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1143000" y="3124200"/>
            <a:ext cx="2847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3200">
                <a:solidFill>
                  <a:srgbClr val="FF0000"/>
                </a:solidFill>
                <a:latin typeface="Arial Black" panose="020B0A04020102020204" pitchFamily="34" charset="0"/>
              </a:rPr>
              <a:t>play </a:t>
            </a:r>
            <a:r>
              <a:rPr lang="en-US" altLang="zh-CN" sz="3200">
                <a:solidFill>
                  <a:srgbClr val="FF0000"/>
                </a:solidFill>
                <a:latin typeface="Arial Black" panose="020B0A04020102020204" pitchFamily="34" charset="0"/>
              </a:rPr>
              <a:t>games</a:t>
            </a:r>
            <a:endParaRPr lang="en-US" sz="320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1143000" y="3657600"/>
            <a:ext cx="2352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3200">
                <a:solidFill>
                  <a:srgbClr val="FF0000"/>
                </a:solidFill>
                <a:latin typeface="Arial Black" panose="020B0A04020102020204" pitchFamily="34" charset="0"/>
              </a:rPr>
              <a:t>go home 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1111250" y="4649788"/>
            <a:ext cx="3460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3200">
                <a:solidFill>
                  <a:srgbClr val="FF0000"/>
                </a:solidFill>
                <a:latin typeface="Arial Black" panose="020B0A04020102020204" pitchFamily="34" charset="0"/>
              </a:rPr>
              <a:t>do  homework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1219200" y="5181600"/>
            <a:ext cx="24431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3200">
                <a:solidFill>
                  <a:srgbClr val="FF0000"/>
                </a:solidFill>
                <a:latin typeface="Arial Black" panose="020B0A04020102020204" pitchFamily="34" charset="0"/>
              </a:rPr>
              <a:t>watch TV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3276600" y="6019800"/>
            <a:ext cx="1266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zh-CN" altLang="en-US" sz="3200">
                <a:solidFill>
                  <a:srgbClr val="FF0000"/>
                </a:solidFill>
                <a:latin typeface="Arial Black" panose="020B0A04020102020204" pitchFamily="34" charset="0"/>
              </a:rPr>
              <a:t>复数 </a:t>
            </a:r>
            <a:endParaRPr lang="en-US" sz="320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1295400" y="5791200"/>
            <a:ext cx="2398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Arial Black" panose="020B0A04020102020204" pitchFamily="34" charset="0"/>
              </a:rPr>
              <a:t>go to bed </a:t>
            </a: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1116013" y="4217988"/>
            <a:ext cx="2917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Arial Black" panose="020B0A04020102020204" pitchFamily="34" charset="0"/>
              </a:rPr>
              <a:t> have </a:t>
            </a:r>
            <a:r>
              <a:rPr lang="en-GB" altLang="en-US" sz="3200">
                <a:solidFill>
                  <a:srgbClr val="FF0000"/>
                </a:solidFill>
                <a:latin typeface="Arial Black" panose="020B0A04020102020204" pitchFamily="34" charset="0"/>
              </a:rPr>
              <a:t>dinner</a:t>
            </a:r>
            <a:endParaRPr lang="zh-CN" altLang="en-US" sz="320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4787900" y="257175"/>
            <a:ext cx="11318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zh-CN" altLang="en-US" sz="3200">
                <a:solidFill>
                  <a:srgbClr val="0000FF"/>
                </a:solidFill>
                <a:latin typeface="Arial Black" panose="020B0A04020102020204" pitchFamily="34" charset="0"/>
              </a:rPr>
              <a:t>起床</a:t>
            </a:r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4787900" y="762000"/>
            <a:ext cx="1538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zh-CN" altLang="en-US" sz="3200">
                <a:solidFill>
                  <a:srgbClr val="0000FF"/>
                </a:solidFill>
                <a:latin typeface="Arial Black" panose="020B0A04020102020204" pitchFamily="34" charset="0"/>
              </a:rPr>
              <a:t>吃早饭</a:t>
            </a: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4808538" y="1196975"/>
            <a:ext cx="11318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zh-CN" altLang="en-US" sz="3200">
                <a:solidFill>
                  <a:srgbClr val="0000FF"/>
                </a:solidFill>
                <a:latin typeface="Arial Black" panose="020B0A04020102020204" pitchFamily="34" charset="0"/>
              </a:rPr>
              <a:t>乘车</a:t>
            </a:r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4787900" y="1697038"/>
            <a:ext cx="15382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zh-CN" altLang="en-US" sz="3200">
                <a:solidFill>
                  <a:srgbClr val="0000FF"/>
                </a:solidFill>
                <a:latin typeface="Arial Black" panose="020B0A04020102020204" pitchFamily="34" charset="0"/>
              </a:rPr>
              <a:t>去上学</a:t>
            </a:r>
          </a:p>
        </p:txBody>
      </p:sp>
      <p:sp>
        <p:nvSpPr>
          <p:cNvPr id="64530" name="Text Box 18"/>
          <p:cNvSpPr txBox="1">
            <a:spLocks noChangeArrowheads="1"/>
          </p:cNvSpPr>
          <p:nvPr/>
        </p:nvSpPr>
        <p:spPr bwMode="auto">
          <a:xfrm>
            <a:off x="4787900" y="2633663"/>
            <a:ext cx="15382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zh-CN" altLang="en-US" sz="3200">
                <a:solidFill>
                  <a:srgbClr val="0000FF"/>
                </a:solidFill>
                <a:latin typeface="Arial Black" panose="020B0A04020102020204" pitchFamily="34" charset="0"/>
              </a:rPr>
              <a:t>吃午饭</a:t>
            </a:r>
          </a:p>
        </p:txBody>
      </p:sp>
      <p:sp>
        <p:nvSpPr>
          <p:cNvPr id="64531" name="Text Box 19"/>
          <p:cNvSpPr txBox="1">
            <a:spLocks noChangeArrowheads="1"/>
          </p:cNvSpPr>
          <p:nvPr/>
        </p:nvSpPr>
        <p:spPr bwMode="auto">
          <a:xfrm>
            <a:off x="4787900" y="3136900"/>
            <a:ext cx="1538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zh-CN" altLang="en-US" sz="3200">
                <a:solidFill>
                  <a:srgbClr val="0000FF"/>
                </a:solidFill>
                <a:latin typeface="Arial Black" panose="020B0A04020102020204" pitchFamily="34" charset="0"/>
              </a:rPr>
              <a:t>做游戏</a:t>
            </a:r>
          </a:p>
        </p:txBody>
      </p:sp>
      <p:sp>
        <p:nvSpPr>
          <p:cNvPr id="64532" name="Text Box 20"/>
          <p:cNvSpPr txBox="1">
            <a:spLocks noChangeArrowheads="1"/>
          </p:cNvSpPr>
          <p:nvPr/>
        </p:nvSpPr>
        <p:spPr bwMode="auto">
          <a:xfrm>
            <a:off x="4787900" y="3713163"/>
            <a:ext cx="11318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zh-CN" altLang="en-US" sz="3200">
                <a:solidFill>
                  <a:srgbClr val="0000FF"/>
                </a:solidFill>
                <a:latin typeface="Arial Black" panose="020B0A04020102020204" pitchFamily="34" charset="0"/>
              </a:rPr>
              <a:t>回家</a:t>
            </a:r>
          </a:p>
        </p:txBody>
      </p:sp>
      <p:sp>
        <p:nvSpPr>
          <p:cNvPr id="64533" name="Text Box 21"/>
          <p:cNvSpPr txBox="1">
            <a:spLocks noChangeArrowheads="1"/>
          </p:cNvSpPr>
          <p:nvPr/>
        </p:nvSpPr>
        <p:spPr bwMode="auto">
          <a:xfrm>
            <a:off x="4859338" y="4217988"/>
            <a:ext cx="15382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zh-CN" altLang="en-US" sz="3200">
                <a:solidFill>
                  <a:srgbClr val="0000FF"/>
                </a:solidFill>
                <a:latin typeface="Arial Black" panose="020B0A04020102020204" pitchFamily="34" charset="0"/>
              </a:rPr>
              <a:t>吃晚饭</a:t>
            </a:r>
          </a:p>
        </p:txBody>
      </p:sp>
      <p:sp>
        <p:nvSpPr>
          <p:cNvPr id="64534" name="Text Box 22"/>
          <p:cNvSpPr txBox="1">
            <a:spLocks noChangeArrowheads="1"/>
          </p:cNvSpPr>
          <p:nvPr/>
        </p:nvSpPr>
        <p:spPr bwMode="auto">
          <a:xfrm>
            <a:off x="4787900" y="4652963"/>
            <a:ext cx="15382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zh-CN" altLang="en-US" sz="3200">
                <a:solidFill>
                  <a:srgbClr val="0000FF"/>
                </a:solidFill>
                <a:latin typeface="Arial Black" panose="020B0A04020102020204" pitchFamily="34" charset="0"/>
              </a:rPr>
              <a:t>做作业</a:t>
            </a:r>
          </a:p>
        </p:txBody>
      </p:sp>
      <p:sp>
        <p:nvSpPr>
          <p:cNvPr id="64535" name="Text Box 23"/>
          <p:cNvSpPr txBox="1">
            <a:spLocks noChangeArrowheads="1"/>
          </p:cNvSpPr>
          <p:nvPr/>
        </p:nvSpPr>
        <p:spPr bwMode="auto">
          <a:xfrm>
            <a:off x="4787900" y="5154613"/>
            <a:ext cx="15382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zh-CN" altLang="en-US" sz="3200">
                <a:solidFill>
                  <a:srgbClr val="0000FF"/>
                </a:solidFill>
                <a:latin typeface="Arial Black" panose="020B0A04020102020204" pitchFamily="34" charset="0"/>
              </a:rPr>
              <a:t>看电视</a:t>
            </a:r>
          </a:p>
        </p:txBody>
      </p:sp>
      <p:sp>
        <p:nvSpPr>
          <p:cNvPr id="64536" name="Text Box 24"/>
          <p:cNvSpPr txBox="1">
            <a:spLocks noChangeArrowheads="1"/>
          </p:cNvSpPr>
          <p:nvPr/>
        </p:nvSpPr>
        <p:spPr bwMode="auto">
          <a:xfrm>
            <a:off x="4787900" y="5589588"/>
            <a:ext cx="4540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00FF"/>
                </a:solidFill>
                <a:latin typeface="Arial Black" panose="020B0A04020102020204" pitchFamily="34" charset="0"/>
              </a:rPr>
              <a:t>  </a:t>
            </a:r>
          </a:p>
        </p:txBody>
      </p:sp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5029200" y="5867400"/>
            <a:ext cx="11318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zh-CN" altLang="en-US" sz="3200">
                <a:solidFill>
                  <a:srgbClr val="0000FF"/>
                </a:solidFill>
                <a:latin typeface="Arial Black" panose="020B0A04020102020204" pitchFamily="34" charset="0"/>
              </a:rPr>
              <a:t>睡觉</a:t>
            </a:r>
          </a:p>
        </p:txBody>
      </p:sp>
      <p:sp>
        <p:nvSpPr>
          <p:cNvPr id="64539" name="Rectangle 27"/>
          <p:cNvSpPr>
            <a:spLocks noChangeArrowheads="1"/>
          </p:cNvSpPr>
          <p:nvPr/>
        </p:nvSpPr>
        <p:spPr bwMode="auto">
          <a:xfrm>
            <a:off x="1600200" y="6135688"/>
            <a:ext cx="1362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</a:rPr>
              <a:t>class</a:t>
            </a:r>
            <a:endParaRPr lang="en-US" altLang="zh-CN" sz="4000" b="1"/>
          </a:p>
        </p:txBody>
      </p:sp>
      <p:sp>
        <p:nvSpPr>
          <p:cNvPr id="64540" name="AutoShape 28"/>
          <p:cNvSpPr>
            <a:spLocks noChangeArrowheads="1"/>
          </p:cNvSpPr>
          <p:nvPr/>
        </p:nvSpPr>
        <p:spPr bwMode="auto">
          <a:xfrm>
            <a:off x="2971800" y="6477000"/>
            <a:ext cx="2133600" cy="152400"/>
          </a:xfrm>
          <a:prstGeom prst="rightArrow">
            <a:avLst>
              <a:gd name="adj1" fmla="val 50000"/>
              <a:gd name="adj2" fmla="val 3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41" name="Rectangle 29"/>
          <p:cNvSpPr>
            <a:spLocks noChangeArrowheads="1"/>
          </p:cNvSpPr>
          <p:nvPr/>
        </p:nvSpPr>
        <p:spPr bwMode="auto">
          <a:xfrm>
            <a:off x="5105400" y="6232525"/>
            <a:ext cx="17287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</a:rPr>
              <a:t>classes</a:t>
            </a:r>
            <a:r>
              <a:rPr lang="en-US" sz="32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6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6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6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6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4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4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4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4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64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64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utoUpdateAnimBg="0"/>
      <p:bldP spid="64515" grpId="0" autoUpdateAnimBg="0"/>
      <p:bldP spid="64516" grpId="0" autoUpdateAnimBg="0"/>
      <p:bldP spid="64517" grpId="0" autoUpdateAnimBg="0"/>
      <p:bldP spid="64518" grpId="0" autoUpdateAnimBg="0"/>
      <p:bldP spid="64519" grpId="0" autoUpdateAnimBg="0"/>
      <p:bldP spid="64520" grpId="0" autoUpdateAnimBg="0"/>
      <p:bldP spid="64521" grpId="0" autoUpdateAnimBg="0"/>
      <p:bldP spid="64522" grpId="0" autoUpdateAnimBg="0"/>
      <p:bldP spid="64523" grpId="0" autoUpdateAnimBg="0"/>
      <p:bldP spid="64524" grpId="0" autoUpdateAnimBg="0"/>
      <p:bldP spid="64525" grpId="0" autoUpdateAnimBg="0"/>
      <p:bldP spid="64526" grpId="0" autoUpdateAnimBg="0"/>
      <p:bldP spid="64527" grpId="0" autoUpdateAnimBg="0"/>
      <p:bldP spid="64528" grpId="0" autoUpdateAnimBg="0"/>
      <p:bldP spid="64529" grpId="0" autoUpdateAnimBg="0"/>
      <p:bldP spid="64530" grpId="0" autoUpdateAnimBg="0"/>
      <p:bldP spid="64531" grpId="0" autoUpdateAnimBg="0"/>
      <p:bldP spid="64532" grpId="0" autoUpdateAnimBg="0"/>
      <p:bldP spid="64533" grpId="0" autoUpdateAnimBg="0"/>
      <p:bldP spid="64534" grpId="0" autoUpdateAnimBg="0"/>
      <p:bldP spid="64535" grpId="0" autoUpdateAnimBg="0"/>
      <p:bldP spid="64536" grpId="0" autoUpdateAnimBg="0"/>
      <p:bldP spid="64537" grpId="0" autoUpdateAnimBg="0"/>
      <p:bldP spid="64539" grpId="0"/>
      <p:bldP spid="64540" grpId="0" animBg="1"/>
      <p:bldP spid="6454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 descr="图片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Homework: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667000"/>
          </a:xfrm>
        </p:spPr>
        <p:txBody>
          <a:bodyPr/>
          <a:lstStyle/>
          <a:p>
            <a:r>
              <a:rPr lang="en-US" altLang="zh-CN" dirty="0">
                <a:solidFill>
                  <a:srgbClr val="FF3300"/>
                </a:solidFill>
              </a:rPr>
              <a:t>1.</a:t>
            </a:r>
            <a:r>
              <a:rPr lang="zh-CN" altLang="en-US" dirty="0">
                <a:solidFill>
                  <a:srgbClr val="FF3300"/>
                </a:solidFill>
              </a:rPr>
              <a:t>练习单词，短语。</a:t>
            </a:r>
          </a:p>
          <a:p>
            <a:r>
              <a:rPr lang="en-US" altLang="zh-CN" dirty="0">
                <a:solidFill>
                  <a:srgbClr val="FF3300"/>
                </a:solidFill>
              </a:rPr>
              <a:t>2.</a:t>
            </a:r>
            <a:r>
              <a:rPr lang="zh-CN" altLang="en-US" dirty="0">
                <a:solidFill>
                  <a:srgbClr val="FF3300"/>
                </a:solidFill>
              </a:rPr>
              <a:t>运用句型和搭档编对话。</a:t>
            </a:r>
          </a:p>
          <a:p>
            <a:r>
              <a:rPr lang="en-US" altLang="zh-CN" dirty="0">
                <a:solidFill>
                  <a:srgbClr val="FF3300"/>
                </a:solidFill>
              </a:rPr>
              <a:t>3.</a:t>
            </a:r>
            <a:r>
              <a:rPr lang="zh-CN" altLang="en-US" dirty="0">
                <a:solidFill>
                  <a:srgbClr val="FF3300"/>
                </a:solidFill>
              </a:rPr>
              <a:t>做练习册中的题目。</a:t>
            </a:r>
          </a:p>
          <a:p>
            <a:r>
              <a:rPr lang="en-US" altLang="zh-CN" dirty="0">
                <a:solidFill>
                  <a:srgbClr val="FF3300"/>
                </a:solidFill>
              </a:rPr>
              <a:t>4.</a:t>
            </a:r>
            <a:r>
              <a:rPr lang="zh-CN" altLang="en-US" dirty="0">
                <a:solidFill>
                  <a:srgbClr val="FF3300"/>
                </a:solidFill>
              </a:rPr>
              <a:t>很流利的背诵对话</a:t>
            </a:r>
            <a:r>
              <a:rPr lang="zh-CN" altLang="en-US" dirty="0" smtClean="0">
                <a:solidFill>
                  <a:srgbClr val="FF3300"/>
                </a:solidFill>
              </a:rPr>
              <a:t>。 </a:t>
            </a:r>
            <a:endParaRPr lang="zh-CN" altLang="en-US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530725"/>
          </a:xfrm>
        </p:spPr>
        <p:txBody>
          <a:bodyPr/>
          <a:lstStyle/>
          <a:p>
            <a:r>
              <a:rPr lang="en-US" altLang="zh-CN" sz="9600" b="1" dirty="0"/>
              <a:t>     </a:t>
            </a:r>
            <a:r>
              <a:rPr lang="zh-CN" altLang="en-US" sz="9600" b="1" dirty="0"/>
              <a:t>再  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1aa51ad73b75b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62200" y="0"/>
            <a:ext cx="11582400" cy="679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XIAO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52400"/>
            <a:ext cx="3195638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134起床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-2266950" y="-19050"/>
            <a:ext cx="11506200" cy="675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XIAO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3505200"/>
            <a:ext cx="38862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495800" y="2743200"/>
            <a:ext cx="4648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5400" b="1" i="1" dirty="0">
                <a:solidFill>
                  <a:srgbClr val="3333FF"/>
                </a:solidFill>
              </a:rPr>
              <a:t>  six  o</a:t>
            </a:r>
            <a:r>
              <a:rPr lang="en-US" altLang="zh-CN" sz="5400" b="1" i="1" dirty="0">
                <a:solidFill>
                  <a:srgbClr val="3333FF"/>
                </a:solidFill>
                <a:latin typeface="Arial" panose="020B0604020202020204"/>
              </a:rPr>
              <a:t>’</a:t>
            </a:r>
            <a:r>
              <a:rPr lang="en-US" altLang="zh-CN" sz="5400" b="1" i="1" dirty="0">
                <a:solidFill>
                  <a:srgbClr val="3333FF"/>
                </a:solidFill>
              </a:rPr>
              <a:t>clock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r>
              <a:rPr lang="en-US" altLang="zh-CN" sz="6000" b="1" dirty="0"/>
              <a:t>get   up</a:t>
            </a: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4267200" y="1600200"/>
            <a:ext cx="838200" cy="1371600"/>
          </a:xfrm>
          <a:prstGeom prst="downArrow">
            <a:avLst>
              <a:gd name="adj1" fmla="val 50000"/>
              <a:gd name="adj2" fmla="val 409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1828800" y="2971800"/>
            <a:ext cx="61245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6000" b="1" dirty="0"/>
              <a:t>have  breakfast</a:t>
            </a: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4343400" y="3886200"/>
            <a:ext cx="838200" cy="1371600"/>
          </a:xfrm>
          <a:prstGeom prst="downArrow">
            <a:avLst>
              <a:gd name="adj1" fmla="val 50000"/>
              <a:gd name="adj2" fmla="val 409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2133600" y="5410200"/>
            <a:ext cx="6172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6000" b="1" dirty="0"/>
              <a:t>go  to  school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Control 4"/>
          <p:cNvSpPr>
            <a:spLocks noChangeArrowheads="1" noChangeShapeType="1"/>
          </p:cNvSpPr>
          <p:nvPr/>
        </p:nvSpPr>
        <p:spPr bwMode="auto">
          <a:xfrm>
            <a:off x="3611563" y="2814638"/>
            <a:ext cx="914400" cy="914400"/>
          </a:xfrm>
          <a:prstGeom prst="rect">
            <a:avLst/>
          </a:prstGeom>
          <a:noFill/>
          <a:ln w="9525"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0246" name="Picture 6" descr="小学生上课情景图片 &#10;尺寸：2180x1452 &#10;图片编号：5102-165067">
            <a:hlinkClick r:id="rId3" tooltip="小学生上课情景图片 &#10;尺寸：2180x1452 &#10;图片编号：5102-165067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图片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838200"/>
          </a:xfrm>
        </p:spPr>
        <p:txBody>
          <a:bodyPr/>
          <a:lstStyle/>
          <a:p>
            <a:r>
              <a:rPr lang="en-US" altLang="zh-CN" sz="6000"/>
              <a:t>have a class</a:t>
            </a:r>
            <a:r>
              <a:rPr lang="en-US" altLang="zh-CN" sz="4000"/>
              <a:t>   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3810000" y="1219200"/>
            <a:ext cx="1295400" cy="2133600"/>
          </a:xfrm>
          <a:prstGeom prst="downArrow">
            <a:avLst>
              <a:gd name="adj1" fmla="val 50000"/>
              <a:gd name="adj2" fmla="val 4117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4000" b="1">
                <a:solidFill>
                  <a:schemeClr val="tx2"/>
                </a:solidFill>
              </a:rPr>
              <a:t>复</a:t>
            </a:r>
          </a:p>
          <a:p>
            <a:pPr algn="ctr"/>
            <a:r>
              <a:rPr lang="zh-CN" altLang="en-US" sz="4000" b="1">
                <a:solidFill>
                  <a:schemeClr val="tx2"/>
                </a:solidFill>
              </a:rPr>
              <a:t>数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286000" y="3200400"/>
            <a:ext cx="5272088" cy="12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6000" b="1"/>
              <a:t>have  classes</a:t>
            </a:r>
            <a:r>
              <a:rPr lang="en-US" altLang="zh-CN"/>
              <a:t>   </a:t>
            </a:r>
            <a:br>
              <a:rPr lang="en-US" altLang="zh-CN"/>
            </a:br>
            <a:endParaRPr lang="en-US" altLang="zh-CN"/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3886200" y="3962400"/>
            <a:ext cx="1295400" cy="1371600"/>
          </a:xfrm>
          <a:prstGeom prst="downArrow">
            <a:avLst>
              <a:gd name="adj1" fmla="val 50000"/>
              <a:gd name="adj2" fmla="val 264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124200" y="5334000"/>
            <a:ext cx="35067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6000" b="1"/>
              <a:t>go  home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 descr="9f3aa0c7f51ae75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图片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971800"/>
            <a:ext cx="8229600" cy="1143000"/>
          </a:xfrm>
        </p:spPr>
        <p:txBody>
          <a:bodyPr/>
          <a:lstStyle/>
          <a:p>
            <a:r>
              <a:rPr lang="en-US" altLang="zh-CN" sz="8000" b="1"/>
              <a:t>have lunch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 descr="4514ab043877af3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400</Words>
  <Application>Microsoft Office PowerPoint</Application>
  <PresentationFormat>全屏显示(4:3)</PresentationFormat>
  <Paragraphs>112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4" baseType="lpstr">
      <vt:lpstr>Dotum</vt:lpstr>
      <vt:lpstr>宋体</vt:lpstr>
      <vt:lpstr>微软雅黑</vt:lpstr>
      <vt:lpstr>Arial</vt:lpstr>
      <vt:lpstr>Arial Black</vt:lpstr>
      <vt:lpstr>Calibri</vt:lpstr>
      <vt:lpstr>Comic Sans MS</vt:lpstr>
      <vt:lpstr>Garamond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get   up</vt:lpstr>
      <vt:lpstr>PowerPoint 演示文稿</vt:lpstr>
      <vt:lpstr>have a class   </vt:lpstr>
      <vt:lpstr>PowerPoint 演示文稿</vt:lpstr>
      <vt:lpstr>have lunch</vt:lpstr>
      <vt:lpstr>PowerPoint 演示文稿</vt:lpstr>
      <vt:lpstr>play games</vt:lpstr>
      <vt:lpstr>PowerPoint 演示文稿</vt:lpstr>
      <vt:lpstr>watch TV</vt:lpstr>
      <vt:lpstr>PowerPoint 演示文稿</vt:lpstr>
      <vt:lpstr>go to bed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Homework: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2023-01-16T23:21:48Z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4E5F5D4E0A56477BA61A3AAC04876BD5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