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0C0C0"/>
    <a:srgbClr val="B2B2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5" autoAdjust="0"/>
    <p:restoredTop sz="94607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735FE-A504-46A5-90E1-EABB9245902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DBA6F-8106-4F76-B246-CE03AEC867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DBA6F-8106-4F76-B246-CE03AEC8675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13095-6AFF-4A61-B5CC-2CE36F9B410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03AC2-4FDC-45D8-A9D9-596582A6EDD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BEDA0-ED01-4B69-B404-019005FD3A2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5FF33-8EF5-4256-A8FB-92CC8B72B9D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78636-EB0F-4577-94C9-05FE4D44C3D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E6152-A8FF-4775-AF3B-07DF3182900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988AD-EE24-4DED-B704-6C0F781D3C5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EFF3C-0EC3-486C-8678-07F8A8E092A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AEE76-F299-4DBA-80D2-3333F14DA40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14F9D-CF1F-4AAE-BDEE-3F721561310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03375-638D-4404-A08F-E4BC5D9514F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EB299F01-73EB-424A-89E3-CCAB2F24BE3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file:///C:\Users\Administrator\Desktop\&#26032;&#24314;&#25991;&#20214;&#22841;\4.swf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C:\Users\Administrator\Desktop\&#26032;&#24314;&#25991;&#20214;&#22841;\1a.sw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slideLayout" Target="../slideLayouts/slideLayout7.xml"/><Relationship Id="rId7" Type="http://schemas.openxmlformats.org/officeDocument/2006/relationships/hyperlink" Target="../../../../../Data/&#22810;&#23186;&#20307;&#25945;&#23398;&#35838;&#20214;/unit%204/&#25945;&#23398;&#35838;&#20214;/topic%201/Section%20B/&#38142;&#25509;&#36164;&#28304;/p79-1a.swf" TargetMode="External"/><Relationship Id="rId2" Type="http://schemas.openxmlformats.org/officeDocument/2006/relationships/audio" Target="file:///N:\&#20013;&#23567;&#23398;&#36164;&#28304;\&#21021;&#20013;&#36164;&#28304;\&#21021;&#20013;&#33521;&#35821;\&#20161;&#29233;&#29256;&#21021;&#20013;&#33521;&#35821;\0&#20161;&#29233;&#29256;7&#24180;&#32423;&#33521;&#35821;&#19978;&#20876;&#25945;&#26696;&#35838;&#20214;\Unit%203%20Getting%20Together\Topic%201%20Does%20he%20speak%20Chinese&#65311;\Unit3__Topic1__SectionC&#21442;&#32771;&#35838;&#20214;\SectionB-2a&#37197;&#22871;&#21548;&#21147;.mp3" TargetMode="External"/><Relationship Id="rId1" Type="http://schemas.microsoft.com/office/2007/relationships/media" Target="file:///N:\&#20013;&#23567;&#23398;&#36164;&#28304;\&#21021;&#20013;&#36164;&#28304;\&#21021;&#20013;&#33521;&#35821;\&#20161;&#29233;&#29256;&#21021;&#20013;&#33521;&#35821;\0&#20161;&#29233;&#29256;7&#24180;&#32423;&#33521;&#35821;&#19978;&#20876;&#25945;&#26696;&#35838;&#20214;\Unit%203%20Getting%20Together\Topic%201%20Does%20he%20speak%20Chinese&#65311;\Unit3__Topic1__SectionC&#21442;&#32771;&#35838;&#20214;\SectionB-2a&#37197;&#22871;&#21548;&#21147;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3"/>
          <p:cNvSpPr txBox="1">
            <a:spLocks noChangeArrowheads="1"/>
          </p:cNvSpPr>
          <p:nvPr/>
        </p:nvSpPr>
        <p:spPr bwMode="auto">
          <a:xfrm>
            <a:off x="3419872" y="3376945"/>
            <a:ext cx="1923461" cy="60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00FF"/>
                    </a:gs>
                    <a:gs pos="50000">
                      <a:srgbClr val="000076"/>
                    </a:gs>
                    <a:gs pos="100000">
                      <a:srgbClr val="0000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767" tIns="48383" rIns="96767" bIns="483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3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Section C</a:t>
            </a:r>
          </a:p>
        </p:txBody>
      </p:sp>
      <p:sp>
        <p:nvSpPr>
          <p:cNvPr id="239620" name="Rectangle 7"/>
          <p:cNvSpPr>
            <a:spLocks noChangeArrowheads="1"/>
          </p:cNvSpPr>
          <p:nvPr/>
        </p:nvSpPr>
        <p:spPr bwMode="auto">
          <a:xfrm>
            <a:off x="0" y="980728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FF0000"/>
                </a:solidFill>
                <a:latin typeface="Kozuka Mincho Pro H" pitchFamily="18" charset="-128"/>
                <a:ea typeface="Kozuka Mincho Pro H" pitchFamily="18" charset="-128"/>
              </a:rPr>
              <a:t>Unit </a:t>
            </a:r>
            <a:r>
              <a:rPr lang="en-US" altLang="zh-CN" sz="3600" dirty="0" smtClean="0">
                <a:solidFill>
                  <a:srgbClr val="FF0000"/>
                </a:solidFill>
                <a:latin typeface="Kozuka Mincho Pro H" pitchFamily="18" charset="-128"/>
                <a:ea typeface="Kozuka Mincho Pro H" pitchFamily="18" charset="-128"/>
              </a:rPr>
              <a:t>3  </a:t>
            </a:r>
            <a:r>
              <a:rPr lang="zh-CN" altLang="zh-CN" sz="3600" b="1" dirty="0" smtClean="0">
                <a:solidFill>
                  <a:srgbClr val="FF0000"/>
                </a:solidFill>
                <a:latin typeface="Kozuka Mincho Pro H" pitchFamily="18" charset="-128"/>
                <a:ea typeface="Kozuka Mincho Pro H" pitchFamily="18" charset="-128"/>
              </a:rPr>
              <a:t>Topic </a:t>
            </a:r>
            <a:r>
              <a:rPr lang="en-US" altLang="zh-CN" sz="3600" b="1" dirty="0" smtClean="0">
                <a:solidFill>
                  <a:srgbClr val="FF0000"/>
                </a:solidFill>
                <a:latin typeface="Kozuka Mincho Pro H" pitchFamily="18" charset="-128"/>
                <a:ea typeface="Kozuka Mincho Pro H" pitchFamily="18" charset="-128"/>
              </a:rPr>
              <a:t>1</a:t>
            </a:r>
            <a:endParaRPr lang="zh-CN" altLang="zh-CN" sz="3600" b="1" dirty="0">
              <a:solidFill>
                <a:srgbClr val="FF0000"/>
              </a:solidFill>
              <a:latin typeface="Kozuka Mincho Pro H" pitchFamily="18" charset="-128"/>
              <a:ea typeface="Kozuka Mincho Pro H" pitchFamily="18" charset="-128"/>
            </a:endParaRPr>
          </a:p>
        </p:txBody>
      </p:sp>
      <p:sp>
        <p:nvSpPr>
          <p:cNvPr id="239621" name="Text Box 9"/>
          <p:cNvSpPr txBox="1">
            <a:spLocks noChangeArrowheads="1"/>
          </p:cNvSpPr>
          <p:nvPr/>
        </p:nvSpPr>
        <p:spPr bwMode="auto">
          <a:xfrm>
            <a:off x="0" y="2132856"/>
            <a:ext cx="9143999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7" tIns="48383" rIns="96767" bIns="483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5400" b="1" i="1" dirty="0">
                <a:solidFill>
                  <a:srgbClr val="FF0066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Does he speak Chinese?</a:t>
            </a:r>
            <a:endParaRPr lang="zh-CN" altLang="zh-CN" sz="5400" b="1" i="1" dirty="0">
              <a:solidFill>
                <a:srgbClr val="FF0066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24754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ver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858" name="Group 6"/>
          <p:cNvGrpSpPr/>
          <p:nvPr/>
        </p:nvGrpSpPr>
        <p:grpSpPr bwMode="auto">
          <a:xfrm>
            <a:off x="2124075" y="-171450"/>
            <a:ext cx="3743325" cy="1066800"/>
            <a:chOff x="1429" y="346"/>
            <a:chExt cx="2358" cy="672"/>
          </a:xfrm>
        </p:grpSpPr>
        <p:pic>
          <p:nvPicPr>
            <p:cNvPr id="249859" name="Picture 5" descr="图片1框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429" y="346"/>
              <a:ext cx="235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9860" name="AutoShape 3"/>
            <p:cNvSpPr>
              <a:spLocks noChangeArrowheads="1"/>
            </p:cNvSpPr>
            <p:nvPr/>
          </p:nvSpPr>
          <p:spPr bwMode="auto">
            <a:xfrm>
              <a:off x="1610" y="482"/>
              <a:ext cx="1946" cy="401"/>
            </a:xfrm>
            <a:prstGeom prst="roundRect">
              <a:avLst>
                <a:gd name="adj" fmla="val 21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96767" tIns="48383" rIns="96767" bIns="48383" anchor="b"/>
            <a:lstStyle/>
            <a:p>
              <a:pPr defTabSz="968375">
                <a:lnSpc>
                  <a:spcPct val="90000"/>
                </a:lnSpc>
                <a:buFont typeface="Arial" panose="020B0604020202020204" pitchFamily="34" charset="0"/>
                <a:buNone/>
              </a:pPr>
              <a:r>
                <a:rPr lang="en-GB" altLang="zh-CN" sz="3400" b="1">
                  <a:solidFill>
                    <a:schemeClr val="tx2"/>
                  </a:solidFill>
                </a:rPr>
                <a:t> </a:t>
              </a:r>
              <a:r>
                <a:rPr lang="en-GB" altLang="zh-CN" sz="3600" b="1">
                  <a:solidFill>
                    <a:schemeClr val="bg1"/>
                  </a:solidFill>
                </a:rPr>
                <a:t>Work alone</a:t>
              </a:r>
              <a:r>
                <a:rPr lang="zh-CN" altLang="en-GB" sz="3400" b="1">
                  <a:solidFill>
                    <a:schemeClr val="tx2"/>
                  </a:solidFill>
                </a:rPr>
                <a:t> </a:t>
              </a:r>
              <a:endParaRPr lang="en-US" altLang="zh-CN" sz="3400" b="1">
                <a:solidFill>
                  <a:schemeClr val="tx2"/>
                </a:solidFill>
              </a:endParaRPr>
            </a:p>
          </p:txBody>
        </p:sp>
      </p:grpSp>
      <p:sp>
        <p:nvSpPr>
          <p:cNvPr id="249861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395536" y="1700808"/>
            <a:ext cx="8642350" cy="3816077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dirty="0"/>
              <a:t>1. Maria has some friends here.</a:t>
            </a:r>
            <a:r>
              <a:rPr lang="zh-CN" altLang="en-US" dirty="0"/>
              <a:t>（改为否定句）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dirty="0"/>
              <a:t>____________________________.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dirty="0"/>
              <a:t>2. The letter is from </a:t>
            </a:r>
            <a:r>
              <a:rPr lang="en-US" altLang="zh-CN" u="sng" dirty="0"/>
              <a:t>my pen pal</a:t>
            </a:r>
            <a:r>
              <a:rPr lang="en-US" altLang="zh-CN" dirty="0"/>
              <a:t>.</a:t>
            </a:r>
            <a:r>
              <a:rPr lang="zh-CN" altLang="en-US" dirty="0"/>
              <a:t>（对划线部分提问）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dirty="0"/>
              <a:t>____________________________.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dirty="0"/>
              <a:t>3. by, what, way, he, the, does, say, in, letter, the (</a:t>
            </a:r>
            <a:r>
              <a:rPr lang="zh-CN" altLang="en-US" dirty="0"/>
              <a:t>连词成句</a:t>
            </a:r>
            <a:r>
              <a:rPr lang="en-US" altLang="zh-CN" dirty="0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dirty="0"/>
              <a:t>____________________________.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dirty="0"/>
              <a:t>4. He lives in </a:t>
            </a:r>
            <a:r>
              <a:rPr lang="en-US" altLang="zh-CN" u="sng" dirty="0"/>
              <a:t>Brazil</a:t>
            </a:r>
            <a:r>
              <a:rPr lang="en-US" altLang="zh-CN" dirty="0"/>
              <a:t>. </a:t>
            </a:r>
            <a:r>
              <a:rPr lang="zh-CN" altLang="en-US" dirty="0"/>
              <a:t>（对划线部分提问）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dirty="0"/>
              <a:t> </a:t>
            </a:r>
            <a:r>
              <a:rPr lang="en-US" altLang="zh-CN" dirty="0"/>
              <a:t>____________________________.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dirty="0"/>
              <a:t> 5. What’s this? It’s a toy. (</a:t>
            </a:r>
            <a:r>
              <a:rPr lang="zh-CN" altLang="en-US" dirty="0"/>
              <a:t>改为复数形式</a:t>
            </a:r>
            <a:r>
              <a:rPr lang="en-US" altLang="zh-CN" dirty="0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dirty="0"/>
              <a:t> ____________________________.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882" name="Picture 7" descr="图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875" y="404813"/>
            <a:ext cx="3240088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0883" name="Rectangle 2"/>
          <p:cNvSpPr>
            <a:spLocks noGrp="1"/>
          </p:cNvSpPr>
          <p:nvPr>
            <p:ph type="title" idx="4294967295"/>
          </p:nvPr>
        </p:nvSpPr>
        <p:spPr>
          <a:xfrm>
            <a:off x="3135312" y="352426"/>
            <a:ext cx="2081213" cy="1143000"/>
          </a:xfrm>
        </p:spPr>
        <p:txBody>
          <a:bodyPr/>
          <a:lstStyle/>
          <a:p>
            <a:r>
              <a:rPr lang="en-US" altLang="zh-CN" noProof="1">
                <a:solidFill>
                  <a:srgbClr val="0000FF"/>
                </a:solidFill>
              </a:rPr>
              <a:t>Project</a:t>
            </a:r>
            <a:r>
              <a:rPr lang="en-US" altLang="zh-CN" noProof="1"/>
              <a:t> </a:t>
            </a:r>
          </a:p>
        </p:txBody>
      </p:sp>
      <p:sp>
        <p:nvSpPr>
          <p:cNvPr id="2508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7168" y="2060848"/>
            <a:ext cx="8460432" cy="372427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b="0" dirty="0">
                <a:solidFill>
                  <a:srgbClr val="FF0066"/>
                </a:solidFill>
              </a:rPr>
              <a:t>1 Write a passage about your pets and your friend’s pets.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b="0" dirty="0"/>
              <a:t>2  </a:t>
            </a:r>
            <a:r>
              <a:rPr lang="zh-CN" altLang="en-US" b="0" dirty="0"/>
              <a:t>教师先让学生分组讨论，然后鼓励学生单独完成写作部分。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b="0" dirty="0">
                <a:solidFill>
                  <a:srgbClr val="FF6600"/>
                </a:solidFill>
              </a:rPr>
              <a:t>3   </a:t>
            </a:r>
            <a:r>
              <a:rPr lang="zh-CN" altLang="en-US" b="0" dirty="0">
                <a:solidFill>
                  <a:srgbClr val="FF6600"/>
                </a:solidFill>
              </a:rPr>
              <a:t>抽查</a:t>
            </a:r>
            <a:r>
              <a:rPr lang="en-US" altLang="zh-CN" b="0" dirty="0">
                <a:solidFill>
                  <a:srgbClr val="FF6600"/>
                </a:solidFill>
              </a:rPr>
              <a:t>3</a:t>
            </a:r>
            <a:r>
              <a:rPr lang="zh-CN" altLang="en-US" b="0" dirty="0">
                <a:solidFill>
                  <a:srgbClr val="FF6600"/>
                </a:solidFill>
              </a:rPr>
              <a:t>名同学。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b="0" dirty="0">
                <a:solidFill>
                  <a:srgbClr val="336600"/>
                </a:solidFill>
              </a:rPr>
              <a:t>4 </a:t>
            </a:r>
            <a:r>
              <a:rPr lang="zh-CN" altLang="en-US" b="0" dirty="0">
                <a:solidFill>
                  <a:srgbClr val="336600"/>
                </a:solidFill>
              </a:rPr>
              <a:t>让每组的小组长检查其他同学的作业，然后各小组互查。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b="0" dirty="0">
                <a:solidFill>
                  <a:srgbClr val="FF0000"/>
                </a:solidFill>
              </a:rPr>
              <a:t>5  </a:t>
            </a:r>
            <a:r>
              <a:rPr lang="zh-CN" altLang="en-US" b="0" dirty="0">
                <a:solidFill>
                  <a:srgbClr val="FF0000"/>
                </a:solidFill>
              </a:rPr>
              <a:t>最后教师总结。</a:t>
            </a:r>
            <a:r>
              <a:rPr lang="zh-CN" altLang="en-US" b="0" dirty="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250885" name="灯片编号占位符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977C0EBA-49D6-404D-9142-43176ED56253}" type="slidenum">
              <a:rPr lang="en-US" altLang="zh-CN" sz="1400"/>
              <a:t>11</a:t>
            </a:fld>
            <a:endParaRPr lang="en-US" altLang="zh-CN" sz="1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0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0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0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0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0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0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0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0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0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0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0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0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0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0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0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AutoShape 2"/>
          <p:cNvSpPr>
            <a:spLocks noGrp="1"/>
          </p:cNvSpPr>
          <p:nvPr>
            <p:ph type="title" idx="4294967295"/>
          </p:nvPr>
        </p:nvSpPr>
        <p:spPr>
          <a:xfrm>
            <a:off x="0" y="785813"/>
            <a:ext cx="2592388" cy="792162"/>
          </a:xfrm>
        </p:spPr>
        <p:txBody>
          <a:bodyPr/>
          <a:lstStyle/>
          <a:p>
            <a:r>
              <a:rPr lang="zh-CN" altLang="en-US" noProof="1"/>
              <a:t>活动设计</a:t>
            </a:r>
          </a:p>
        </p:txBody>
      </p:sp>
      <p:graphicFrame>
        <p:nvGraphicFramePr>
          <p:cNvPr id="94235" name="Group 27"/>
          <p:cNvGraphicFramePr>
            <a:graphicFrameLocks noGrp="1"/>
          </p:cNvGraphicFramePr>
          <p:nvPr/>
        </p:nvGraphicFramePr>
        <p:xfrm>
          <a:off x="796925" y="1743075"/>
          <a:ext cx="6596063" cy="4240213"/>
        </p:xfrm>
        <a:graphic>
          <a:graphicData uri="http://schemas.openxmlformats.org/drawingml/2006/table">
            <a:tbl>
              <a:tblPr/>
              <a:tblGrid>
                <a:gridCol w="6596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40213">
                <a:tc>
                  <a:txBody>
                    <a:bodyPr/>
                    <a:lstStyle/>
                    <a:p>
                      <a:pPr marL="361950" marR="0" lvl="0" indent="-36195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Welcome to English Corner</a:t>
                      </a:r>
                    </a:p>
                    <a:p>
                      <a:pPr marL="361950" marR="0" lvl="0" indent="-36195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Time: 6:00 p.m.</a:t>
                      </a:r>
                    </a:p>
                    <a:p>
                      <a:pPr marL="361950" marR="0" lvl="0" indent="-36195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Place: Playground(</a:t>
                      </a:r>
                      <a:r>
                        <a:rPr kumimoji="0" lang="zh-CN" alt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操场</a:t>
                      </a:r>
                      <a:r>
                        <a:rPr kumimoji="0" lang="en-GB" altLang="zh-CN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61950" marR="0" lvl="0" indent="-36195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Topic(</a:t>
                      </a:r>
                      <a:r>
                        <a:rPr kumimoji="0" lang="zh-CN" alt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话题</a:t>
                      </a:r>
                      <a:r>
                        <a:rPr kumimoji="0" lang="en-GB" altLang="zh-CN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): Like English or not</a:t>
                      </a:r>
                    </a:p>
                    <a:p>
                      <a:pPr marL="361950" marR="0" lvl="0" indent="-36195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Host: Class 2, Grade 7</a:t>
                      </a:r>
                      <a:endParaRPr kumimoji="0" lang="en-GB" altLang="zh-CN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AutoShape 2"/>
          <p:cNvSpPr>
            <a:spLocks noGrp="1"/>
          </p:cNvSpPr>
          <p:nvPr>
            <p:ph type="title" idx="4294967295"/>
          </p:nvPr>
        </p:nvSpPr>
        <p:spPr>
          <a:xfrm>
            <a:off x="0" y="357188"/>
            <a:ext cx="2635250" cy="1263650"/>
          </a:xfrm>
        </p:spPr>
        <p:txBody>
          <a:bodyPr/>
          <a:lstStyle/>
          <a:p>
            <a:r>
              <a:rPr lang="en-US" altLang="zh-CN" sz="4000" noProof="1"/>
              <a:t>Example:</a:t>
            </a:r>
            <a:endParaRPr lang="en-US" altLang="en-US" sz="4000" noProof="1"/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71600" y="1772816"/>
            <a:ext cx="7673975" cy="4010025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66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zh-CN" sz="4000" b="0" i="1" dirty="0">
                <a:latin typeface="Times New Roman" panose="02020603050405020304" pitchFamily="18" charset="0"/>
              </a:rPr>
              <a:t>T:  Excuse me, could you please tell me your English name?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zh-CN" sz="4000" b="0" i="1" dirty="0">
                <a:latin typeface="Times New Roman" panose="02020603050405020304" pitchFamily="18" charset="0"/>
              </a:rPr>
              <a:t>S1: Sure. …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zh-CN" sz="4000" b="0" i="1" dirty="0">
                <a:latin typeface="Times New Roman" panose="02020603050405020304" pitchFamily="18" charset="0"/>
              </a:rPr>
              <a:t>T:  My English is poor. Could you help me?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zh-CN" sz="4000" b="0" i="1" dirty="0">
                <a:latin typeface="Times New Roman" panose="02020603050405020304" pitchFamily="18" charset="0"/>
              </a:rPr>
              <a:t>S1: No problem.</a:t>
            </a:r>
            <a:endParaRPr lang="en-US" altLang="zh-CN" sz="4000" b="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11"/>
          <p:cNvSpPr>
            <a:spLocks noChangeArrowheads="1"/>
          </p:cNvSpPr>
          <p:nvPr/>
        </p:nvSpPr>
        <p:spPr bwMode="auto">
          <a:xfrm>
            <a:off x="1819275" y="836613"/>
            <a:ext cx="2033588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 b="1"/>
          </a:p>
        </p:txBody>
      </p:sp>
      <p:grpSp>
        <p:nvGrpSpPr>
          <p:cNvPr id="253955" name="Group 4"/>
          <p:cNvGrpSpPr/>
          <p:nvPr/>
        </p:nvGrpSpPr>
        <p:grpSpPr bwMode="auto">
          <a:xfrm>
            <a:off x="6948488" y="2060575"/>
            <a:ext cx="1223962" cy="185738"/>
            <a:chOff x="7868" y="12297"/>
            <a:chExt cx="1550" cy="293"/>
          </a:xfrm>
        </p:grpSpPr>
        <p:pic>
          <p:nvPicPr>
            <p:cNvPr id="253956" name="Picture 8" descr="2B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868" y="12302"/>
              <a:ext cx="285" cy="2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3957" name="Picture 7" descr="2C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9126" y="12298"/>
              <a:ext cx="292" cy="2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3958" name="Picture 6" descr="2C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332" y="12297"/>
              <a:ext cx="292" cy="2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3959" name="Picture 5" descr="2C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827" y="12297"/>
              <a:ext cx="292" cy="2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97545" name="Group 265"/>
          <p:cNvGraphicFramePr>
            <a:graphicFrameLocks noGrp="1"/>
          </p:cNvGraphicFramePr>
          <p:nvPr>
            <p:ph idx="4294967295"/>
          </p:nvPr>
        </p:nvGraphicFramePr>
        <p:xfrm>
          <a:off x="1219200" y="762000"/>
          <a:ext cx="7924800" cy="5324475"/>
        </p:xfrm>
        <a:graphic>
          <a:graphicData uri="http://schemas.openxmlformats.org/drawingml/2006/table">
            <a:tbl>
              <a:tblPr/>
              <a:tblGrid>
                <a:gridCol w="2582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6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Name</a:t>
                      </a:r>
                      <a:endParaRPr kumimoji="0" lang="en-GB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Question</a:t>
                      </a:r>
                      <a:endParaRPr kumimoji="0" lang="en-GB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GB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    </a:t>
                      </a:r>
                      <a:endParaRPr kumimoji="0" lang="en-GB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×××</a:t>
                      </a:r>
                      <a:endParaRPr kumimoji="0" lang="en-GB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Do you like English?</a:t>
                      </a:r>
                      <a:endParaRPr kumimoji="0" lang="en-GB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×××</a:t>
                      </a:r>
                      <a:endParaRPr kumimoji="0" lang="en-GB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×××</a:t>
                      </a:r>
                      <a:endParaRPr kumimoji="0" lang="en-GB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×××</a:t>
                      </a:r>
                      <a:endParaRPr kumimoji="0" lang="en-GB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78" name="Picture 5" descr="图片tiansh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88913"/>
            <a:ext cx="4392613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979" name="AutoShape 2"/>
          <p:cNvSpPr>
            <a:spLocks noGrp="1"/>
          </p:cNvSpPr>
          <p:nvPr>
            <p:ph type="title" idx="4294967295"/>
          </p:nvPr>
        </p:nvSpPr>
        <p:spPr>
          <a:xfrm>
            <a:off x="2195736" y="946150"/>
            <a:ext cx="4032250" cy="566738"/>
          </a:xfrm>
        </p:spPr>
        <p:txBody>
          <a:bodyPr/>
          <a:lstStyle/>
          <a:p>
            <a:r>
              <a:rPr lang="en-US" altLang="zh-CN" sz="3600" noProof="1"/>
              <a:t>Ask and answer</a:t>
            </a:r>
          </a:p>
        </p:txBody>
      </p:sp>
      <p:sp>
        <p:nvSpPr>
          <p:cNvPr id="25498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449388" y="2390775"/>
            <a:ext cx="7694612" cy="3154363"/>
          </a:xfrm>
          <a:extLst>
            <a:ext uri="{91240B29-F687-4F45-9708-019B960494DF}">
              <a14:hiddenLine xmlns:a14="http://schemas.microsoft.com/office/drawing/2010/main" w="38100">
                <a:solidFill>
                  <a:srgbClr val="FF66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zh-CN" sz="3600" i="1" dirty="0"/>
              <a:t>(1) Do you like the English corner?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sz="3600" i="1" dirty="0"/>
              <a:t>(2) Do you often come here?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sz="3600" i="1" dirty="0"/>
              <a:t>(3) Does your friend like it?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sz="3600" i="1" dirty="0"/>
              <a:t>(4) Does your friend speak English at the English corner?</a:t>
            </a:r>
            <a:endParaRPr lang="en-US" altLang="zh-CN" sz="3600" i="1" dirty="0"/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AutoShape 3"/>
          <p:cNvSpPr>
            <a:spLocks noGrp="1"/>
          </p:cNvSpPr>
          <p:nvPr>
            <p:ph type="ctrTitle" idx="4294967295"/>
          </p:nvPr>
        </p:nvSpPr>
        <p:spPr>
          <a:xfrm>
            <a:off x="0" y="642938"/>
            <a:ext cx="4248150" cy="981075"/>
          </a:xfrm>
          <a:extLst>
            <a:ext uri="{91240B29-F687-4F45-9708-019B960494DF}">
              <a14:hiddenLine xmlns:a14="http://schemas.microsoft.com/office/drawing/2010/main" w="76200">
                <a:solidFill>
                  <a:srgbClr val="FF66CC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altLang="zh-CN" sz="4500" noProof="1">
                <a:solidFill>
                  <a:srgbClr val="0000FF"/>
                </a:solidFill>
              </a:rPr>
              <a:t>Sing this song.</a:t>
            </a:r>
            <a:endParaRPr lang="en-US" altLang="en-US" sz="4500" noProof="1">
              <a:solidFill>
                <a:srgbClr val="0000FF"/>
              </a:solidFill>
            </a:endParaRPr>
          </a:p>
        </p:txBody>
      </p:sp>
      <p:pic>
        <p:nvPicPr>
          <p:cNvPr id="256003" name="Picture 4" descr="{5A17EB6F-683E-41FC-8434-2A7E40546137}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00250" y="2214563"/>
            <a:ext cx="5400675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2267744" y="1772816"/>
            <a:ext cx="6265862" cy="44656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zh-CN" b="0" dirty="0">
                <a:latin typeface="Times New Roman" panose="02020603050405020304" pitchFamily="18" charset="0"/>
              </a:rPr>
              <a:t>(1) </a:t>
            </a:r>
            <a:r>
              <a:rPr lang="zh-CN" altLang="en-GB" b="0" dirty="0">
                <a:latin typeface="Times New Roman" panose="02020603050405020304" pitchFamily="18" charset="0"/>
              </a:rPr>
              <a:t>以“</a:t>
            </a:r>
            <a:r>
              <a:rPr lang="en-GB" altLang="zh-CN" b="0" dirty="0">
                <a:latin typeface="Times New Roman" panose="02020603050405020304" pitchFamily="18" charset="0"/>
              </a:rPr>
              <a:t>English Corner”</a:t>
            </a:r>
            <a:r>
              <a:rPr lang="zh-CN" altLang="en-GB" b="0" dirty="0">
                <a:latin typeface="Times New Roman" panose="02020603050405020304" pitchFamily="18" charset="0"/>
              </a:rPr>
              <a:t>为题，写一篇</a:t>
            </a:r>
            <a:r>
              <a:rPr lang="en-GB" altLang="zh-CN" b="0" dirty="0">
                <a:latin typeface="Times New Roman" panose="02020603050405020304" pitchFamily="18" charset="0"/>
              </a:rPr>
              <a:t>40</a:t>
            </a:r>
            <a:r>
              <a:rPr lang="zh-CN" altLang="en-GB" b="0" dirty="0">
                <a:latin typeface="Times New Roman" panose="02020603050405020304" pitchFamily="18" charset="0"/>
              </a:rPr>
              <a:t>字左右的短文予以介绍参照幻灯片展示的材料，要求包括时间、地点、话题及主办方等。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b="0" dirty="0">
                <a:latin typeface="Times New Roman" panose="02020603050405020304" pitchFamily="18" charset="0"/>
              </a:rPr>
              <a:t>(2) </a:t>
            </a:r>
            <a:r>
              <a:rPr lang="zh-CN" altLang="en-GB" b="0" dirty="0">
                <a:latin typeface="Times New Roman" panose="02020603050405020304" pitchFamily="18" charset="0"/>
              </a:rPr>
              <a:t>翻译句子：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GB" b="0" dirty="0">
                <a:latin typeface="Times New Roman" panose="02020603050405020304" pitchFamily="18" charset="0"/>
              </a:rPr>
              <a:t>① 王飞非常喜欢英语。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GB" b="0" dirty="0">
                <a:latin typeface="Times New Roman" panose="02020603050405020304" pitchFamily="18" charset="0"/>
              </a:rPr>
              <a:t>② 我经常帮助我的同班同学学英语。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GB" b="0" dirty="0">
                <a:latin typeface="Times New Roman" panose="02020603050405020304" pitchFamily="18" charset="0"/>
              </a:rPr>
              <a:t>③ </a:t>
            </a:r>
            <a:r>
              <a:rPr lang="en-GB" altLang="zh-CN" b="0" dirty="0">
                <a:latin typeface="Times New Roman" panose="02020603050405020304" pitchFamily="18" charset="0"/>
              </a:rPr>
              <a:t>—</a:t>
            </a:r>
            <a:r>
              <a:rPr lang="zh-CN" altLang="en-GB" b="0" dirty="0">
                <a:latin typeface="Times New Roman" panose="02020603050405020304" pitchFamily="18" charset="0"/>
              </a:rPr>
              <a:t>你姐姐喜欢苹果吗？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b="0" dirty="0">
                <a:latin typeface="Times New Roman" panose="02020603050405020304" pitchFamily="18" charset="0"/>
              </a:rPr>
              <a:t>    —</a:t>
            </a:r>
            <a:r>
              <a:rPr lang="zh-CN" altLang="en-GB" b="0" dirty="0">
                <a:latin typeface="Times New Roman" panose="02020603050405020304" pitchFamily="18" charset="0"/>
              </a:rPr>
              <a:t>不</a:t>
            </a:r>
            <a:r>
              <a:rPr lang="en-GB" altLang="zh-CN" b="0" dirty="0">
                <a:latin typeface="Times New Roman" panose="02020603050405020304" pitchFamily="18" charset="0"/>
              </a:rPr>
              <a:t>,</a:t>
            </a:r>
            <a:r>
              <a:rPr lang="zh-CN" altLang="en-GB" b="0" dirty="0">
                <a:latin typeface="Times New Roman" panose="02020603050405020304" pitchFamily="18" charset="0"/>
              </a:rPr>
              <a:t>一点也不喜欢</a:t>
            </a:r>
            <a:r>
              <a:rPr lang="zh-CN" altLang="en-GB" b="0" dirty="0" smtClean="0">
                <a:latin typeface="Times New Roman" panose="02020603050405020304" pitchFamily="18" charset="0"/>
              </a:rPr>
              <a:t>。 </a:t>
            </a:r>
            <a:endParaRPr lang="zh-CN" altLang="en-US" b="0" dirty="0">
              <a:latin typeface="Times New Roman" panose="02020603050405020304" pitchFamily="18" charset="0"/>
            </a:endParaRPr>
          </a:p>
        </p:txBody>
      </p:sp>
      <p:pic>
        <p:nvPicPr>
          <p:cNvPr id="257027" name="Picture 11" descr="homewo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071813"/>
            <a:ext cx="147637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028" name="矩形 4"/>
          <p:cNvSpPr>
            <a:spLocks noChangeArrowheads="1"/>
          </p:cNvSpPr>
          <p:nvPr/>
        </p:nvSpPr>
        <p:spPr bwMode="auto">
          <a:xfrm>
            <a:off x="3071813" y="857250"/>
            <a:ext cx="2806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</a:rPr>
              <a:t>Homework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560" y="1556793"/>
            <a:ext cx="8208963" cy="3888432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GB" altLang="zh-CN" b="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1. Learn </a:t>
            </a:r>
            <a:r>
              <a:rPr lang="en-GB" altLang="zh-CN" b="0" dirty="0">
                <a:solidFill>
                  <a:schemeClr val="accent2"/>
                </a:solidFill>
                <a:latin typeface="Times New Roman" panose="02020603050405020304" pitchFamily="18" charset="0"/>
              </a:rPr>
              <a:t>some useful words and expressions: 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zh-CN" b="0" i="1" dirty="0">
                <a:latin typeface="Times New Roman" panose="02020603050405020304" pitchFamily="18" charset="0"/>
              </a:rPr>
              <a:t>many, lot, all, not…at all, so, study, each other,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zh-CN" b="0" i="1" dirty="0">
                <a:latin typeface="Times New Roman" panose="02020603050405020304" pitchFamily="18" charset="0"/>
              </a:rPr>
              <a:t>little, them, very, much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zh-CN" b="0" dirty="0">
                <a:solidFill>
                  <a:schemeClr val="accent2"/>
                </a:solidFill>
                <a:latin typeface="Times New Roman" panose="02020603050405020304" pitchFamily="18" charset="0"/>
              </a:rPr>
              <a:t>2. (1)Review questions and answers with do/does: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zh-CN" b="0" i="1" dirty="0">
                <a:latin typeface="Times New Roman" panose="02020603050405020304" pitchFamily="18" charset="0"/>
              </a:rPr>
              <a:t>① —Do you have a pen pal?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zh-CN" b="0" i="1" dirty="0">
                <a:latin typeface="Times New Roman" panose="02020603050405020304" pitchFamily="18" charset="0"/>
              </a:rPr>
              <a:t>    —Yes, I do./ No, I don’t.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zh-CN" b="0" i="1" dirty="0">
                <a:latin typeface="Times New Roman" panose="02020603050405020304" pitchFamily="18" charset="0"/>
              </a:rPr>
              <a:t>② —Does he speak Chinese?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zh-CN" b="0" i="1" dirty="0">
                <a:latin typeface="Times New Roman" panose="02020603050405020304" pitchFamily="18" charset="0"/>
              </a:rPr>
              <a:t>    —Yes, he does./ No, he doesn’t.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zh-CN" b="0" dirty="0">
                <a:solidFill>
                  <a:schemeClr val="accent2"/>
                </a:solidFill>
                <a:latin typeface="Times New Roman" panose="02020603050405020304" pitchFamily="18" charset="0"/>
              </a:rPr>
              <a:t>(2) Review the personal pronouns, including subject pronouns and object pronouns.</a:t>
            </a:r>
          </a:p>
        </p:txBody>
      </p:sp>
      <p:sp>
        <p:nvSpPr>
          <p:cNvPr id="240644" name="Rectangle 10"/>
          <p:cNvSpPr>
            <a:spLocks noChangeArrowheads="1"/>
          </p:cNvSpPr>
          <p:nvPr/>
        </p:nvSpPr>
        <p:spPr bwMode="auto">
          <a:xfrm>
            <a:off x="2487613" y="465138"/>
            <a:ext cx="485775" cy="406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b="1"/>
          </a:p>
        </p:txBody>
      </p:sp>
      <p:sp>
        <p:nvSpPr>
          <p:cNvPr id="240645" name="AutoShape 11"/>
          <p:cNvSpPr>
            <a:spLocks noChangeArrowheads="1"/>
          </p:cNvSpPr>
          <p:nvPr/>
        </p:nvSpPr>
        <p:spPr bwMode="auto">
          <a:xfrm>
            <a:off x="2489200" y="469900"/>
            <a:ext cx="481013" cy="339725"/>
          </a:xfrm>
          <a:prstGeom prst="smileyFace">
            <a:avLst>
              <a:gd name="adj" fmla="val 46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b="1"/>
          </a:p>
        </p:txBody>
      </p:sp>
      <p:sp>
        <p:nvSpPr>
          <p:cNvPr id="240646" name="矩形 8"/>
          <p:cNvSpPr>
            <a:spLocks noChangeArrowheads="1"/>
          </p:cNvSpPr>
          <p:nvPr/>
        </p:nvSpPr>
        <p:spPr bwMode="auto">
          <a:xfrm>
            <a:off x="2879551" y="341312"/>
            <a:ext cx="3732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aims and demands </a:t>
            </a:r>
          </a:p>
        </p:txBody>
      </p:sp>
      <p:sp>
        <p:nvSpPr>
          <p:cNvPr id="240647" name="Line 9"/>
          <p:cNvSpPr>
            <a:spLocks noChangeShapeType="1"/>
          </p:cNvSpPr>
          <p:nvPr/>
        </p:nvSpPr>
        <p:spPr bwMode="auto">
          <a:xfrm>
            <a:off x="3071813" y="857250"/>
            <a:ext cx="3516312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114425" y="1163638"/>
            <a:ext cx="7848600" cy="5040312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GB" altLang="zh-CN" sz="3000" b="0" dirty="0">
                <a:solidFill>
                  <a:schemeClr val="accent2"/>
                </a:solidFill>
                <a:latin typeface="Times New Roman" panose="02020603050405020304" pitchFamily="18" charset="0"/>
              </a:rPr>
              <a:t>3. Grasp the useful expressions in this topic:</a:t>
            </a:r>
          </a:p>
          <a:p>
            <a:pPr>
              <a:buFontTx/>
              <a:buNone/>
            </a:pPr>
            <a:r>
              <a:rPr lang="en-GB" altLang="zh-CN" sz="3000" b="0" i="1" dirty="0">
                <a:latin typeface="Times New Roman" panose="02020603050405020304" pitchFamily="18" charset="0"/>
              </a:rPr>
              <a:t>(1) —Excuse me, could you please tell me your name?</a:t>
            </a:r>
          </a:p>
          <a:p>
            <a:pPr>
              <a:buFontTx/>
              <a:buNone/>
            </a:pPr>
            <a:r>
              <a:rPr lang="en-GB" altLang="zh-CN" sz="3000" b="0" i="1" dirty="0">
                <a:latin typeface="Times New Roman" panose="02020603050405020304" pitchFamily="18" charset="0"/>
              </a:rPr>
              <a:t>    —Sure. My name is Jane.</a:t>
            </a:r>
          </a:p>
          <a:p>
            <a:pPr>
              <a:buFontTx/>
              <a:buNone/>
            </a:pPr>
            <a:r>
              <a:rPr lang="en-GB" altLang="zh-CN" sz="3000" b="0" i="1" dirty="0">
                <a:latin typeface="Times New Roman" panose="02020603050405020304" pitchFamily="18" charset="0"/>
              </a:rPr>
              <a:t>(2) —Do you like English?</a:t>
            </a:r>
          </a:p>
          <a:p>
            <a:pPr>
              <a:buFontTx/>
              <a:buNone/>
            </a:pPr>
            <a:r>
              <a:rPr lang="en-GB" altLang="zh-CN" sz="3000" b="0" i="1" dirty="0">
                <a:latin typeface="Times New Roman" panose="02020603050405020304" pitchFamily="18" charset="0"/>
              </a:rPr>
              <a:t>    —Yes, I like it a little/ very much/ a lot.</a:t>
            </a:r>
          </a:p>
          <a:p>
            <a:pPr>
              <a:buFontTx/>
              <a:buNone/>
            </a:pPr>
            <a:r>
              <a:rPr lang="en-GB" altLang="zh-CN" sz="3000" b="0" i="1" dirty="0">
                <a:latin typeface="Times New Roman" panose="02020603050405020304" pitchFamily="18" charset="0"/>
              </a:rPr>
              <a:t>    —No, I don’t like it at all.</a:t>
            </a:r>
          </a:p>
          <a:p>
            <a:pPr>
              <a:buFontTx/>
              <a:buNone/>
            </a:pPr>
            <a:r>
              <a:rPr lang="en-GB" altLang="zh-CN" sz="3000" b="0" i="1" dirty="0">
                <a:latin typeface="Times New Roman" panose="02020603050405020304" pitchFamily="18" charset="0"/>
              </a:rPr>
              <a:t>(3) —Could you please help me with my English?</a:t>
            </a:r>
          </a:p>
          <a:p>
            <a:pPr>
              <a:buFontTx/>
              <a:buNone/>
            </a:pPr>
            <a:r>
              <a:rPr lang="en-GB" altLang="zh-CN" sz="3000" b="0" i="1" dirty="0">
                <a:latin typeface="Times New Roman" panose="02020603050405020304" pitchFamily="18" charset="0"/>
              </a:rPr>
              <a:t>    —No problem.</a:t>
            </a:r>
            <a:endParaRPr lang="en-US" altLang="zh-CN" sz="3000" b="0" i="1" dirty="0">
              <a:latin typeface="Times New Roman" panose="02020603050405020304" pitchFamily="18" charset="0"/>
            </a:endParaRPr>
          </a:p>
        </p:txBody>
      </p:sp>
      <p:sp>
        <p:nvSpPr>
          <p:cNvPr id="241667" name="Rectangle 7"/>
          <p:cNvSpPr>
            <a:spLocks noChangeArrowheads="1"/>
          </p:cNvSpPr>
          <p:nvPr/>
        </p:nvSpPr>
        <p:spPr bwMode="auto">
          <a:xfrm>
            <a:off x="2286000" y="357188"/>
            <a:ext cx="44291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FF00"/>
              </a:solidFill>
            </a:endParaRPr>
          </a:p>
        </p:txBody>
      </p:sp>
      <p:sp>
        <p:nvSpPr>
          <p:cNvPr id="241668" name="Rectangle 10"/>
          <p:cNvSpPr>
            <a:spLocks noChangeArrowheads="1"/>
          </p:cNvSpPr>
          <p:nvPr/>
        </p:nvSpPr>
        <p:spPr bwMode="auto">
          <a:xfrm>
            <a:off x="2487613" y="465138"/>
            <a:ext cx="485775" cy="406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b="1"/>
          </a:p>
        </p:txBody>
      </p:sp>
      <p:sp>
        <p:nvSpPr>
          <p:cNvPr id="241669" name="AutoShape 11"/>
          <p:cNvSpPr>
            <a:spLocks noChangeArrowheads="1"/>
          </p:cNvSpPr>
          <p:nvPr/>
        </p:nvSpPr>
        <p:spPr bwMode="auto">
          <a:xfrm>
            <a:off x="2489200" y="469900"/>
            <a:ext cx="481013" cy="339725"/>
          </a:xfrm>
          <a:prstGeom prst="smileyFace">
            <a:avLst>
              <a:gd name="adj" fmla="val 46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b="1"/>
          </a:p>
        </p:txBody>
      </p:sp>
      <p:sp>
        <p:nvSpPr>
          <p:cNvPr id="241670" name="矩形 11"/>
          <p:cNvSpPr>
            <a:spLocks noChangeArrowheads="1"/>
          </p:cNvSpPr>
          <p:nvPr/>
        </p:nvSpPr>
        <p:spPr bwMode="auto">
          <a:xfrm>
            <a:off x="3000375" y="428625"/>
            <a:ext cx="3732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Teaching aims and demands </a:t>
            </a:r>
          </a:p>
        </p:txBody>
      </p:sp>
      <p:sp>
        <p:nvSpPr>
          <p:cNvPr id="241671" name="Line 9"/>
          <p:cNvSpPr>
            <a:spLocks noChangeShapeType="1"/>
          </p:cNvSpPr>
          <p:nvPr/>
        </p:nvSpPr>
        <p:spPr bwMode="auto">
          <a:xfrm>
            <a:off x="3071813" y="857250"/>
            <a:ext cx="3516312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690" name="Picture 5" descr="图片1框子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260350"/>
            <a:ext cx="5040312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6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648" y="492126"/>
            <a:ext cx="4594225" cy="1143000"/>
          </a:xfrm>
        </p:spPr>
        <p:txBody>
          <a:bodyPr/>
          <a:lstStyle/>
          <a:p>
            <a:r>
              <a:rPr lang="en-US" altLang="zh-CN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Ask and answer</a:t>
            </a:r>
          </a:p>
        </p:txBody>
      </p:sp>
      <p:sp>
        <p:nvSpPr>
          <p:cNvPr id="24269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1844824"/>
            <a:ext cx="8362950" cy="46370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zh-CN" sz="2800" b="0" dirty="0">
                <a:latin typeface="Times New Roman" panose="02020603050405020304" pitchFamily="18" charset="0"/>
              </a:rPr>
              <a:t>1. Do you speak Chinese?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zh-CN" sz="2800" b="0" dirty="0">
                <a:latin typeface="Times New Roman" panose="02020603050405020304" pitchFamily="18" charset="0"/>
              </a:rPr>
              <a:t>2. What colour are your pants? Do you like them?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zh-CN" sz="2800" b="0" dirty="0">
                <a:latin typeface="Times New Roman" panose="02020603050405020304" pitchFamily="18" charset="0"/>
              </a:rPr>
              <a:t>3. Could you please tell me your English name?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zh-CN" sz="2800" b="0" dirty="0">
                <a:latin typeface="Times New Roman" panose="02020603050405020304" pitchFamily="18" charset="0"/>
              </a:rPr>
              <a:t>4. Do you have a good friend? Tell me her/his name.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zh-CN" sz="2800" b="0" dirty="0">
                <a:latin typeface="Times New Roman" panose="02020603050405020304" pitchFamily="18" charset="0"/>
              </a:rPr>
              <a:t>5. Do you like a pet? What’s your pet’s name?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zh-CN" sz="2800" b="0" dirty="0">
                <a:latin typeface="Times New Roman" panose="02020603050405020304" pitchFamily="18" charset="0"/>
              </a:rPr>
              <a:t>6. What does your pet look like?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zh-CN" sz="2800" b="0" dirty="0">
                <a:latin typeface="Times New Roman" panose="02020603050405020304" pitchFamily="18" charset="0"/>
              </a:rPr>
              <a:t>7. Do you want to visit the Great Wall?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zh-CN" sz="2800" b="0" dirty="0">
                <a:latin typeface="Times New Roman" panose="02020603050405020304" pitchFamily="18" charset="0"/>
              </a:rPr>
              <a:t>8. Could you help me with my English?</a:t>
            </a:r>
            <a:r>
              <a:rPr lang="en-GB" altLang="zh-CN" sz="2800" dirty="0">
                <a:latin typeface="Times New Roman" panose="02020603050405020304" pitchFamily="18" charset="0"/>
              </a:rPr>
              <a:t> 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Oval 12"/>
          <p:cNvSpPr>
            <a:spLocks noChangeArrowheads="1"/>
          </p:cNvSpPr>
          <p:nvPr/>
        </p:nvSpPr>
        <p:spPr bwMode="auto">
          <a:xfrm>
            <a:off x="971550" y="476250"/>
            <a:ext cx="1152525" cy="6270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ECF8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CF8A6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b="1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r>
              <a:rPr lang="en-US" altLang="zh-CN" b="1">
                <a:solidFill>
                  <a:schemeClr val="accent2"/>
                </a:solidFill>
              </a:rPr>
              <a:t>1a    Read and understand</a:t>
            </a:r>
          </a:p>
        </p:txBody>
      </p:sp>
      <p:pic>
        <p:nvPicPr>
          <p:cNvPr id="243716" name="Picture 5" descr="{AB7A9EEF-8869-4236-9743-475363E63D0E}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1628775"/>
            <a:ext cx="5543550" cy="391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3717" name="Picture 9" descr="栅栏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876925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3718" name="Picture 10" descr="ergerger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1268413"/>
            <a:ext cx="18589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9" name="Text Box 11"/>
          <p:cNvSpPr txBox="1">
            <a:spLocks noChangeArrowheads="1"/>
          </p:cNvSpPr>
          <p:nvPr/>
        </p:nvSpPr>
        <p:spPr bwMode="auto">
          <a:xfrm>
            <a:off x="6011863" y="5661025"/>
            <a:ext cx="249555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/>
              <a:t>需要播放时请点击图片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3357562"/>
            <a:ext cx="59436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0"/>
            <a:ext cx="59436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5764" name="Text Box 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25"/>
            <a:ext cx="2900363" cy="1200150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dirty="0"/>
              <a:t>Listen, read and learn</a:t>
            </a:r>
          </a:p>
        </p:txBody>
      </p:sp>
      <p:pic>
        <p:nvPicPr>
          <p:cNvPr id="245765" name="SectionB-2a配套听力.mp3">
            <a:hlinkClick r:id="" action="ppaction://media"/>
          </p:cNvPr>
          <p:cNvPicPr>
            <a:picLocks noGrp="1" noRot="1" noChangeAspect="1" noChangeArrowheads="1"/>
          </p:cNvPicPr>
          <p:nvPr>
            <p:ph idx="4294967295"/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97100"/>
            <a:ext cx="304800" cy="304800"/>
          </a:xfrm>
          <a:solidFill>
            <a:srgbClr val="FF66CC"/>
          </a:solidFill>
          <a:ln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45766" name="Picture 11" descr="W_001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7313" y="2000250"/>
            <a:ext cx="8572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457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4973" fill="hold"/>
                                        <p:tgtEl>
                                          <p:spTgt spid="2457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765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765"/>
                </p:tgtEl>
              </p:cMediaNode>
            </p:audio>
          </p:childTnLst>
        </p:cTn>
      </p:par>
    </p:tnLst>
    <p:bldLst>
      <p:bldP spid="245764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AutoShape 2"/>
          <p:cNvSpPr>
            <a:spLocks noGrp="1"/>
          </p:cNvSpPr>
          <p:nvPr>
            <p:ph type="title" idx="4294967295"/>
          </p:nvPr>
        </p:nvSpPr>
        <p:spPr>
          <a:xfrm>
            <a:off x="1403648" y="764704"/>
            <a:ext cx="7024687" cy="1143000"/>
          </a:xfrm>
        </p:spPr>
        <p:txBody>
          <a:bodyPr/>
          <a:lstStyle/>
          <a:p>
            <a:r>
              <a:rPr lang="en-US" altLang="zh-CN" sz="3400" noProof="1">
                <a:solidFill>
                  <a:srgbClr val="0000FF"/>
                </a:solidFill>
              </a:rPr>
              <a:t>Change the following sentences according to the example.</a:t>
            </a:r>
            <a:endParaRPr lang="en-US" altLang="en-US" sz="3400" noProof="1">
              <a:solidFill>
                <a:srgbClr val="0000FF"/>
              </a:solidFill>
            </a:endParaRP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59632" y="2492896"/>
            <a:ext cx="6470650" cy="2506662"/>
          </a:xfrm>
          <a:extLst>
            <a:ext uri="{91240B29-F687-4F45-9708-019B960494DF}">
              <a14:hiddenLine xmlns:a14="http://schemas.microsoft.com/office/drawing/2010/main" w="57150">
                <a:solidFill>
                  <a:srgbClr val="33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zh-CN" sz="3200" b="0" dirty="0">
                <a:solidFill>
                  <a:srgbClr val="FF0066"/>
                </a:solidFill>
              </a:rPr>
              <a:t>Example:</a:t>
            </a:r>
          </a:p>
          <a:p>
            <a:r>
              <a:rPr lang="en-GB" altLang="zh-CN" sz="3200" b="0" dirty="0">
                <a:solidFill>
                  <a:srgbClr val="FF0066"/>
                </a:solidFill>
              </a:rPr>
              <a:t>He speaks Chinese.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sz="3200" b="0" dirty="0">
                <a:solidFill>
                  <a:srgbClr val="FF0066"/>
                </a:solidFill>
              </a:rPr>
              <a:t>→Does he speak Chinese?</a:t>
            </a:r>
          </a:p>
          <a:p>
            <a:r>
              <a:rPr lang="en-GB" altLang="zh-CN" sz="3200" b="0" dirty="0">
                <a:solidFill>
                  <a:srgbClr val="FF0066"/>
                </a:solidFill>
              </a:rPr>
              <a:t>Yes, he does.</a:t>
            </a:r>
            <a:endParaRPr lang="en-US" altLang="zh-CN" sz="3200" b="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475656" y="1556792"/>
            <a:ext cx="7056437" cy="37242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zh-CN" sz="3600" b="0" dirty="0">
                <a:solidFill>
                  <a:srgbClr val="336600"/>
                </a:solidFill>
              </a:rPr>
              <a:t>1. I have a pen pal.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sz="3600" b="0" dirty="0">
                <a:solidFill>
                  <a:srgbClr val="336600"/>
                </a:solidFill>
              </a:rPr>
              <a:t>2. Li Hong likes oranges a lot.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sz="3600" b="0" dirty="0">
                <a:solidFill>
                  <a:srgbClr val="336600"/>
                </a:solidFill>
              </a:rPr>
              <a:t>3. They often help Wang </a:t>
            </a:r>
            <a:r>
              <a:rPr lang="en-GB" altLang="zh-CN" sz="3600" b="0" dirty="0" err="1">
                <a:solidFill>
                  <a:srgbClr val="336600"/>
                </a:solidFill>
              </a:rPr>
              <a:t>Fei</a:t>
            </a:r>
            <a:r>
              <a:rPr lang="en-GB" altLang="zh-CN" sz="3600" b="0" dirty="0">
                <a:solidFill>
                  <a:srgbClr val="3366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sz="3600" b="0" dirty="0">
                <a:solidFill>
                  <a:srgbClr val="336600"/>
                </a:solidFill>
              </a:rPr>
              <a:t>4. Jane wants to visit China.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sz="3600" b="0" dirty="0">
                <a:solidFill>
                  <a:srgbClr val="336600"/>
                </a:solidFill>
              </a:rPr>
              <a:t>5. Your pet has blue eyes. </a:t>
            </a:r>
            <a:endParaRPr lang="en-US" altLang="zh-CN" sz="3600" b="0" dirty="0">
              <a:solidFill>
                <a:srgbClr val="336600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4" name="Picture 6" descr="ww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0"/>
            <a:ext cx="2881313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8835" name="AutoShape 2"/>
          <p:cNvSpPr>
            <a:spLocks noGrp="1"/>
          </p:cNvSpPr>
          <p:nvPr>
            <p:ph type="title" idx="4294967295"/>
          </p:nvPr>
        </p:nvSpPr>
        <p:spPr>
          <a:xfrm>
            <a:off x="2916237" y="476672"/>
            <a:ext cx="2160588" cy="639763"/>
          </a:xfrm>
        </p:spPr>
        <p:txBody>
          <a:bodyPr/>
          <a:lstStyle/>
          <a:p>
            <a:r>
              <a:rPr lang="en-US" altLang="zh-CN" sz="3600" noProof="1">
                <a:solidFill>
                  <a:srgbClr val="FF0066"/>
                </a:solidFill>
              </a:rPr>
              <a:t>Practice</a:t>
            </a:r>
          </a:p>
        </p:txBody>
      </p:sp>
      <p:sp>
        <p:nvSpPr>
          <p:cNvPr id="24883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439863" y="1484313"/>
            <a:ext cx="7704137" cy="3959225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66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1. My English is poor, so __(</a:t>
            </a:r>
            <a:r>
              <a:rPr lang="zh-CN" altLang="en-GB" b="0" dirty="0">
                <a:solidFill>
                  <a:srgbClr val="009900"/>
                </a:solidFill>
                <a:latin typeface="Times New Roman" panose="02020603050405020304" pitchFamily="18" charset="0"/>
              </a:rPr>
              <a:t>她</a:t>
            </a: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) often helps </a:t>
            </a:r>
            <a:r>
              <a:rPr lang="en-GB" altLang="zh-CN" b="0" u="sng" dirty="0">
                <a:solidFill>
                  <a:srgbClr val="009900"/>
                </a:solidFill>
                <a:latin typeface="Times New Roman" panose="02020603050405020304" pitchFamily="18" charset="0"/>
              </a:rPr>
              <a:t>   </a:t>
            </a: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__(</a:t>
            </a:r>
            <a:r>
              <a:rPr lang="zh-CN" altLang="en-GB" b="0" dirty="0">
                <a:solidFill>
                  <a:srgbClr val="009900"/>
                </a:solidFill>
                <a:latin typeface="Times New Roman" panose="02020603050405020304" pitchFamily="18" charset="0"/>
              </a:rPr>
              <a:t>我</a:t>
            </a: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).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2. Where do </a:t>
            </a:r>
            <a:r>
              <a:rPr lang="en-GB" altLang="zh-CN" b="0" u="sng" dirty="0">
                <a:solidFill>
                  <a:srgbClr val="009900"/>
                </a:solidFill>
                <a:latin typeface="Times New Roman" panose="02020603050405020304" pitchFamily="18" charset="0"/>
              </a:rPr>
              <a:t>    </a:t>
            </a: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GB" b="0" dirty="0">
                <a:solidFill>
                  <a:srgbClr val="009900"/>
                </a:solidFill>
                <a:latin typeface="Times New Roman" panose="02020603050405020304" pitchFamily="18" charset="0"/>
              </a:rPr>
              <a:t>你们</a:t>
            </a: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) live? </a:t>
            </a:r>
            <a:r>
              <a:rPr lang="en-GB" altLang="zh-CN" b="0" u="sng" dirty="0">
                <a:solidFill>
                  <a:srgbClr val="009900"/>
                </a:solidFill>
                <a:latin typeface="Times New Roman" panose="02020603050405020304" pitchFamily="18" charset="0"/>
              </a:rPr>
              <a:t>    </a:t>
            </a: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GB" b="0" dirty="0">
                <a:solidFill>
                  <a:srgbClr val="009900"/>
                </a:solidFill>
                <a:latin typeface="Times New Roman" panose="02020603050405020304" pitchFamily="18" charset="0"/>
              </a:rPr>
              <a:t>我们</a:t>
            </a: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) live in Beijing.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3. I don’t know </a:t>
            </a:r>
            <a:r>
              <a:rPr lang="en-GB" altLang="zh-CN" b="0" u="sng" dirty="0">
                <a:solidFill>
                  <a:srgbClr val="009900"/>
                </a:solidFill>
                <a:latin typeface="Times New Roman" panose="02020603050405020304" pitchFamily="18" charset="0"/>
              </a:rPr>
              <a:t>    </a:t>
            </a: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GB" b="0" dirty="0">
                <a:solidFill>
                  <a:srgbClr val="009900"/>
                </a:solidFill>
                <a:latin typeface="Times New Roman" panose="02020603050405020304" pitchFamily="18" charset="0"/>
              </a:rPr>
              <a:t>他们</a:t>
            </a: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).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4. He wants </a:t>
            </a:r>
            <a:r>
              <a:rPr lang="en-GB" altLang="zh-CN" b="0" u="sng" dirty="0">
                <a:solidFill>
                  <a:srgbClr val="009900"/>
                </a:solidFill>
                <a:latin typeface="Times New Roman" panose="02020603050405020304" pitchFamily="18" charset="0"/>
              </a:rPr>
              <a:t>    </a:t>
            </a: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GB" b="0" dirty="0">
                <a:solidFill>
                  <a:srgbClr val="009900"/>
                </a:solidFill>
                <a:latin typeface="Times New Roman" panose="02020603050405020304" pitchFamily="18" charset="0"/>
              </a:rPr>
              <a:t>我们</a:t>
            </a: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) to go to his home.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5. What is </a:t>
            </a:r>
            <a:r>
              <a:rPr lang="en-GB" altLang="zh-CN" b="0" u="sng" dirty="0">
                <a:solidFill>
                  <a:srgbClr val="009900"/>
                </a:solidFill>
                <a:latin typeface="Times New Roman" panose="02020603050405020304" pitchFamily="18" charset="0"/>
              </a:rPr>
              <a:t>    </a:t>
            </a: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GB" b="0" dirty="0">
                <a:solidFill>
                  <a:srgbClr val="009900"/>
                </a:solidFill>
                <a:latin typeface="Times New Roman" panose="02020603050405020304" pitchFamily="18" charset="0"/>
              </a:rPr>
              <a:t>它</a:t>
            </a: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)? </a:t>
            </a:r>
            <a:r>
              <a:rPr lang="en-GB" altLang="zh-CN" b="0" u="sng" dirty="0">
                <a:solidFill>
                  <a:srgbClr val="009900"/>
                </a:solidFill>
                <a:latin typeface="Times New Roman" panose="02020603050405020304" pitchFamily="18" charset="0"/>
              </a:rPr>
              <a:t>    </a:t>
            </a: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GB" b="0" dirty="0">
                <a:solidFill>
                  <a:srgbClr val="009900"/>
                </a:solidFill>
                <a:latin typeface="Times New Roman" panose="02020603050405020304" pitchFamily="18" charset="0"/>
              </a:rPr>
              <a:t>它</a:t>
            </a:r>
            <a:r>
              <a:rPr lang="en-GB" altLang="zh-CN" b="0" dirty="0">
                <a:solidFill>
                  <a:srgbClr val="009900"/>
                </a:solidFill>
                <a:latin typeface="Times New Roman" panose="02020603050405020304" pitchFamily="18" charset="0"/>
              </a:rPr>
              <a:t>) is a jacket.</a:t>
            </a:r>
            <a:r>
              <a:rPr lang="en-GB" altLang="zh-CN" b="0" dirty="0">
                <a:solidFill>
                  <a:srgbClr val="009900"/>
                </a:solidFill>
              </a:rPr>
              <a:t> </a:t>
            </a:r>
            <a:endParaRPr lang="en-US" altLang="zh-CN" b="0" dirty="0">
              <a:solidFill>
                <a:srgbClr val="009900"/>
              </a:solidFill>
            </a:endParaRPr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571500" y="5643563"/>
            <a:ext cx="8353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she; me  2. you; We  3. them  4. us  5. this; It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7" grpId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826</Words>
  <Application>Microsoft Office PowerPoint</Application>
  <PresentationFormat>全屏显示(4:3)</PresentationFormat>
  <Paragraphs>104</Paragraphs>
  <Slides>17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Kozuka Mincho Pro H</vt:lpstr>
      <vt:lpstr>华文行楷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Ask and answer</vt:lpstr>
      <vt:lpstr>1a    Read and understand</vt:lpstr>
      <vt:lpstr>Listen, read and learn</vt:lpstr>
      <vt:lpstr>Change the following sentences according to the example.</vt:lpstr>
      <vt:lpstr>PowerPoint 演示文稿</vt:lpstr>
      <vt:lpstr>Practice</vt:lpstr>
      <vt:lpstr>PowerPoint 演示文稿</vt:lpstr>
      <vt:lpstr>Project </vt:lpstr>
      <vt:lpstr>活动设计</vt:lpstr>
      <vt:lpstr>Example:</vt:lpstr>
      <vt:lpstr>PowerPoint 演示文稿</vt:lpstr>
      <vt:lpstr>Ask and answer</vt:lpstr>
      <vt:lpstr>Sing this song.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2022-02-08T05:40:41Z</dcterms:created>
  <dcterms:modified xsi:type="dcterms:W3CDTF">2023-01-16T23:21:53Z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210873CF6197408594B6F51704746553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