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1" r:id="rId4"/>
    <p:sldId id="282" r:id="rId5"/>
    <p:sldId id="259" r:id="rId6"/>
    <p:sldId id="260" r:id="rId7"/>
    <p:sldId id="283" r:id="rId8"/>
    <p:sldId id="262" r:id="rId9"/>
    <p:sldId id="284" r:id="rId10"/>
    <p:sldId id="280" r:id="rId11"/>
    <p:sldId id="278" r:id="rId12"/>
    <p:sldId id="279" r:id="rId13"/>
    <p:sldId id="28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86" r:id="rId22"/>
    <p:sldId id="273" r:id="rId23"/>
    <p:sldId id="274" r:id="rId24"/>
    <p:sldId id="275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298"/>
    <a:srgbClr val="FFF100"/>
    <a:srgbClr val="FAFAFA"/>
    <a:srgbClr val="F4F4F4"/>
    <a:srgbClr val="EDEDEC"/>
    <a:srgbClr val="FCFCFC"/>
    <a:srgbClr val="C72524"/>
    <a:srgbClr val="474891"/>
    <a:srgbClr val="FFDF01"/>
    <a:srgbClr val="F9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353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2666512" y="-2667487"/>
            <a:ext cx="6858977" cy="121920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7101256" y="1777077"/>
            <a:ext cx="6858976" cy="33028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rot="16200000" flipH="1">
            <a:off x="-765594" y="762414"/>
            <a:ext cx="6858974" cy="53321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9107912" y="1358321"/>
            <a:ext cx="3098166" cy="315092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latin typeface="Aa甜甜圈 (非商业使用)" panose="020B0400000000000000" pitchFamily="34" charset="-122"/>
              <a:ea typeface="Aa甜甜圈 (非商业使用)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flipV="1">
            <a:off x="-14212" y="10744"/>
            <a:ext cx="2330152" cy="23698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2198592" y="631282"/>
            <a:ext cx="740030" cy="727039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391973" y="5372985"/>
            <a:ext cx="1670501" cy="167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1037992" y="1527534"/>
            <a:ext cx="2321470" cy="2672493"/>
            <a:chOff x="3541453" y="1487116"/>
            <a:chExt cx="2321470" cy="2672493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欢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3541453" y="1487116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欢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 rot="21236361">
            <a:off x="2918959" y="1445173"/>
            <a:ext cx="2962390" cy="2661317"/>
            <a:chOff x="3500858" y="1498292"/>
            <a:chExt cx="2962390" cy="2661317"/>
          </a:xfrm>
        </p:grpSpPr>
        <p:sp>
          <p:nvSpPr>
            <p:cNvPr id="92" name="矩形 91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度 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3500858" y="1498292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度 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 rot="450753">
            <a:off x="4671255" y="1618080"/>
            <a:ext cx="2956259" cy="2662263"/>
            <a:chOff x="3506989" y="1497346"/>
            <a:chExt cx="2956259" cy="2662263"/>
          </a:xfrm>
        </p:grpSpPr>
        <p:sp>
          <p:nvSpPr>
            <p:cNvPr id="95" name="矩形 94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中 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526407" y="1497346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中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 rot="21380490">
            <a:off x="6516065" y="1511875"/>
            <a:ext cx="2956259" cy="2653418"/>
            <a:chOff x="3506989" y="1506191"/>
            <a:chExt cx="2956259" cy="2653418"/>
          </a:xfrm>
        </p:grpSpPr>
        <p:sp>
          <p:nvSpPr>
            <p:cNvPr id="98" name="矩形 97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秋 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3555978" y="1506191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秋</a:t>
              </a:r>
            </a:p>
          </p:txBody>
        </p:sp>
      </p:grpSp>
      <p:sp>
        <p:nvSpPr>
          <p:cNvPr id="100" name="矩形 99"/>
          <p:cNvSpPr/>
          <p:nvPr/>
        </p:nvSpPr>
        <p:spPr>
          <a:xfrm>
            <a:off x="2391793" y="3907013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幼儿园中秋节活动策划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330339" y="111120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44399" y="3126517"/>
            <a:ext cx="4177425" cy="105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活动时间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中秋节当天下午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30----17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7518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活动准备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57" y="2201349"/>
            <a:ext cx="3657917" cy="342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1771" y="2266448"/>
            <a:ext cx="1784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总体活动：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3" name="矩形 2"/>
          <p:cNvSpPr/>
          <p:nvPr/>
        </p:nvSpPr>
        <p:spPr>
          <a:xfrm>
            <a:off x="3048000" y="7518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活动准备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200267" y="3208448"/>
            <a:ext cx="6733658" cy="536629"/>
            <a:chOff x="2223309" y="2487305"/>
            <a:chExt cx="6733658" cy="536629"/>
          </a:xfrm>
        </p:grpSpPr>
        <p:sp>
          <p:nvSpPr>
            <p:cNvPr id="6" name="矩形 5"/>
            <p:cNvSpPr/>
            <p:nvPr/>
          </p:nvSpPr>
          <p:spPr>
            <a:xfrm>
              <a:off x="3039963" y="2635077"/>
              <a:ext cx="5917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让幼儿知道农历八月十五是中秋节，并中秋节的来历。</a:t>
              </a:r>
            </a:p>
          </p:txBody>
        </p:sp>
        <p:sp>
          <p:nvSpPr>
            <p:cNvPr id="12" name="星形: 五角 11"/>
            <p:cNvSpPr/>
            <p:nvPr/>
          </p:nvSpPr>
          <p:spPr>
            <a:xfrm rot="21145100">
              <a:off x="2223309" y="2487305"/>
              <a:ext cx="536629" cy="536629"/>
            </a:xfrm>
            <a:prstGeom prst="star5">
              <a:avLst>
                <a:gd name="adj" fmla="val 24590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03065" y="3986312"/>
            <a:ext cx="5553871" cy="536629"/>
            <a:chOff x="2223309" y="3462055"/>
            <a:chExt cx="5553871" cy="536629"/>
          </a:xfrm>
        </p:grpSpPr>
        <p:sp>
          <p:nvSpPr>
            <p:cNvPr id="8" name="矩形 7"/>
            <p:cNvSpPr/>
            <p:nvPr/>
          </p:nvSpPr>
          <p:spPr>
            <a:xfrm>
              <a:off x="3048000" y="3605630"/>
              <a:ext cx="4729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幼儿的科普知识，“月食”，与影像知识。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 rot="21145100">
              <a:off x="2223309" y="3462055"/>
              <a:ext cx="536629" cy="536629"/>
            </a:xfrm>
            <a:prstGeom prst="star5">
              <a:avLst>
                <a:gd name="adj" fmla="val 24590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26080" y="4764176"/>
            <a:ext cx="6859732" cy="673852"/>
            <a:chOff x="2223309" y="4608103"/>
            <a:chExt cx="6859732" cy="673852"/>
          </a:xfrm>
        </p:grpSpPr>
        <p:sp>
          <p:nvSpPr>
            <p:cNvPr id="10" name="矩形 9"/>
            <p:cNvSpPr/>
            <p:nvPr/>
          </p:nvSpPr>
          <p:spPr>
            <a:xfrm>
              <a:off x="2913889" y="4635624"/>
              <a:ext cx="6169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3.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中秋节的风俗，让幼儿动手制作食物再一同分享，体会到劳动与分享的乐趣。</a:t>
              </a:r>
            </a:p>
          </p:txBody>
        </p:sp>
        <p:sp>
          <p:nvSpPr>
            <p:cNvPr id="14" name="星形: 五角 13"/>
            <p:cNvSpPr/>
            <p:nvPr/>
          </p:nvSpPr>
          <p:spPr>
            <a:xfrm rot="21145100">
              <a:off x="2223309" y="4608103"/>
              <a:ext cx="536629" cy="536629"/>
            </a:xfrm>
            <a:prstGeom prst="star5">
              <a:avLst>
                <a:gd name="adj" fmla="val 24590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67989" y="951413"/>
            <a:ext cx="3011424" cy="2258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4191182" y="999957"/>
            <a:ext cx="2828471" cy="2704056"/>
            <a:chOff x="3523368" y="1455553"/>
            <a:chExt cx="2828471" cy="2704056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1660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523368" y="1455553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en-US" altLang="zh-CN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04</a:t>
              </a:r>
              <a:endParaRPr lang="zh-CN" altLang="en-US" sz="16600" b="1" dirty="0">
                <a:gradFill>
                  <a:gsLst>
                    <a:gs pos="0">
                      <a:srgbClr val="FFDF01"/>
                    </a:gs>
                    <a:gs pos="96000">
                      <a:srgbClr val="FB965B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502215" y="3431465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主题活动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440917" y="113254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5417" y="3035174"/>
            <a:ext cx="5437632" cy="78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．在观察、表达图片内容的过程中，理解、学习诗歌。</a:t>
            </a:r>
            <a:b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．感受诗歌的情境，尝试分角色有表情地朗诵诗歌。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678664"/>
            <a:ext cx="6364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活动一：欣赏诗歌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月亮对我笑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75417" y="197636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主要涉及领域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：语言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712" y="4822692"/>
            <a:ext cx="5583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实物投影图片供老师操作，图片内容有月亮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各种表情、可移动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、云朵、电视机、小朋友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可移动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、小床等。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1648" y="2072640"/>
            <a:ext cx="3072270" cy="30722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48200" y="2636513"/>
            <a:ext cx="1462719" cy="377543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活动目标：</a:t>
            </a:r>
            <a:r>
              <a:rPr lang="zh-CN" altLang="en-US" dirty="0">
                <a:solidFill>
                  <a:srgbClr val="3C4298"/>
                </a:solidFill>
                <a:cs typeface="+mn-ea"/>
                <a:sym typeface="+mn-lt"/>
              </a:rPr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2248200" y="4182590"/>
            <a:ext cx="1462719" cy="377543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活动准备：</a:t>
            </a:r>
            <a:r>
              <a:rPr lang="zh-CN" altLang="en-US" dirty="0">
                <a:solidFill>
                  <a:srgbClr val="3C4298"/>
                </a:solidFill>
                <a:cs typeface="+mn-ea"/>
                <a:sym typeface="+mn-lt"/>
              </a:rPr>
              <a:t>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4432" y="1877772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活动过程：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　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617704"/>
            <a:ext cx="6364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活动一：欣赏诗歌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月亮对我笑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4704" y="2556035"/>
            <a:ext cx="48646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．倾听教师朗诵诗歌，引起兴趣。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(1)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欣赏教师操作教具、朗诵诗歌，感受诗歌内容。　　</a:t>
            </a:r>
            <a:b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(2)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根据幼儿的问题进行讨论。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4432" y="5477539"/>
            <a:ext cx="2572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．分角色朗诵诗歌。</a:t>
            </a:r>
          </a:p>
        </p:txBody>
      </p:sp>
      <p:sp>
        <p:nvSpPr>
          <p:cNvPr id="8" name="矩形 7"/>
          <p:cNvSpPr/>
          <p:nvPr/>
        </p:nvSpPr>
        <p:spPr>
          <a:xfrm>
            <a:off x="2584704" y="3914248"/>
            <a:ext cx="3962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．在图片的提示下，学念诗歌。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(1)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再次欣赏教师朗诵并轻声跟念。　　</a:t>
            </a:r>
            <a:b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(2)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尝试在图片的提示下朗诵诗歌。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7632192" y="2108605"/>
            <a:ext cx="2690952" cy="474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9024" y="3647198"/>
            <a:ext cx="6742176" cy="149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．了解歌词内容，初步学唱歌曲，并能用歌声表现民歌的欢快风格。　　</a:t>
            </a:r>
            <a:b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．在学会秧歌舞的基础上，创编舞蹈动作来表现歌曲。　　</a:t>
            </a:r>
            <a:b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．轻声演唱，和大家声音保持一致。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8000" y="750610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活动二：欣赏歌曲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八月桂花遍地开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6960" y="215136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主要涉及领域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：艺术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1873" y="3015831"/>
            <a:ext cx="1462719" cy="377543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活动目标：</a:t>
            </a:r>
            <a:r>
              <a:rPr lang="zh-CN" altLang="en-US" dirty="0">
                <a:solidFill>
                  <a:srgbClr val="3C4298"/>
                </a:solidFill>
                <a:cs typeface="+mn-ea"/>
                <a:sym typeface="+mn-lt"/>
              </a:rPr>
              <a:t>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54368" y="4013774"/>
            <a:ext cx="277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幼儿学习过秧歌舞。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774994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活动二：欣赏歌曲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八月桂花遍地开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546241" y="2029895"/>
            <a:ext cx="2891392" cy="37063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4368" y="3240228"/>
            <a:ext cx="1462719" cy="377543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活动准备：</a:t>
            </a:r>
            <a:endParaRPr lang="zh-CN" altLang="en-US" dirty="0">
              <a:solidFill>
                <a:srgbClr val="3C429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4651" y="665266"/>
            <a:ext cx="718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活动二：欣赏歌曲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八月桂花遍地开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9488" y="4510310"/>
            <a:ext cx="609333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．在学会秧歌舞的基础上，创编舞蹈动作表现歌曲。　　</a:t>
            </a:r>
            <a:b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(1)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交流秧歌舞的动作。</a:t>
            </a:r>
            <a:b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(2)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自由跟随歌曲进行舞蹈。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0411" y="188516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活动过程：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3419" y="2589426"/>
            <a:ext cx="6096000" cy="87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．欣赏歌曲，交流感受。　</a:t>
            </a:r>
            <a:b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．理解歌曲内容，学唱歌曲。　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9488" y="3413520"/>
            <a:ext cx="625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(1)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再次欣赏歌曲。★指导语：歌里唱了什么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?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再仔细的听一听。</a:t>
            </a:r>
            <a:b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(2)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在提问和重点欣赏的过程中，解决学唱歌曲中的问题。　　</a:t>
            </a:r>
            <a:b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(3)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集体演唱歌曲。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教师根据幼儿的学习情况进行有针对性的指导。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b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520170" y="2539928"/>
            <a:ext cx="4337300" cy="3717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4559" y="1704815"/>
            <a:ext cx="307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主要涉及领域：综合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3" name="矩形 2"/>
          <p:cNvSpPr/>
          <p:nvPr/>
        </p:nvSpPr>
        <p:spPr>
          <a:xfrm>
            <a:off x="2962655" y="679219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4" name="矩形 3"/>
          <p:cNvSpPr/>
          <p:nvPr/>
        </p:nvSpPr>
        <p:spPr>
          <a:xfrm>
            <a:off x="2268033" y="2427588"/>
            <a:ext cx="1462719" cy="377543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活动目标：</a:t>
            </a:r>
            <a:r>
              <a:rPr lang="zh-CN" altLang="en-US" dirty="0">
                <a:solidFill>
                  <a:srgbClr val="3C4298"/>
                </a:solidFill>
                <a:cs typeface="+mn-ea"/>
                <a:sym typeface="+mn-lt"/>
              </a:rPr>
              <a:t>　</a:t>
            </a:r>
          </a:p>
        </p:txBody>
      </p:sp>
      <p:sp>
        <p:nvSpPr>
          <p:cNvPr id="86" name="矩形 85"/>
          <p:cNvSpPr/>
          <p:nvPr/>
        </p:nvSpPr>
        <p:spPr>
          <a:xfrm>
            <a:off x="2194558" y="3048122"/>
            <a:ext cx="8095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．在观看录像、自己尝试做月饼的过程中，进一步了解制作月饼的材料、工具和方法。</a:t>
            </a:r>
          </a:p>
        </p:txBody>
      </p:sp>
      <p:sp>
        <p:nvSpPr>
          <p:cNvPr id="87" name="矩形 86"/>
          <p:cNvSpPr/>
          <p:nvPr/>
        </p:nvSpPr>
        <p:spPr>
          <a:xfrm>
            <a:off x="2194558" y="3512123"/>
            <a:ext cx="665919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．积极大胆地尝试运用材料、工具进行探索和制作，体验成功的快乐。</a:t>
            </a:r>
          </a:p>
        </p:txBody>
      </p:sp>
      <p:sp>
        <p:nvSpPr>
          <p:cNvPr id="88" name="矩形 87"/>
          <p:cNvSpPr/>
          <p:nvPr/>
        </p:nvSpPr>
        <p:spPr>
          <a:xfrm>
            <a:off x="2194558" y="3976125"/>
            <a:ext cx="542808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．轮流使用材料、工具，活动后能与同伴共同整理环境。</a:t>
            </a:r>
          </a:p>
        </p:txBody>
      </p:sp>
      <p:sp>
        <p:nvSpPr>
          <p:cNvPr id="90" name="矩形 89"/>
          <p:cNvSpPr/>
          <p:nvPr/>
        </p:nvSpPr>
        <p:spPr>
          <a:xfrm>
            <a:off x="2194558" y="4709462"/>
            <a:ext cx="1536194" cy="369332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活动准备：</a:t>
            </a:r>
          </a:p>
        </p:txBody>
      </p:sp>
      <p:sp>
        <p:nvSpPr>
          <p:cNvPr id="91" name="矩形 90"/>
          <p:cNvSpPr/>
          <p:nvPr/>
        </p:nvSpPr>
        <p:spPr>
          <a:xfrm>
            <a:off x="2831717" y="5442800"/>
            <a:ext cx="618630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制作月饼的录像带、制作月饼的材料和工具、烤箱等。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6" grpId="0"/>
      <p:bldP spid="87" grpId="0"/>
      <p:bldP spid="88" grpId="0"/>
      <p:bldP spid="90" grpId="0" animBg="1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0" y="759325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活动四：做月饼</a:t>
            </a:r>
          </a:p>
        </p:txBody>
      </p:sp>
      <p:sp>
        <p:nvSpPr>
          <p:cNvPr id="4" name="矩形 3"/>
          <p:cNvSpPr/>
          <p:nvPr/>
        </p:nvSpPr>
        <p:spPr>
          <a:xfrm>
            <a:off x="2186225" y="2006156"/>
            <a:ext cx="1723549" cy="369332"/>
          </a:xfrm>
          <a:prstGeom prst="rect">
            <a:avLst/>
          </a:prstGeom>
          <a:solidFill>
            <a:srgbClr val="FFF1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3C4298"/>
                </a:solidFill>
                <a:cs typeface="+mn-ea"/>
                <a:sym typeface="+mn-lt"/>
              </a:rPr>
              <a:t>活动过程：</a:t>
            </a:r>
          </a:p>
        </p:txBody>
      </p:sp>
      <p:sp>
        <p:nvSpPr>
          <p:cNvPr id="6" name="矩形 5"/>
          <p:cNvSpPr/>
          <p:nvPr/>
        </p:nvSpPr>
        <p:spPr>
          <a:xfrm>
            <a:off x="2186225" y="2657211"/>
            <a:ext cx="337624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．迁移已有经验进行回忆和讨论。</a:t>
            </a:r>
          </a:p>
        </p:txBody>
      </p:sp>
      <p:sp>
        <p:nvSpPr>
          <p:cNvPr id="7" name="矩形 6"/>
          <p:cNvSpPr/>
          <p:nvPr/>
        </p:nvSpPr>
        <p:spPr>
          <a:xfrm>
            <a:off x="2186225" y="3105228"/>
            <a:ext cx="48125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．欣赏录像，进一步熟悉制作月饼的方法和过程。</a:t>
            </a:r>
          </a:p>
        </p:txBody>
      </p:sp>
      <p:sp>
        <p:nvSpPr>
          <p:cNvPr id="8" name="矩形 7"/>
          <p:cNvSpPr/>
          <p:nvPr/>
        </p:nvSpPr>
        <p:spPr>
          <a:xfrm>
            <a:off x="2186225" y="3553245"/>
            <a:ext cx="276069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．观察活动的材料和工具。</a:t>
            </a:r>
          </a:p>
        </p:txBody>
      </p:sp>
      <p:sp>
        <p:nvSpPr>
          <p:cNvPr id="9" name="矩形 8"/>
          <p:cNvSpPr/>
          <p:nvPr/>
        </p:nvSpPr>
        <p:spPr>
          <a:xfrm>
            <a:off x="2186225" y="4001262"/>
            <a:ext cx="337624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．自由交流自己想要制作的月饼。</a:t>
            </a:r>
          </a:p>
        </p:txBody>
      </p:sp>
      <p:sp>
        <p:nvSpPr>
          <p:cNvPr id="10" name="矩形 9"/>
          <p:cNvSpPr/>
          <p:nvPr/>
        </p:nvSpPr>
        <p:spPr>
          <a:xfrm>
            <a:off x="2186225" y="4449279"/>
            <a:ext cx="567511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．尝试制作月饼。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教师在指导的过程中，提醒幼儿不要将馅儿放得太多，轮流使用工具和材料。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6225" y="5143516"/>
            <a:ext cx="440216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．烤制、品尝制作的月饼，体验成功的快乐。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569" y="2797255"/>
            <a:ext cx="2489664" cy="2408014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14070" y="-115846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grpSp>
        <p:nvGrpSpPr>
          <p:cNvPr id="88" name="组合 87"/>
          <p:cNvGrpSpPr/>
          <p:nvPr/>
        </p:nvGrpSpPr>
        <p:grpSpPr>
          <a:xfrm>
            <a:off x="1893610" y="1993293"/>
            <a:ext cx="1317990" cy="1455387"/>
            <a:chOff x="3541454" y="1503894"/>
            <a:chExt cx="1317990" cy="1455387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131799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3541454" y="1503894"/>
              <a:ext cx="1317990" cy="144655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8800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目</a:t>
              </a:r>
            </a:p>
          </p:txBody>
        </p:sp>
      </p:grp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0" cstate="screen"/>
          <a:srcRect l="-970"/>
          <a:stretch>
            <a:fillRect/>
          </a:stretch>
        </p:blipFill>
        <p:spPr>
          <a:xfrm flipH="1" flipV="1">
            <a:off x="4329003" y="5206716"/>
            <a:ext cx="3957555" cy="1651284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 rot="20830686">
            <a:off x="1881149" y="3147299"/>
            <a:ext cx="1646605" cy="1446550"/>
            <a:chOff x="3518819" y="1512731"/>
            <a:chExt cx="1646605" cy="1446550"/>
          </a:xfrm>
        </p:grpSpPr>
        <p:sp>
          <p:nvSpPr>
            <p:cNvPr id="30" name="矩形 29"/>
            <p:cNvSpPr/>
            <p:nvPr/>
          </p:nvSpPr>
          <p:spPr>
            <a:xfrm>
              <a:off x="3541454" y="1512731"/>
              <a:ext cx="131318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518819" y="1512731"/>
              <a:ext cx="1646605" cy="144655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8800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录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79975" y="1457815"/>
            <a:ext cx="2725168" cy="678700"/>
            <a:chOff x="4072399" y="1763430"/>
            <a:chExt cx="2725168" cy="678700"/>
          </a:xfrm>
        </p:grpSpPr>
        <p:sp>
          <p:nvSpPr>
            <p:cNvPr id="32" name="文本框 31"/>
            <p:cNvSpPr txBox="1"/>
            <p:nvPr/>
          </p:nvSpPr>
          <p:spPr>
            <a:xfrm>
              <a:off x="4766242" y="1763430"/>
              <a:ext cx="2031325" cy="5909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设计意图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flipV="1">
              <a:off x="4072399" y="1773108"/>
              <a:ext cx="659183" cy="66902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079975" y="2194445"/>
            <a:ext cx="2737235" cy="682312"/>
            <a:chOff x="4087894" y="2628910"/>
            <a:chExt cx="2737235" cy="682312"/>
          </a:xfrm>
        </p:grpSpPr>
        <p:sp>
          <p:nvSpPr>
            <p:cNvPr id="33" name="文本框 32"/>
            <p:cNvSpPr txBox="1"/>
            <p:nvPr/>
          </p:nvSpPr>
          <p:spPr>
            <a:xfrm>
              <a:off x="4793804" y="2628910"/>
              <a:ext cx="2031325" cy="5909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活动安排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flipV="1">
              <a:off x="4087894" y="2642200"/>
              <a:ext cx="659183" cy="66902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079975" y="2934687"/>
            <a:ext cx="2775513" cy="669022"/>
            <a:chOff x="4132254" y="3388378"/>
            <a:chExt cx="2775513" cy="669022"/>
          </a:xfrm>
        </p:grpSpPr>
        <p:sp>
          <p:nvSpPr>
            <p:cNvPr id="34" name="文本框 33"/>
            <p:cNvSpPr txBox="1"/>
            <p:nvPr/>
          </p:nvSpPr>
          <p:spPr>
            <a:xfrm>
              <a:off x="4876442" y="3388378"/>
              <a:ext cx="2031325" cy="5909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活动环境</a:t>
              </a: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flipV="1">
              <a:off x="4132254" y="3388378"/>
              <a:ext cx="659183" cy="66902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079975" y="3661639"/>
            <a:ext cx="2828426" cy="669022"/>
            <a:chOff x="4155759" y="4082415"/>
            <a:chExt cx="2828426" cy="669022"/>
          </a:xfrm>
        </p:grpSpPr>
        <p:sp>
          <p:nvSpPr>
            <p:cNvPr id="35" name="文本框 34"/>
            <p:cNvSpPr txBox="1"/>
            <p:nvPr/>
          </p:nvSpPr>
          <p:spPr>
            <a:xfrm>
              <a:off x="4952860" y="4083539"/>
              <a:ext cx="2031325" cy="5909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主题活动</a:t>
              </a: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flipV="1">
              <a:off x="4155759" y="4082415"/>
              <a:ext cx="659183" cy="66902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079975" y="4388591"/>
            <a:ext cx="2821999" cy="669022"/>
            <a:chOff x="4180495" y="4694206"/>
            <a:chExt cx="2821999" cy="669022"/>
          </a:xfrm>
        </p:grpSpPr>
        <p:sp>
          <p:nvSpPr>
            <p:cNvPr id="36" name="文本框 35"/>
            <p:cNvSpPr txBox="1"/>
            <p:nvPr/>
          </p:nvSpPr>
          <p:spPr>
            <a:xfrm>
              <a:off x="4971169" y="4747222"/>
              <a:ext cx="2031325" cy="5909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家园共育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 flipV="1">
              <a:off x="4180495" y="4694206"/>
              <a:ext cx="659183" cy="66902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592715" y="3005944"/>
            <a:ext cx="4188488" cy="4188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3938985" y="1110986"/>
            <a:ext cx="2816575" cy="2650446"/>
            <a:chOff x="3541454" y="1509163"/>
            <a:chExt cx="2816575" cy="2650446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1660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547644" y="1509163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en-US" altLang="zh-CN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05</a:t>
              </a:r>
              <a:endParaRPr lang="zh-CN" altLang="en-US" sz="16600" b="1" dirty="0">
                <a:gradFill>
                  <a:gsLst>
                    <a:gs pos="0">
                      <a:srgbClr val="FFDF01"/>
                    </a:gs>
                    <a:gs pos="96000">
                      <a:srgbClr val="FB965B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502215" y="3431465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家园共育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416533" y="103679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4225" y="2767876"/>
            <a:ext cx="4815840" cy="16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）指导幼儿观察月亮的大小变化。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）给幼儿讲一个关于月亮的故事或教给幼儿一首有关月亮、中秋节的古诗。</a:t>
            </a:r>
          </a:p>
        </p:txBody>
      </p:sp>
      <p:sp>
        <p:nvSpPr>
          <p:cNvPr id="3" name="矩形 2"/>
          <p:cNvSpPr/>
          <p:nvPr/>
        </p:nvSpPr>
        <p:spPr>
          <a:xfrm>
            <a:off x="3048000" y="73703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家园共育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4352" y="1685544"/>
            <a:ext cx="4916424" cy="49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8104" y="673714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0070C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0070C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0070C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0070C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3120" y="2633764"/>
            <a:ext cx="4221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）中秋节前夜，家长带幼儿来幼儿园进行“庆中秋晚会”。可做月亮变化日记展、表演节目（尽量让幼儿自己准备），将从家中带来的食物与大家分享，用望远镜观察中秋节的月亮等。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3048000" y="73703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家园共育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8401" y="2011680"/>
            <a:ext cx="4023360" cy="3822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4416" y="2210343"/>
            <a:ext cx="5279136" cy="16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活动自始至终都应让幼儿直接参与，使每位幼儿有机会表现自己并获得愉快、自信的内心体验，让幼儿亲自感受和体验中华民族文化的丰富和多样性。</a:t>
            </a:r>
          </a:p>
        </p:txBody>
      </p:sp>
      <p:sp>
        <p:nvSpPr>
          <p:cNvPr id="3" name="矩形 2"/>
          <p:cNvSpPr/>
          <p:nvPr/>
        </p:nvSpPr>
        <p:spPr>
          <a:xfrm>
            <a:off x="3048000" y="73703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家园共育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15328" y="2210342"/>
            <a:ext cx="4027607" cy="40276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4416" y="4035624"/>
            <a:ext cx="47670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家长可通过赏月、家人团聚、欣赏精彩的传统节目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中秋之夜联欢晚会，给孤寡老人送月饼等形式对幼儿进行情感教育。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1037992" y="1527534"/>
            <a:ext cx="2321470" cy="2672493"/>
            <a:chOff x="3541453" y="1487116"/>
            <a:chExt cx="2321470" cy="2672493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欢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3541453" y="1487116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欢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 rot="21236361">
            <a:off x="2918959" y="1445173"/>
            <a:ext cx="2962390" cy="2661317"/>
            <a:chOff x="3500858" y="1498292"/>
            <a:chExt cx="2962390" cy="2661317"/>
          </a:xfrm>
        </p:grpSpPr>
        <p:sp>
          <p:nvSpPr>
            <p:cNvPr id="92" name="矩形 91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度 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3500858" y="1498292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度 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 rot="450753">
            <a:off x="4671255" y="1618080"/>
            <a:ext cx="2956259" cy="2662263"/>
            <a:chOff x="3506989" y="1497346"/>
            <a:chExt cx="2956259" cy="2662263"/>
          </a:xfrm>
        </p:grpSpPr>
        <p:sp>
          <p:nvSpPr>
            <p:cNvPr id="95" name="矩形 94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中 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526407" y="1497346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中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 rot="21380490">
            <a:off x="6516065" y="1511875"/>
            <a:ext cx="2956259" cy="2653418"/>
            <a:chOff x="3506989" y="1506191"/>
            <a:chExt cx="2956259" cy="2653418"/>
          </a:xfrm>
        </p:grpSpPr>
        <p:sp>
          <p:nvSpPr>
            <p:cNvPr id="98" name="矩形 97"/>
            <p:cNvSpPr/>
            <p:nvPr/>
          </p:nvSpPr>
          <p:spPr>
            <a:xfrm>
              <a:off x="3506989" y="1512731"/>
              <a:ext cx="295625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秋 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3555978" y="1506191"/>
              <a:ext cx="2321469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zh-CN" altLang="en-US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秋</a:t>
              </a:r>
            </a:p>
          </p:txBody>
        </p:sp>
      </p:grpSp>
      <p:sp>
        <p:nvSpPr>
          <p:cNvPr id="100" name="矩形 99"/>
          <p:cNvSpPr/>
          <p:nvPr/>
        </p:nvSpPr>
        <p:spPr>
          <a:xfrm>
            <a:off x="2391793" y="3907013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幼儿园中秋节活动策划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330339" y="111120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4209268" y="1046837"/>
            <a:ext cx="2810385" cy="2657176"/>
            <a:chOff x="3541454" y="1502433"/>
            <a:chExt cx="2810385" cy="2657176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1660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541454" y="1502433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en-US" altLang="zh-CN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01</a:t>
              </a:r>
              <a:endParaRPr lang="zh-CN" altLang="en-US" sz="16600" b="1" dirty="0">
                <a:gradFill>
                  <a:gsLst>
                    <a:gs pos="0">
                      <a:srgbClr val="FFDF01"/>
                    </a:gs>
                    <a:gs pos="96000">
                      <a:srgbClr val="FB965B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502215" y="3431465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设计意图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330339" y="111120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50720" y="1867877"/>
            <a:ext cx="4925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民族五千年的悠久历史，积淀着许多洋溢着浓厚东方文化色彩的传统节日。文化是民族的，而节日正是民族文化传承的载体。春节、元宵节、清明节、中秋节等传统民俗节日，无不弘扬着民族文化的优秀传统，传承民族精神。时值中秋节的来临，让的孩子传统节日，学到科学小知识，并且在活动过程中把礼仪渗透到各个细节处。</a:t>
            </a:r>
          </a:p>
        </p:txBody>
      </p:sp>
      <p:sp>
        <p:nvSpPr>
          <p:cNvPr id="3" name="矩形 2"/>
          <p:cNvSpPr/>
          <p:nvPr/>
        </p:nvSpPr>
        <p:spPr>
          <a:xfrm>
            <a:off x="3002343" y="77360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设计意图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24450" y="1208522"/>
            <a:ext cx="2576068" cy="1787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10915" y="1599721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0" y="751896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幼儿发展目标与主要内容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308203" y="1821540"/>
            <a:ext cx="6380903" cy="639169"/>
            <a:chOff x="1434169" y="2338714"/>
            <a:chExt cx="6380903" cy="639169"/>
          </a:xfrm>
        </p:grpSpPr>
        <p:sp>
          <p:nvSpPr>
            <p:cNvPr id="5" name="矩形 4"/>
            <p:cNvSpPr/>
            <p:nvPr/>
          </p:nvSpPr>
          <p:spPr>
            <a:xfrm>
              <a:off x="2109216" y="2393108"/>
              <a:ext cx="5705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、初步了解传统节日中秋节、重阳节、春节的来历及有关习俗，感受体验传统文化。</a:t>
              </a:r>
            </a:p>
          </p:txBody>
        </p:sp>
        <p:sp>
          <p:nvSpPr>
            <p:cNvPr id="12" name="星形: 五角 11"/>
            <p:cNvSpPr/>
            <p:nvPr/>
          </p:nvSpPr>
          <p:spPr>
            <a:xfrm rot="21145100">
              <a:off x="1434169" y="2338714"/>
              <a:ext cx="536629" cy="536629"/>
            </a:xfrm>
            <a:prstGeom prst="star5">
              <a:avLst>
                <a:gd name="adj" fmla="val 24590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92247" y="2849352"/>
            <a:ext cx="6625266" cy="596442"/>
            <a:chOff x="1434168" y="3292715"/>
            <a:chExt cx="6625266" cy="596442"/>
          </a:xfrm>
        </p:grpSpPr>
        <p:sp>
          <p:nvSpPr>
            <p:cNvPr id="7" name="矩形 6"/>
            <p:cNvSpPr/>
            <p:nvPr/>
          </p:nvSpPr>
          <p:spPr>
            <a:xfrm>
              <a:off x="2109216" y="3304382"/>
              <a:ext cx="59502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、知道教师节、国庆节、国际劳动节等重要节日的名称日期，进一步了解这些节日的社会意义。</a:t>
              </a:r>
            </a:p>
          </p:txBody>
        </p:sp>
        <p:sp>
          <p:nvSpPr>
            <p:cNvPr id="13" name="星形: 五角 12"/>
            <p:cNvSpPr/>
            <p:nvPr/>
          </p:nvSpPr>
          <p:spPr>
            <a:xfrm rot="21145100">
              <a:off x="1434168" y="3292715"/>
              <a:ext cx="536629" cy="536629"/>
            </a:xfrm>
            <a:prstGeom prst="star5">
              <a:avLst>
                <a:gd name="adj" fmla="val 24040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41432" y="3821548"/>
            <a:ext cx="6372627" cy="584775"/>
            <a:chOff x="1434168" y="4085462"/>
            <a:chExt cx="6372627" cy="584775"/>
          </a:xfrm>
        </p:grpSpPr>
        <p:sp>
          <p:nvSpPr>
            <p:cNvPr id="9" name="矩形 8"/>
            <p:cNvSpPr/>
            <p:nvPr/>
          </p:nvSpPr>
          <p:spPr>
            <a:xfrm>
              <a:off x="2100939" y="4085462"/>
              <a:ext cx="5705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、积极参与各种节日的筹备及庆祝活动。学会用恰当的方式与人交往、沟通、合作，共享集体活动的快乐。</a:t>
              </a:r>
            </a:p>
          </p:txBody>
        </p:sp>
        <p:sp>
          <p:nvSpPr>
            <p:cNvPr id="14" name="星形: 五角 13"/>
            <p:cNvSpPr/>
            <p:nvPr/>
          </p:nvSpPr>
          <p:spPr>
            <a:xfrm rot="21145100">
              <a:off x="1434168" y="4115676"/>
              <a:ext cx="536629" cy="536629"/>
            </a:xfrm>
            <a:prstGeom prst="star5">
              <a:avLst>
                <a:gd name="adj" fmla="val 22956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68296" y="4761910"/>
            <a:ext cx="5407736" cy="613278"/>
            <a:chOff x="1434168" y="4861988"/>
            <a:chExt cx="5407736" cy="613278"/>
          </a:xfrm>
        </p:grpSpPr>
        <p:sp>
          <p:nvSpPr>
            <p:cNvPr id="11" name="矩形 10"/>
            <p:cNvSpPr/>
            <p:nvPr/>
          </p:nvSpPr>
          <p:spPr>
            <a:xfrm>
              <a:off x="2109216" y="4861988"/>
              <a:ext cx="47326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、培养幼儿爱祖国、爱家乡、爱劳动、爱亲人的健康情感，鼓励幼儿用各种方式表达自己的情感。</a:t>
              </a:r>
            </a:p>
          </p:txBody>
        </p:sp>
        <p:sp>
          <p:nvSpPr>
            <p:cNvPr id="15" name="星形: 五角 14"/>
            <p:cNvSpPr/>
            <p:nvPr/>
          </p:nvSpPr>
          <p:spPr>
            <a:xfrm rot="21145100">
              <a:off x="1434168" y="4938637"/>
              <a:ext cx="536629" cy="536629"/>
            </a:xfrm>
            <a:prstGeom prst="star5">
              <a:avLst>
                <a:gd name="adj" fmla="val 24721"/>
                <a:gd name="hf" fmla="val 105146"/>
                <a:gd name="vf" fmla="val 110557"/>
              </a:avLst>
            </a:prstGeom>
            <a:solidFill>
              <a:srgbClr val="FFF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52085" y="3840881"/>
            <a:ext cx="3007930" cy="2857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4184347" y="1014038"/>
            <a:ext cx="2835306" cy="2689975"/>
            <a:chOff x="3516533" y="1469634"/>
            <a:chExt cx="2835306" cy="2689975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1660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516533" y="1469634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en-US" altLang="zh-CN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02</a:t>
              </a:r>
              <a:endParaRPr lang="zh-CN" altLang="en-US" sz="16600" b="1" dirty="0">
                <a:gradFill>
                  <a:gsLst>
                    <a:gs pos="0">
                      <a:srgbClr val="FFDF01"/>
                    </a:gs>
                    <a:gs pos="96000">
                      <a:srgbClr val="FB965B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502215" y="3431465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活动环境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440917" y="113254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0" y="75189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2132383" y="2031640"/>
            <a:ext cx="33040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、主题墙的设计，剪刀、彩纸，剪出月亮、月饼、小兔子等的图片粘贴在主题墙上。</a:t>
            </a:r>
          </a:p>
        </p:txBody>
      </p:sp>
      <p:sp>
        <p:nvSpPr>
          <p:cNvPr id="6" name="矩形 5"/>
          <p:cNvSpPr/>
          <p:nvPr/>
        </p:nvSpPr>
        <p:spPr>
          <a:xfrm>
            <a:off x="6132575" y="4234839"/>
            <a:ext cx="3275370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、月饼盒、酒盒、化妆盒等废旧盒子与红色绳结制灯笼，悬挂在教室与室外。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92975">
            <a:off x="2573211" y="3867613"/>
            <a:ext cx="2349225" cy="1751326"/>
          </a:xfrm>
          <a:prstGeom prst="rect">
            <a:avLst/>
          </a:prstGeom>
          <a:ln w="57150">
            <a:solidFill>
              <a:schemeClr val="bg1"/>
            </a:solidFill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07743">
            <a:off x="6352391" y="1772187"/>
            <a:ext cx="2395841" cy="1796881"/>
          </a:xfrm>
          <a:prstGeom prst="rect">
            <a:avLst/>
          </a:prstGeom>
          <a:ln w="57150">
            <a:solidFill>
              <a:schemeClr val="bg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 flipH="1">
            <a:off x="2676825" y="-2667977"/>
            <a:ext cx="6857999" cy="1219200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 flipV="1">
            <a:off x="8286558" y="268455"/>
            <a:ext cx="3919513" cy="398625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3090457" y="2304807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2" y="5020899"/>
            <a:ext cx="12192002" cy="183710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6" cstate="screen"/>
          <a:srcRect l="-7"/>
          <a:stretch>
            <a:fillRect/>
          </a:stretch>
        </p:blipFill>
        <p:spPr>
          <a:xfrm>
            <a:off x="0" y="2976641"/>
            <a:ext cx="1328928" cy="155878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875264" y="3244334"/>
            <a:ext cx="1328928" cy="1558784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V="1">
            <a:off x="-39781" y="-115680"/>
            <a:ext cx="3919513" cy="398625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6726" y="426554"/>
            <a:ext cx="1476650" cy="1450727"/>
          </a:xfrm>
          <a:custGeom>
            <a:avLst/>
            <a:gdLst>
              <a:gd name="connsiteX0" fmla="*/ 1279738 w 3454400"/>
              <a:gd name="connsiteY0" fmla="*/ 0 h 3393758"/>
              <a:gd name="connsiteX1" fmla="*/ 2174662 w 3454400"/>
              <a:gd name="connsiteY1" fmla="*/ 0 h 3393758"/>
              <a:gd name="connsiteX2" fmla="*/ 2240816 w 3454400"/>
              <a:gd name="connsiteY2" fmla="*/ 17010 h 3393758"/>
              <a:gd name="connsiteX3" fmla="*/ 3454400 w 3454400"/>
              <a:gd name="connsiteY3" fmla="*/ 1666558 h 3393758"/>
              <a:gd name="connsiteX4" fmla="*/ 1727200 w 3454400"/>
              <a:gd name="connsiteY4" fmla="*/ 3393758 h 3393758"/>
              <a:gd name="connsiteX5" fmla="*/ 0 w 3454400"/>
              <a:gd name="connsiteY5" fmla="*/ 1666558 h 3393758"/>
              <a:gd name="connsiteX6" fmla="*/ 1213584 w 3454400"/>
              <a:gd name="connsiteY6" fmla="*/ 17010 h 3393758"/>
              <a:gd name="connsiteX7" fmla="*/ 1279738 w 3454400"/>
              <a:gd name="connsiteY7" fmla="*/ 0 h 339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4400" h="3393758">
                <a:moveTo>
                  <a:pt x="1279738" y="0"/>
                </a:moveTo>
                <a:lnTo>
                  <a:pt x="2174662" y="0"/>
                </a:lnTo>
                <a:lnTo>
                  <a:pt x="2240816" y="17010"/>
                </a:lnTo>
                <a:cubicBezTo>
                  <a:pt x="2943905" y="235693"/>
                  <a:pt x="3454400" y="891509"/>
                  <a:pt x="3454400" y="1666558"/>
                </a:cubicBezTo>
                <a:cubicBezTo>
                  <a:pt x="3454400" y="2620464"/>
                  <a:pt x="2681106" y="3393758"/>
                  <a:pt x="1727200" y="3393758"/>
                </a:cubicBezTo>
                <a:cubicBezTo>
                  <a:pt x="773294" y="3393758"/>
                  <a:pt x="0" y="2620464"/>
                  <a:pt x="0" y="1666558"/>
                </a:cubicBezTo>
                <a:cubicBezTo>
                  <a:pt x="0" y="891509"/>
                  <a:pt x="510495" y="235693"/>
                  <a:pt x="1213584" y="17010"/>
                </a:cubicBezTo>
                <a:lnTo>
                  <a:pt x="1279738" y="0"/>
                </a:lnTo>
                <a:close/>
              </a:path>
            </a:pathLst>
          </a:cu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10494" y="96951"/>
            <a:ext cx="894924" cy="60642"/>
          </a:xfrm>
          <a:custGeom>
            <a:avLst/>
            <a:gdLst>
              <a:gd name="connsiteX0" fmla="*/ 447462 w 894924"/>
              <a:gd name="connsiteY0" fmla="*/ 0 h 60642"/>
              <a:gd name="connsiteX1" fmla="*/ 795553 w 894924"/>
              <a:gd name="connsiteY1" fmla="*/ 35091 h 60642"/>
              <a:gd name="connsiteX2" fmla="*/ 894924 w 894924"/>
              <a:gd name="connsiteY2" fmla="*/ 60642 h 60642"/>
              <a:gd name="connsiteX3" fmla="*/ 0 w 894924"/>
              <a:gd name="connsiteY3" fmla="*/ 60642 h 60642"/>
              <a:gd name="connsiteX4" fmla="*/ 99371 w 894924"/>
              <a:gd name="connsiteY4" fmla="*/ 35091 h 60642"/>
              <a:gd name="connsiteX5" fmla="*/ 447462 w 894924"/>
              <a:gd name="connsiteY5" fmla="*/ 0 h 6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924" h="60642">
                <a:moveTo>
                  <a:pt x="447462" y="0"/>
                </a:moveTo>
                <a:cubicBezTo>
                  <a:pt x="566700" y="0"/>
                  <a:pt x="683117" y="12083"/>
                  <a:pt x="795553" y="35091"/>
                </a:cubicBezTo>
                <a:lnTo>
                  <a:pt x="894924" y="60642"/>
                </a:lnTo>
                <a:lnTo>
                  <a:pt x="0" y="60642"/>
                </a:lnTo>
                <a:lnTo>
                  <a:pt x="99371" y="35091"/>
                </a:lnTo>
                <a:cubicBezTo>
                  <a:pt x="211808" y="12083"/>
                  <a:pt x="328224" y="0"/>
                  <a:pt x="447462" y="0"/>
                </a:cubicBez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23107" y="1636297"/>
            <a:ext cx="5713834" cy="5428142"/>
          </a:xfrm>
          <a:custGeom>
            <a:avLst/>
            <a:gdLst>
              <a:gd name="connsiteX0" fmla="*/ 0 w 7218947"/>
              <a:gd name="connsiteY0" fmla="*/ 0 h 6858000"/>
              <a:gd name="connsiteX1" fmla="*/ 1342154 w 7218947"/>
              <a:gd name="connsiteY1" fmla="*/ 0 h 6858000"/>
              <a:gd name="connsiteX2" fmla="*/ 1276000 w 7218947"/>
              <a:gd name="connsiteY2" fmla="*/ 17010 h 6858000"/>
              <a:gd name="connsiteX3" fmla="*/ 62416 w 7218947"/>
              <a:gd name="connsiteY3" fmla="*/ 1666558 h 6858000"/>
              <a:gd name="connsiteX4" fmla="*/ 1789616 w 7218947"/>
              <a:gd name="connsiteY4" fmla="*/ 3393758 h 6858000"/>
              <a:gd name="connsiteX5" fmla="*/ 3516816 w 7218947"/>
              <a:gd name="connsiteY5" fmla="*/ 1666558 h 6858000"/>
              <a:gd name="connsiteX6" fmla="*/ 2303232 w 7218947"/>
              <a:gd name="connsiteY6" fmla="*/ 17010 h 6858000"/>
              <a:gd name="connsiteX7" fmla="*/ 2237078 w 7218947"/>
              <a:gd name="connsiteY7" fmla="*/ 0 h 6858000"/>
              <a:gd name="connsiteX8" fmla="*/ 7218947 w 7218947"/>
              <a:gd name="connsiteY8" fmla="*/ 0 h 6858000"/>
              <a:gd name="connsiteX9" fmla="*/ 7218947 w 7218947"/>
              <a:gd name="connsiteY9" fmla="*/ 6858000 h 6858000"/>
              <a:gd name="connsiteX10" fmla="*/ 0 w 7218947"/>
              <a:gd name="connsiteY10" fmla="*/ 6858000 h 6858000"/>
              <a:gd name="connsiteX11" fmla="*/ 0 w 721894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18947" h="6858000">
                <a:moveTo>
                  <a:pt x="0" y="0"/>
                </a:moveTo>
                <a:lnTo>
                  <a:pt x="1342154" y="0"/>
                </a:lnTo>
                <a:lnTo>
                  <a:pt x="1276000" y="17010"/>
                </a:lnTo>
                <a:cubicBezTo>
                  <a:pt x="572911" y="235693"/>
                  <a:pt x="62416" y="891509"/>
                  <a:pt x="62416" y="1666558"/>
                </a:cubicBezTo>
                <a:cubicBezTo>
                  <a:pt x="62416" y="2620464"/>
                  <a:pt x="835710" y="3393758"/>
                  <a:pt x="1789616" y="3393758"/>
                </a:cubicBezTo>
                <a:cubicBezTo>
                  <a:pt x="2743522" y="3393758"/>
                  <a:pt x="3516816" y="2620464"/>
                  <a:pt x="3516816" y="1666558"/>
                </a:cubicBezTo>
                <a:cubicBezTo>
                  <a:pt x="3516816" y="891509"/>
                  <a:pt x="3006321" y="235693"/>
                  <a:pt x="2303232" y="17010"/>
                </a:cubicBezTo>
                <a:lnTo>
                  <a:pt x="2237078" y="0"/>
                </a:lnTo>
                <a:lnTo>
                  <a:pt x="7218947" y="0"/>
                </a:lnTo>
                <a:lnTo>
                  <a:pt x="72189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824" y="4272906"/>
            <a:ext cx="2727461" cy="2727461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4191554" y="992742"/>
            <a:ext cx="2828099" cy="2711271"/>
            <a:chOff x="3523740" y="1448338"/>
            <a:chExt cx="2828099" cy="2711271"/>
          </a:xfrm>
        </p:grpSpPr>
        <p:sp>
          <p:nvSpPr>
            <p:cNvPr id="89" name="矩形 88"/>
            <p:cNvSpPr/>
            <p:nvPr/>
          </p:nvSpPr>
          <p:spPr>
            <a:xfrm>
              <a:off x="3541454" y="1512731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600" b="1" dirty="0">
                  <a:ln w="1270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2700" dir="5400000" algn="ctr" rotWithShape="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1660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523740" y="1448338"/>
              <a:ext cx="2810385" cy="264687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>
                  <a:rot lat="0" lon="0" rev="3600000"/>
                </a:lightRig>
              </a:scene3d>
              <a:sp3d extrusionH="63500" prstMaterial="softEdge">
                <a:bevelT w="0" h="120650" prst="relaxedInset"/>
                <a:bevelB w="209550"/>
              </a:sp3d>
            </a:bodyPr>
            <a:lstStyle/>
            <a:p>
              <a:r>
                <a:rPr lang="en-US" altLang="zh-CN" sz="16600" b="1" dirty="0">
                  <a:gradFill>
                    <a:gsLst>
                      <a:gs pos="0">
                        <a:srgbClr val="FFDF01"/>
                      </a:gs>
                      <a:gs pos="96000">
                        <a:srgbClr val="FB965B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03</a:t>
              </a:r>
              <a:endParaRPr lang="zh-CN" altLang="en-US" sz="16600" b="1" dirty="0">
                <a:gradFill>
                  <a:gsLst>
                    <a:gs pos="0">
                      <a:srgbClr val="FFDF01"/>
                    </a:gs>
                    <a:gs pos="96000">
                      <a:srgbClr val="FB965B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3502215" y="3431465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活动安排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12" cstate="screen"/>
          <a:srcRect l="-970"/>
          <a:stretch>
            <a:fillRect/>
          </a:stretch>
        </p:blipFill>
        <p:spPr>
          <a:xfrm flipH="1" flipV="1">
            <a:off x="2440917" y="113254"/>
            <a:ext cx="3957555" cy="1651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8000" y="7518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活动准备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116641" y="1787947"/>
            <a:ext cx="3362153" cy="3839288"/>
            <a:chOff x="1636567" y="1685095"/>
            <a:chExt cx="3362153" cy="3839288"/>
          </a:xfrm>
        </p:grpSpPr>
        <p:grpSp>
          <p:nvGrpSpPr>
            <p:cNvPr id="13" name="组合 12"/>
            <p:cNvGrpSpPr/>
            <p:nvPr/>
          </p:nvGrpSpPr>
          <p:grpSpPr>
            <a:xfrm>
              <a:off x="1636567" y="1685095"/>
              <a:ext cx="3362153" cy="3839288"/>
              <a:chOff x="1636567" y="1685095"/>
              <a:chExt cx="3362153" cy="38392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892363" y="2330079"/>
                <a:ext cx="3106357" cy="3194304"/>
              </a:xfrm>
              <a:prstGeom prst="rect">
                <a:avLst/>
              </a:prstGeom>
              <a:ln>
                <a:solidFill>
                  <a:srgbClr val="FFF1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flipH="1">
                <a:off x="1636567" y="1685095"/>
                <a:ext cx="1230568" cy="1230568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>
              <a:off x="2251851" y="2620865"/>
              <a:ext cx="2454261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474891"/>
                  </a:solidFill>
                  <a:cs typeface="+mn-ea"/>
                  <a:sym typeface="+mn-lt"/>
                </a:rPr>
                <a:t>　道具：</a:t>
              </a:r>
              <a:endParaRPr lang="en-US" altLang="zh-CN" sz="2400" b="1" dirty="0">
                <a:solidFill>
                  <a:srgbClr val="47489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绘画工具；灯泡、皮球（大、小各）；手电筒、白墙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屏幕；月饼、水果、盘子、水果刀。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6000" y="1787947"/>
            <a:ext cx="3278380" cy="3809588"/>
            <a:chOff x="6096000" y="1714795"/>
            <a:chExt cx="3278380" cy="3809588"/>
          </a:xfrm>
        </p:grpSpPr>
        <p:grpSp>
          <p:nvGrpSpPr>
            <p:cNvPr id="12" name="组合 11"/>
            <p:cNvGrpSpPr/>
            <p:nvPr/>
          </p:nvGrpSpPr>
          <p:grpSpPr>
            <a:xfrm>
              <a:off x="6096000" y="1714795"/>
              <a:ext cx="3278380" cy="3809588"/>
              <a:chOff x="6096000" y="1714795"/>
              <a:chExt cx="3278380" cy="3809588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96000" y="2330079"/>
                <a:ext cx="3106357" cy="3194304"/>
              </a:xfrm>
              <a:prstGeom prst="rect">
                <a:avLst/>
              </a:prstGeom>
              <a:ln>
                <a:solidFill>
                  <a:srgbClr val="FFF1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8143812" y="1714795"/>
                <a:ext cx="1230568" cy="1230568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6776231" y="2945363"/>
              <a:ext cx="1982865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74891"/>
                  </a:solidFill>
                  <a:cs typeface="+mn-ea"/>
                  <a:sym typeface="+mn-lt"/>
                </a:rPr>
                <a:t>其它：</a:t>
              </a:r>
              <a:endParaRPr lang="en-US" altLang="zh-CN" sz="2000" b="1" dirty="0">
                <a:solidFill>
                  <a:srgbClr val="47489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凳子、大桌子、家长签到本、话筒、条幅等。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yufybww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宽屏</PresentationFormat>
  <Paragraphs>113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Aa甜甜圈 (非商业使用)</vt:lpstr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2022-03-10T05:49:25Z</dcterms:created>
  <dcterms:modified xsi:type="dcterms:W3CDTF">2023-01-11T01:01:22Z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C391D75A99AA417DB96D3018E67952C0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