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64" r:id="rId2"/>
    <p:sldId id="265" r:id="rId3"/>
    <p:sldId id="269" r:id="rId4"/>
    <p:sldId id="415" r:id="rId5"/>
    <p:sldId id="337" r:id="rId6"/>
    <p:sldId id="338" r:id="rId7"/>
    <p:sldId id="339" r:id="rId8"/>
    <p:sldId id="340" r:id="rId9"/>
    <p:sldId id="369" r:id="rId10"/>
    <p:sldId id="417" r:id="rId11"/>
    <p:sldId id="370" r:id="rId12"/>
    <p:sldId id="371" r:id="rId13"/>
    <p:sldId id="372" r:id="rId14"/>
    <p:sldId id="341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416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06" r:id="rId49"/>
    <p:sldId id="409" r:id="rId50"/>
    <p:sldId id="414" r:id="rId51"/>
    <p:sldId id="410" r:id="rId52"/>
    <p:sldId id="411" r:id="rId53"/>
    <p:sldId id="412" r:id="rId54"/>
    <p:sldId id="268" r:id="rId55"/>
    <p:sldId id="299" r:id="rId56"/>
    <p:sldId id="320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2" r:id="rId68"/>
    <p:sldId id="353" r:id="rId69"/>
  </p:sldIdLst>
  <p:sldSz cx="9144000" cy="5713413"/>
  <p:notesSz cx="6858000" cy="9144000"/>
  <p:custDataLst>
    <p:tags r:id="rId72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1020" y="-102"/>
      </p:cViewPr>
      <p:guideLst>
        <p:guide orient="horz" pos="180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9297" y="1143000"/>
            <a:ext cx="493940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39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6913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998913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1988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52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3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250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1338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1338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08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../../../../&#30446;&#24405;.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5" tooltip="返回目录"/>
          </p:cNvPr>
          <p:cNvSpPr>
            <a:spLocks noChangeArrowheads="1"/>
          </p:cNvSpPr>
          <p:nvPr userDrawn="1"/>
        </p:nvSpPr>
        <p:spPr bwMode="auto">
          <a:xfrm>
            <a:off x="1603375" y="207963"/>
            <a:ext cx="1049338" cy="322262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&#36798;&#26631;&#26816;&#27979;&#183;&#22522;&#30784;&#36807;&#20851;%20Unit%203%20Section%20A(3a&#8212;4c).doc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0" y="1158347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altLang="zh-CN" sz="3600" dirty="0">
                <a:solidFill>
                  <a:srgbClr val="0000FF"/>
                </a:solidFill>
                <a:ea typeface="黑体" panose="02010609060101010101" pitchFamily="49" charset="-122"/>
              </a:rPr>
              <a:t>Unit </a:t>
            </a:r>
            <a:r>
              <a:rPr lang="en-US" altLang="zh-CN" sz="3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3</a:t>
            </a:r>
          </a:p>
          <a:p>
            <a:pPr algn="ctr" eaLnBrk="0" hangingPunct="0"/>
            <a:r>
              <a:rPr lang="en-US" altLang="zh-CN" sz="3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Could </a:t>
            </a:r>
            <a:r>
              <a:rPr lang="en-US" altLang="zh-CN" sz="3600" dirty="0">
                <a:solidFill>
                  <a:srgbClr val="0000FF"/>
                </a:solidFill>
                <a:ea typeface="黑体" panose="02010609060101010101" pitchFamily="49" charset="-122"/>
              </a:rPr>
              <a:t>you please clean your room? </a:t>
            </a:r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　</a:t>
            </a:r>
          </a:p>
          <a:p>
            <a:pPr algn="ctr" eaLnBrk="0" hangingPunct="0"/>
            <a:r>
              <a:rPr lang="en-US" altLang="zh-CN" sz="2400" dirty="0">
                <a:ea typeface="黑体" panose="02010609060101010101" pitchFamily="49" charset="-122"/>
              </a:rPr>
              <a:t>Section </a:t>
            </a:r>
            <a:r>
              <a:rPr lang="en-US" altLang="zh-CN" sz="2400" dirty="0" smtClean="0">
                <a:ea typeface="黑体" panose="02010609060101010101" pitchFamily="49" charset="-122"/>
              </a:rPr>
              <a:t>A   (</a:t>
            </a:r>
            <a:r>
              <a:rPr lang="zh-CN" altLang="en-US" sz="2400" dirty="0" smtClean="0">
                <a:ea typeface="黑体" panose="02010609060101010101" pitchFamily="49" charset="-122"/>
              </a:rPr>
              <a:t>第</a:t>
            </a:r>
            <a:r>
              <a:rPr lang="en-US" altLang="zh-CN" sz="2400" dirty="0" smtClean="0">
                <a:ea typeface="黑体" panose="02010609060101010101" pitchFamily="49" charset="-122"/>
              </a:rPr>
              <a:t>2</a:t>
            </a:r>
            <a:r>
              <a:rPr lang="zh-CN" altLang="en-US" sz="2400" dirty="0" smtClean="0">
                <a:ea typeface="黑体" panose="02010609060101010101" pitchFamily="49" charset="-122"/>
              </a:rPr>
              <a:t>课时</a:t>
            </a:r>
            <a:r>
              <a:rPr lang="en-US" altLang="zh-CN" sz="2400" dirty="0" smtClean="0">
                <a:ea typeface="黑体" panose="02010609060101010101" pitchFamily="49" charset="-122"/>
              </a:rPr>
              <a:t>)</a:t>
            </a: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  <a:endParaRPr lang="en-US" altLang="zh-CN" sz="24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3082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Text Box 2"/>
          <p:cNvSpPr txBox="1">
            <a:spLocks noChangeArrowheads="1"/>
          </p:cNvSpPr>
          <p:nvPr/>
        </p:nvSpPr>
        <p:spPr bwMode="auto">
          <a:xfrm>
            <a:off x="296863" y="1031875"/>
            <a:ext cx="85788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(3)neither</a:t>
            </a:r>
            <a:r>
              <a:rPr lang="zh-CN" altLang="en-US" dirty="0">
                <a:solidFill>
                  <a:srgbClr val="000000"/>
                </a:solidFill>
              </a:rPr>
              <a:t>作为形容词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意为“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两者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都不的”。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(4)neither. . . nor</a:t>
            </a:r>
            <a:r>
              <a:rPr lang="zh-CN" altLang="en-US" dirty="0">
                <a:solidFill>
                  <a:srgbClr val="000000"/>
                </a:solidFill>
              </a:rPr>
              <a:t>意为“既不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也不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”, </a:t>
            </a:r>
            <a:r>
              <a:rPr lang="zh-CN" altLang="en-US" dirty="0">
                <a:solidFill>
                  <a:srgbClr val="000000"/>
                </a:solidFill>
              </a:rPr>
              <a:t>用来连接两个并列的成分。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Text Box 2"/>
          <p:cNvSpPr txBox="1">
            <a:spLocks noChangeArrowheads="1"/>
          </p:cNvSpPr>
          <p:nvPr/>
        </p:nvSpPr>
        <p:spPr bwMode="auto">
          <a:xfrm>
            <a:off x="246063" y="600075"/>
            <a:ext cx="8578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妙辨异同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</a:p>
        </p:txBody>
      </p:sp>
      <p:graphicFrame>
        <p:nvGraphicFramePr>
          <p:cNvPr id="1100847" name="Group 47"/>
          <p:cNvGraphicFramePr>
            <a:graphicFrameLocks noGrp="1"/>
          </p:cNvGraphicFramePr>
          <p:nvPr/>
        </p:nvGraphicFramePr>
        <p:xfrm>
          <a:off x="288925" y="1514475"/>
          <a:ext cx="8545513" cy="3738880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neither. . . nor. . .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既不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也不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连接两个并列成分作主语时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谓语要遵循就近原则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both. . . and. . .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既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也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两者都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连接并列成分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连接并列主语时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谓语动词用复数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either. . . or. . .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或者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或者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二者任选其一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U-BZ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连接两个并列主语时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谓语要遵循就近原则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FF"/>
                </a:solidFill>
              </a:rPr>
              <a:t>Neither</a:t>
            </a:r>
            <a:r>
              <a:rPr lang="en-US" altLang="zh-CN" dirty="0">
                <a:solidFill>
                  <a:srgbClr val="000000"/>
                </a:solidFill>
              </a:rPr>
              <a:t> Eric </a:t>
            </a:r>
            <a:r>
              <a:rPr lang="en-US" altLang="zh-CN" dirty="0">
                <a:solidFill>
                  <a:srgbClr val="0000FF"/>
                </a:solidFill>
              </a:rPr>
              <a:t>nor</a:t>
            </a:r>
            <a:r>
              <a:rPr lang="en-US" altLang="zh-CN" dirty="0">
                <a:solidFill>
                  <a:srgbClr val="000000"/>
                </a:solidFill>
              </a:rPr>
              <a:t> Linda comes from Canada.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埃里克与琳达都不是来自加拿大。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FF"/>
                </a:solidFill>
              </a:rPr>
              <a:t>Both</a:t>
            </a:r>
            <a:r>
              <a:rPr lang="en-US" altLang="zh-CN" dirty="0">
                <a:solidFill>
                  <a:srgbClr val="000000"/>
                </a:solidFill>
              </a:rPr>
              <a:t> Li Lin </a:t>
            </a:r>
            <a:r>
              <a:rPr lang="en-US" altLang="zh-CN" dirty="0">
                <a:solidFill>
                  <a:srgbClr val="0000FF"/>
                </a:solidFill>
              </a:rPr>
              <a:t>and</a:t>
            </a:r>
            <a:r>
              <a:rPr lang="en-US" altLang="zh-CN" dirty="0">
                <a:solidFill>
                  <a:srgbClr val="000000"/>
                </a:solidFill>
              </a:rPr>
              <a:t> Wu </a:t>
            </a:r>
            <a:r>
              <a:rPr lang="en-US" altLang="zh-CN" dirty="0" err="1">
                <a:solidFill>
                  <a:srgbClr val="000000"/>
                </a:solidFill>
              </a:rPr>
              <a:t>Hai</a:t>
            </a:r>
            <a:r>
              <a:rPr lang="en-US" altLang="zh-CN" dirty="0">
                <a:solidFill>
                  <a:srgbClr val="000000"/>
                </a:solidFill>
              </a:rPr>
              <a:t> use the Internet to play games. </a:t>
            </a:r>
            <a:r>
              <a:rPr lang="zh-CN" altLang="en-US" dirty="0">
                <a:solidFill>
                  <a:srgbClr val="000000"/>
                </a:solidFill>
              </a:rPr>
              <a:t>李林和吴海都用因特网玩游戏。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My watch doesn’t work well; it is </a:t>
            </a:r>
            <a:r>
              <a:rPr lang="en-US" altLang="zh-CN" dirty="0">
                <a:solidFill>
                  <a:srgbClr val="0000FF"/>
                </a:solidFill>
              </a:rPr>
              <a:t>either</a:t>
            </a:r>
            <a:r>
              <a:rPr lang="en-US" altLang="zh-CN" dirty="0">
                <a:solidFill>
                  <a:srgbClr val="000000"/>
                </a:solidFill>
              </a:rPr>
              <a:t> too fast </a:t>
            </a:r>
            <a:r>
              <a:rPr lang="en-US" altLang="zh-CN" dirty="0">
                <a:solidFill>
                  <a:srgbClr val="0000FF"/>
                </a:solidFill>
              </a:rPr>
              <a:t>or</a:t>
            </a:r>
            <a:r>
              <a:rPr lang="en-US" altLang="zh-CN" dirty="0">
                <a:solidFill>
                  <a:srgbClr val="000000"/>
                </a:solidFill>
              </a:rPr>
              <a:t> too slow.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我的手表坏了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它或者跑快或者跑慢。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温馨提示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000000"/>
                </a:solidFill>
              </a:rPr>
              <a:t>　　表示前者的肯定情况也适用于后者时常用“</a:t>
            </a:r>
            <a:r>
              <a:rPr lang="en-US" altLang="zh-CN" dirty="0">
                <a:solidFill>
                  <a:srgbClr val="000000"/>
                </a:solidFill>
              </a:rPr>
              <a:t>so + be</a:t>
            </a:r>
            <a:r>
              <a:rPr lang="zh-CN" altLang="en-US" dirty="0">
                <a:solidFill>
                  <a:srgbClr val="000000"/>
                </a:solidFill>
              </a:rPr>
              <a:t>动词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en-US" dirty="0">
                <a:solidFill>
                  <a:srgbClr val="000000"/>
                </a:solidFill>
              </a:rPr>
              <a:t>助动词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en-US" dirty="0">
                <a:solidFill>
                  <a:srgbClr val="000000"/>
                </a:solidFill>
              </a:rPr>
              <a:t>情态动词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另一个主语”结构。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He likes to eat fruit and so do I.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他喜欢吃水果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我也喜欢。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①(2015·</a:t>
            </a:r>
            <a:r>
              <a:rPr lang="zh-CN" altLang="en-US">
                <a:solidFill>
                  <a:srgbClr val="000000"/>
                </a:solidFill>
              </a:rPr>
              <a:t>福州中考</a:t>
            </a:r>
            <a:r>
              <a:rPr lang="en-US" altLang="zh-CN">
                <a:solidFill>
                  <a:srgbClr val="000000"/>
                </a:solidFill>
              </a:rPr>
              <a:t>)—What would you like, tea or coffee?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—______, thanks. I just prefer a glass of water.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Both</a:t>
            </a:r>
            <a:r>
              <a:rPr lang="zh-CN" altLang="en-US">
                <a:solidFill>
                  <a:srgbClr val="000000"/>
                </a:solidFill>
              </a:rPr>
              <a:t>　　　　</a:t>
            </a:r>
            <a:r>
              <a:rPr lang="en-US" altLang="zh-CN">
                <a:solidFill>
                  <a:srgbClr val="000000"/>
                </a:solidFill>
              </a:rPr>
              <a:t>B. Neither</a:t>
            </a:r>
            <a:r>
              <a:rPr lang="zh-CN" altLang="en-US">
                <a:solidFill>
                  <a:srgbClr val="000000"/>
                </a:solidFill>
              </a:rPr>
              <a:t>　　　　</a:t>
            </a:r>
            <a:r>
              <a:rPr lang="en-US" altLang="zh-CN">
                <a:solidFill>
                  <a:srgbClr val="000000"/>
                </a:solidFill>
              </a:rPr>
              <a:t>C. Either</a:t>
            </a:r>
            <a:endParaRPr lang="en-US" altLang="zh-CN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。考查代词词义辨析。句意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你想喝什么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茶还是咖啡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?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都不喝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谢谢。我只想要一杯水。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neither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两者都不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直接表示否定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;both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两者都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;either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两者中任意一个。故选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②(2016·</a:t>
            </a:r>
            <a:r>
              <a:rPr lang="zh-CN" altLang="en-US">
                <a:solidFill>
                  <a:srgbClr val="000000"/>
                </a:solidFill>
              </a:rPr>
              <a:t>荆州中考</a:t>
            </a:r>
            <a:r>
              <a:rPr lang="en-US" altLang="zh-CN">
                <a:solidFill>
                  <a:srgbClr val="000000"/>
                </a:solidFill>
              </a:rPr>
              <a:t>)—Alice, how do your parents like pop music?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—______my dad ______ my mum likes it. But they both prefer Beijing Opera.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Either ; or</a:t>
            </a:r>
            <a:r>
              <a:rPr lang="zh-CN" altLang="en-US">
                <a:solidFill>
                  <a:srgbClr val="000000"/>
                </a:solidFill>
              </a:rPr>
              <a:t>　　　　　　　　　</a:t>
            </a:r>
            <a:r>
              <a:rPr lang="en-US" altLang="zh-CN">
                <a:solidFill>
                  <a:srgbClr val="000000"/>
                </a:solidFill>
              </a:rPr>
              <a:t>B. Neither ; nor</a:t>
            </a:r>
          </a:p>
          <a:p>
            <a:r>
              <a:rPr lang="en-US" altLang="zh-CN">
                <a:solidFill>
                  <a:srgbClr val="000000"/>
                </a:solidFill>
              </a:rPr>
              <a:t>C. Not only ; but also		        D. Both ; 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。考查连词短语辨析。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either. . . or.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或者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或者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;neither. . . nor.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两者都不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;not only. . . but also.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不但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而且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;both. . . and.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两者都。答语中“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But they both prefer Beijing Opera”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中的关键词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But(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但是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),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说明前半句应为否定句表示“都不喜欢”故选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Text Box 2"/>
          <p:cNvSpPr txBox="1">
            <a:spLocks noChangeArrowheads="1"/>
          </p:cNvSpPr>
          <p:nvPr/>
        </p:nvSpPr>
        <p:spPr bwMode="auto">
          <a:xfrm>
            <a:off x="261938" y="1039813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③(2015·</a:t>
            </a:r>
            <a:r>
              <a:rPr lang="zh-CN" altLang="en-US">
                <a:solidFill>
                  <a:srgbClr val="000000"/>
                </a:solidFill>
              </a:rPr>
              <a:t>呼和浩特中考</a:t>
            </a:r>
            <a:r>
              <a:rPr lang="en-US" altLang="zh-CN">
                <a:solidFill>
                  <a:srgbClr val="000000"/>
                </a:solidFill>
              </a:rPr>
              <a:t>)Neither the headmaster nor the teachers ______take a vacation next week.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were going to			B. is going to</a:t>
            </a:r>
          </a:p>
          <a:p>
            <a:r>
              <a:rPr lang="en-US" altLang="zh-CN">
                <a:solidFill>
                  <a:srgbClr val="000000"/>
                </a:solidFill>
              </a:rPr>
              <a:t>C. was going to			D. are going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。考查固定句型的用法和时态。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neither. . . nor.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既不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也不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连接两个并列主语时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谓语动词应根据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nor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后面的主语来判断单复数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又由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next week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可知应用一般将来时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81050"/>
            <a:ext cx="5287962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3" y="1527175"/>
            <a:ext cx="8853487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Ⅰ. </a:t>
            </a:r>
            <a:r>
              <a:rPr lang="zh-CN" altLang="en-US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1. I ______(</a:t>
            </a:r>
            <a:r>
              <a:rPr lang="zh-CN" altLang="en-US" dirty="0">
                <a:solidFill>
                  <a:srgbClr val="000000"/>
                </a:solidFill>
              </a:rPr>
              <a:t>扔</a:t>
            </a:r>
            <a:r>
              <a:rPr lang="en-US" altLang="zh-CN" dirty="0">
                <a:solidFill>
                  <a:srgbClr val="000000"/>
                </a:solidFill>
              </a:rPr>
              <a:t>)down my bag and went to the living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room.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2. _______(</a:t>
            </a:r>
            <a:r>
              <a:rPr lang="zh-CN" altLang="en-US" dirty="0">
                <a:solidFill>
                  <a:srgbClr val="000000"/>
                </a:solidFill>
              </a:rPr>
              <a:t>两者都不</a:t>
            </a:r>
            <a:r>
              <a:rPr lang="en-US" altLang="zh-CN" dirty="0">
                <a:solidFill>
                  <a:srgbClr val="000000"/>
                </a:solidFill>
              </a:rPr>
              <a:t>)of us did any housework for a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week.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3. Could you please ____(</a:t>
            </a:r>
            <a:r>
              <a:rPr lang="zh-CN" altLang="en-US" dirty="0">
                <a:solidFill>
                  <a:srgbClr val="000000"/>
                </a:solidFill>
              </a:rPr>
              <a:t>递</a:t>
            </a:r>
            <a:r>
              <a:rPr lang="en-US" altLang="zh-CN" dirty="0">
                <a:solidFill>
                  <a:srgbClr val="000000"/>
                </a:solidFill>
              </a:rPr>
              <a:t>)me the salt? </a:t>
            </a:r>
          </a:p>
        </p:txBody>
      </p:sp>
      <p:sp>
        <p:nvSpPr>
          <p:cNvPr id="377135" name="Text Box 303"/>
          <p:cNvSpPr txBox="1">
            <a:spLocks noChangeArrowheads="1"/>
          </p:cNvSpPr>
          <p:nvPr/>
        </p:nvSpPr>
        <p:spPr bwMode="auto">
          <a:xfrm>
            <a:off x="469900" y="2120900"/>
            <a:ext cx="2006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threw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147638" y="3403600"/>
            <a:ext cx="2486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Neither</a:t>
            </a:r>
          </a:p>
        </p:txBody>
      </p:sp>
      <p:sp>
        <p:nvSpPr>
          <p:cNvPr id="377137" name="Text Box 305"/>
          <p:cNvSpPr txBox="1">
            <a:spLocks noChangeArrowheads="1"/>
          </p:cNvSpPr>
          <p:nvPr/>
        </p:nvSpPr>
        <p:spPr bwMode="auto">
          <a:xfrm>
            <a:off x="2989263" y="4676775"/>
            <a:ext cx="15652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5" grpId="0" autoUpdateAnimBg="0"/>
      <p:bldP spid="377136" grpId="0" autoUpdateAnimBg="0"/>
      <p:bldP spid="37713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76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9890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4348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006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78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50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722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拓展训练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①(2015·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临沂中考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)I tried two bookshops for the dictionary I wanted, but ______of them had it. </a:t>
            </a:r>
          </a:p>
          <a:p>
            <a:pPr algn="just">
              <a:buFontTx/>
              <a:buAutoNum type="alphaUcPeriod"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either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　			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B. both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</a:p>
          <a:p>
            <a:pPr algn="just">
              <a:buFontTx/>
              <a:buAutoNum type="alphaUcPeriod"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C. neither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　			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D. 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。考查代词用法。句意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为了买我需要的字典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我找了两家书店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但是这两家书店都没有。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either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两者中的任意一个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both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两者都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neither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两者都不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none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三者或三者以上都不。故选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②(2014·</a:t>
            </a:r>
            <a:r>
              <a:rPr lang="zh-CN" altLang="en-US">
                <a:solidFill>
                  <a:srgbClr val="000000"/>
                </a:solidFill>
              </a:rPr>
              <a:t>福州中考</a:t>
            </a:r>
            <a:r>
              <a:rPr lang="en-US" altLang="zh-CN">
                <a:solidFill>
                  <a:srgbClr val="000000"/>
                </a:solidFill>
              </a:rPr>
              <a:t>)—Tim, how do your parents like pop music?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—______my dad ______my mom likes it. They both prefer classical music.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Either, or	                 B. Neither, nor	          C. Not only, but 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。考查连词辨析。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either. . . or.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或者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或者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;neither. . . nor.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既不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也不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 not only. . . but also.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不但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而且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。由后文句意“他们俩更喜欢古典音乐”可推知“他们俩都不喜欢流行音乐”。故选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2   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as soon as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一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就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000000"/>
                </a:solidFill>
              </a:rPr>
              <a:t>*My mom came over </a:t>
            </a:r>
            <a:r>
              <a:rPr lang="en-US" altLang="zh-CN">
                <a:solidFill>
                  <a:srgbClr val="0000FF"/>
                </a:solidFill>
              </a:rPr>
              <a:t>as soon as</a:t>
            </a:r>
            <a:r>
              <a:rPr lang="en-US" altLang="zh-CN">
                <a:solidFill>
                  <a:srgbClr val="000000"/>
                </a:solidFill>
              </a:rPr>
              <a:t> I sat down in front of the TV. </a:t>
            </a:r>
            <a:r>
              <a:rPr lang="zh-CN" altLang="en-US">
                <a:solidFill>
                  <a:srgbClr val="000000"/>
                </a:solidFill>
              </a:rPr>
              <a:t>我一在电视机前坐下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妈妈就过来了。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FF"/>
                </a:solidFill>
              </a:rPr>
              <a:t>As soon as</a:t>
            </a:r>
            <a:r>
              <a:rPr lang="en-US" altLang="zh-CN">
                <a:solidFill>
                  <a:srgbClr val="000000"/>
                </a:solidFill>
              </a:rPr>
              <a:t> I hear my alarm clock, I’ll jump out of my bed.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我一听见闹铃响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就跳下床。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Please write to me </a:t>
            </a:r>
            <a:r>
              <a:rPr lang="en-US" altLang="zh-CN">
                <a:solidFill>
                  <a:srgbClr val="0000FF"/>
                </a:solidFill>
              </a:rPr>
              <a:t>as soon as</a:t>
            </a:r>
            <a:r>
              <a:rPr lang="en-US" altLang="zh-CN">
                <a:solidFill>
                  <a:srgbClr val="000000"/>
                </a:solidFill>
              </a:rPr>
              <a:t> you can.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请尽快给我写信。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940752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zh-CN" altLang="en-US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as soon as</a:t>
            </a:r>
            <a:r>
              <a:rPr lang="zh-CN" altLang="en-US">
                <a:solidFill>
                  <a:srgbClr val="000000"/>
                </a:solidFill>
              </a:rPr>
              <a:t>意为“一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就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尽快”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用来引导时</a:t>
            </a:r>
          </a:p>
          <a:p>
            <a:r>
              <a:rPr lang="zh-CN" altLang="en-US">
                <a:solidFill>
                  <a:srgbClr val="000000"/>
                </a:solidFill>
              </a:rPr>
              <a:t>间状语从句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从句时态遵循以下原则</a:t>
            </a:r>
            <a:r>
              <a:rPr lang="en-US" altLang="zh-CN">
                <a:solidFill>
                  <a:srgbClr val="000000"/>
                </a:solidFill>
              </a:rPr>
              <a:t>: </a:t>
            </a:r>
          </a:p>
          <a:p>
            <a:r>
              <a:rPr lang="en-US" altLang="zh-CN">
                <a:solidFill>
                  <a:srgbClr val="000000"/>
                </a:solidFill>
              </a:rPr>
              <a:t>(1)</a:t>
            </a:r>
            <a:r>
              <a:rPr lang="zh-CN" altLang="en-US">
                <a:solidFill>
                  <a:srgbClr val="000000"/>
                </a:solidFill>
              </a:rPr>
              <a:t>当主句用一般过去时</a:t>
            </a:r>
            <a:r>
              <a:rPr lang="en-US" altLang="zh-CN">
                <a:solidFill>
                  <a:srgbClr val="000000"/>
                </a:solidFill>
              </a:rPr>
              <a:t>, as soon as</a:t>
            </a:r>
            <a:r>
              <a:rPr lang="zh-CN" altLang="en-US">
                <a:solidFill>
                  <a:srgbClr val="000000"/>
                </a:solidFill>
              </a:rPr>
              <a:t>引导的时间状语从</a:t>
            </a:r>
          </a:p>
          <a:p>
            <a:r>
              <a:rPr lang="zh-CN" altLang="en-US">
                <a:solidFill>
                  <a:srgbClr val="000000"/>
                </a:solidFill>
              </a:rPr>
              <a:t>句用一般过去时或过去完成时。</a:t>
            </a:r>
          </a:p>
          <a:p>
            <a:r>
              <a:rPr lang="en-US" altLang="zh-CN">
                <a:solidFill>
                  <a:srgbClr val="000000"/>
                </a:solidFill>
              </a:rPr>
              <a:t>(2)</a:t>
            </a:r>
            <a:r>
              <a:rPr lang="zh-CN" altLang="en-US">
                <a:solidFill>
                  <a:srgbClr val="000000"/>
                </a:solidFill>
              </a:rPr>
              <a:t>当主句用一般将来时</a:t>
            </a:r>
            <a:r>
              <a:rPr lang="en-US" altLang="zh-CN">
                <a:solidFill>
                  <a:srgbClr val="000000"/>
                </a:solidFill>
              </a:rPr>
              <a:t>, as soon as</a:t>
            </a:r>
            <a:r>
              <a:rPr lang="zh-CN" altLang="en-US">
                <a:solidFill>
                  <a:srgbClr val="000000"/>
                </a:solidFill>
              </a:rPr>
              <a:t>引导的时间状语从</a:t>
            </a:r>
          </a:p>
          <a:p>
            <a:r>
              <a:rPr lang="zh-CN" altLang="en-US">
                <a:solidFill>
                  <a:srgbClr val="000000"/>
                </a:solidFill>
              </a:rPr>
              <a:t>句用</a:t>
            </a:r>
            <a:r>
              <a:rPr lang="en-US" altLang="zh-CN">
                <a:solidFill>
                  <a:srgbClr val="000000"/>
                </a:solidFill>
              </a:rPr>
              <a:t>___________(</a:t>
            </a:r>
            <a:r>
              <a:rPr lang="zh-CN" altLang="en-US">
                <a:solidFill>
                  <a:srgbClr val="000000"/>
                </a:solidFill>
              </a:rPr>
              <a:t>一般现在时</a:t>
            </a:r>
            <a:r>
              <a:rPr lang="en-US" altLang="zh-CN">
                <a:solidFill>
                  <a:srgbClr val="000000"/>
                </a:solidFill>
              </a:rPr>
              <a:t>/</a:t>
            </a:r>
            <a:r>
              <a:rPr lang="zh-CN" altLang="en-US">
                <a:solidFill>
                  <a:srgbClr val="000000"/>
                </a:solidFill>
              </a:rPr>
              <a:t>一般将来时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1117187" name="Text Box 3"/>
          <p:cNvSpPr txBox="1">
            <a:spLocks noChangeArrowheads="1"/>
          </p:cNvSpPr>
          <p:nvPr/>
        </p:nvSpPr>
        <p:spPr bwMode="auto">
          <a:xfrm>
            <a:off x="519113" y="4511675"/>
            <a:ext cx="3152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一般现在时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18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000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197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458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17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689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261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33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即学活用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①(2016·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贵港中考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)—Could you please give the magazine to Mario? </a:t>
            </a:r>
          </a:p>
          <a:p>
            <a:pPr algn="just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—Sure. I’ll give it to him ______I see him. </a:t>
            </a:r>
          </a:p>
          <a:p>
            <a:pPr algn="just">
              <a:buFontTx/>
              <a:buAutoNum type="alphaUcPeriod"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as many as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			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B. as much as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</a:p>
          <a:p>
            <a:pPr algn="just">
              <a:buFontTx/>
              <a:buAutoNum type="alphaUcPeriod"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C. as often as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			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D. as soon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。考查连词辨析。句意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请你把这本杂志给马里奥好吗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?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当然了。我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______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看见他就给他。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as soon as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一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就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。分析句意可判断出空白处意为“一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就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”,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②(2016·</a:t>
            </a:r>
            <a:r>
              <a:rPr lang="zh-CN" altLang="en-US" dirty="0">
                <a:solidFill>
                  <a:srgbClr val="000000"/>
                </a:solidFill>
              </a:rPr>
              <a:t>襄阳中考</a:t>
            </a:r>
            <a:r>
              <a:rPr lang="en-US" altLang="zh-CN" dirty="0">
                <a:solidFill>
                  <a:srgbClr val="000000"/>
                </a:solidFill>
              </a:rPr>
              <a:t>)—Did you catch the early bus this morning?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—Yes. The bus started to move ______I got on it.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A. though	B. before	C. as soon as	D. as if</a:t>
            </a:r>
            <a:endParaRPr lang="en-US" altLang="zh-CN" dirty="0">
              <a:solidFill>
                <a:srgbClr val="FF0000"/>
              </a:solidFill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。考查连词辨析。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though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虽然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尽管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;before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以前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;as soon as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一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就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;as if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好像。句意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: ——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今天早上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你赶上早班车了吗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? ——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赶上了。我一上车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车就开了。故选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9120187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③(2015·</a:t>
            </a:r>
            <a:r>
              <a:rPr lang="zh-CN" altLang="en-US">
                <a:solidFill>
                  <a:srgbClr val="000000"/>
                </a:solidFill>
              </a:rPr>
              <a:t>扬州中考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en-US">
                <a:solidFill>
                  <a:srgbClr val="000000"/>
                </a:solidFill>
              </a:rPr>
              <a:t>我们一到学校就会交作业。</a:t>
            </a:r>
          </a:p>
          <a:p>
            <a:pPr algn="l"/>
            <a:r>
              <a:rPr lang="en-US" altLang="zh-CN"/>
              <a:t>____________________________________________</a:t>
            </a:r>
          </a:p>
          <a:p>
            <a:pPr algn="l"/>
            <a:r>
              <a:rPr lang="en-US" altLang="zh-CN"/>
              <a:t>______</a:t>
            </a:r>
          </a:p>
          <a:p>
            <a:pPr algn="l"/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拓展训练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(2015·</a:t>
            </a:r>
            <a:r>
              <a:rPr lang="zh-CN" altLang="en-US">
                <a:solidFill>
                  <a:srgbClr val="000000"/>
                </a:solidFill>
              </a:rPr>
              <a:t>鄂州中考</a:t>
            </a:r>
            <a:r>
              <a:rPr lang="en-US" altLang="zh-CN">
                <a:solidFill>
                  <a:srgbClr val="000000"/>
                </a:solidFill>
              </a:rPr>
              <a:t>)James will phone you as soon as he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____ (get) the tickets to the art exhibition. </a:t>
            </a:r>
          </a:p>
        </p:txBody>
      </p:sp>
      <p:sp>
        <p:nvSpPr>
          <p:cNvPr id="1121297" name="Text Box 17"/>
          <p:cNvSpPr txBox="1">
            <a:spLocks noChangeArrowheads="1"/>
          </p:cNvSpPr>
          <p:nvPr/>
        </p:nvSpPr>
        <p:spPr bwMode="auto">
          <a:xfrm>
            <a:off x="419100" y="3892550"/>
            <a:ext cx="776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gets</a:t>
            </a:r>
          </a:p>
        </p:txBody>
      </p:sp>
      <p:sp>
        <p:nvSpPr>
          <p:cNvPr id="1121298" name="Text Box 18"/>
          <p:cNvSpPr txBox="1">
            <a:spLocks noChangeArrowheads="1"/>
          </p:cNvSpPr>
          <p:nvPr/>
        </p:nvSpPr>
        <p:spPr bwMode="auto">
          <a:xfrm>
            <a:off x="-114300" y="1311275"/>
            <a:ext cx="8864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We will hand in our homework as soon as we get to</a:t>
            </a:r>
          </a:p>
        </p:txBody>
      </p:sp>
      <p:sp>
        <p:nvSpPr>
          <p:cNvPr id="1121299" name="Text Box 19"/>
          <p:cNvSpPr txBox="1">
            <a:spLocks noChangeArrowheads="1"/>
          </p:cNvSpPr>
          <p:nvPr/>
        </p:nvSpPr>
        <p:spPr bwMode="auto">
          <a:xfrm>
            <a:off x="257175" y="1946275"/>
            <a:ext cx="13652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97" grpId="0" autoUpdateAnimBg="0"/>
      <p:bldP spid="1121298" grpId="0" autoUpdateAnimBg="0"/>
      <p:bldP spid="11212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2" name="Text Box 16"/>
          <p:cNvSpPr txBox="1">
            <a:spLocks noChangeArrowheads="1"/>
          </p:cNvSpPr>
          <p:nvPr/>
        </p:nvSpPr>
        <p:spPr bwMode="auto">
          <a:xfrm>
            <a:off x="342900" y="717550"/>
            <a:ext cx="8942388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4. Could I _______(</a:t>
            </a:r>
            <a:r>
              <a:rPr lang="zh-CN" altLang="en-US" dirty="0">
                <a:solidFill>
                  <a:srgbClr val="000000"/>
                </a:solidFill>
              </a:rPr>
              <a:t>借</a:t>
            </a:r>
            <a:r>
              <a:rPr lang="en-US" altLang="zh-CN" dirty="0">
                <a:solidFill>
                  <a:srgbClr val="000000"/>
                </a:solidFill>
              </a:rPr>
              <a:t>)that book?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5. Could you ____(</a:t>
            </a:r>
            <a:r>
              <a:rPr lang="zh-CN" altLang="en-US" dirty="0">
                <a:solidFill>
                  <a:srgbClr val="000000"/>
                </a:solidFill>
              </a:rPr>
              <a:t>借给</a:t>
            </a:r>
            <a:r>
              <a:rPr lang="en-US" altLang="zh-CN" dirty="0">
                <a:solidFill>
                  <a:srgbClr val="000000"/>
                </a:solidFill>
              </a:rPr>
              <a:t>)me some money?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6. I cut my ______(</a:t>
            </a:r>
            <a:r>
              <a:rPr lang="zh-CN" altLang="en-US" dirty="0">
                <a:solidFill>
                  <a:srgbClr val="000000"/>
                </a:solidFill>
              </a:rPr>
              <a:t>手指</a:t>
            </a:r>
            <a:r>
              <a:rPr lang="en-US" altLang="zh-CN" dirty="0">
                <a:solidFill>
                  <a:srgbClr val="000000"/>
                </a:solidFill>
              </a:rPr>
              <a:t>)and I’m trying not to get it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wet.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7. Well, I ____(</a:t>
            </a:r>
            <a:r>
              <a:rPr lang="zh-CN" altLang="en-US" dirty="0">
                <a:solidFill>
                  <a:srgbClr val="000000"/>
                </a:solidFill>
              </a:rPr>
              <a:t>讨厌</a:t>
            </a:r>
            <a:r>
              <a:rPr lang="en-US" altLang="zh-CN" dirty="0">
                <a:solidFill>
                  <a:srgbClr val="000000"/>
                </a:solidFill>
              </a:rPr>
              <a:t>)some ______(</a:t>
            </a:r>
            <a:r>
              <a:rPr lang="zh-CN" altLang="en-US" dirty="0">
                <a:solidFill>
                  <a:srgbClr val="000000"/>
                </a:solidFill>
              </a:rPr>
              <a:t>杂务</a:t>
            </a:r>
            <a:r>
              <a:rPr lang="en-US" altLang="zh-CN" dirty="0">
                <a:solidFill>
                  <a:srgbClr val="000000"/>
                </a:solidFill>
              </a:rPr>
              <a:t>)too, but I like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other chores. </a:t>
            </a:r>
          </a:p>
        </p:txBody>
      </p:sp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1492250" y="673100"/>
            <a:ext cx="23241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borrow</a:t>
            </a:r>
          </a:p>
        </p:txBody>
      </p:sp>
      <p:sp>
        <p:nvSpPr>
          <p:cNvPr id="864274" name="Text Box 18"/>
          <p:cNvSpPr txBox="1">
            <a:spLocks noChangeArrowheads="1"/>
          </p:cNvSpPr>
          <p:nvPr/>
        </p:nvSpPr>
        <p:spPr bwMode="auto">
          <a:xfrm>
            <a:off x="2063750" y="1320800"/>
            <a:ext cx="1485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lend</a:t>
            </a:r>
          </a:p>
        </p:txBody>
      </p:sp>
      <p:sp>
        <p:nvSpPr>
          <p:cNvPr id="864275" name="Text Box 19"/>
          <p:cNvSpPr txBox="1">
            <a:spLocks noChangeArrowheads="1"/>
          </p:cNvSpPr>
          <p:nvPr/>
        </p:nvSpPr>
        <p:spPr bwMode="auto">
          <a:xfrm>
            <a:off x="1698625" y="1965325"/>
            <a:ext cx="1936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finger</a:t>
            </a:r>
          </a:p>
        </p:txBody>
      </p:sp>
      <p:sp>
        <p:nvSpPr>
          <p:cNvPr id="864276" name="Text Box 20"/>
          <p:cNvSpPr txBox="1">
            <a:spLocks noChangeArrowheads="1"/>
          </p:cNvSpPr>
          <p:nvPr/>
        </p:nvSpPr>
        <p:spPr bwMode="auto">
          <a:xfrm>
            <a:off x="1495425" y="3248025"/>
            <a:ext cx="1485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hate</a:t>
            </a:r>
          </a:p>
        </p:txBody>
      </p:sp>
      <p:sp>
        <p:nvSpPr>
          <p:cNvPr id="864277" name="Text Box 21"/>
          <p:cNvSpPr txBox="1">
            <a:spLocks noChangeArrowheads="1"/>
          </p:cNvSpPr>
          <p:nvPr/>
        </p:nvSpPr>
        <p:spPr bwMode="auto">
          <a:xfrm>
            <a:off x="3917950" y="3248025"/>
            <a:ext cx="2076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3" grpId="0" autoUpdateAnimBg="0"/>
      <p:bldP spid="864274" grpId="0" autoUpdateAnimBg="0"/>
      <p:bldP spid="864275" grpId="0" autoUpdateAnimBg="0"/>
      <p:bldP spid="864276" grpId="0" autoUpdateAnimBg="0"/>
      <p:bldP spid="86427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3   </a:t>
            </a:r>
            <a:r>
              <a:rPr lang="en-US" altLang="zh-CN">
                <a:solidFill>
                  <a:srgbClr val="000000"/>
                </a:solidFill>
              </a:rPr>
              <a:t>borrow </a:t>
            </a:r>
            <a:r>
              <a:rPr lang="en-US" altLang="zh-CN" i="1">
                <a:solidFill>
                  <a:srgbClr val="000000"/>
                </a:solidFill>
              </a:rPr>
              <a:t>v.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借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借用</a:t>
            </a:r>
            <a:r>
              <a:rPr lang="en-US" altLang="zh-CN">
                <a:solidFill>
                  <a:srgbClr val="000000"/>
                </a:solidFill>
              </a:rPr>
              <a:t>;lend </a:t>
            </a:r>
            <a:r>
              <a:rPr lang="en-US" altLang="zh-CN" i="1">
                <a:solidFill>
                  <a:srgbClr val="000000"/>
                </a:solidFill>
              </a:rPr>
              <a:t>v.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借给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借出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Could I </a:t>
            </a:r>
            <a:r>
              <a:rPr lang="en-US" altLang="zh-CN">
                <a:solidFill>
                  <a:srgbClr val="0000FF"/>
                </a:solidFill>
              </a:rPr>
              <a:t>borrow</a:t>
            </a:r>
            <a:r>
              <a:rPr lang="en-US" altLang="zh-CN">
                <a:solidFill>
                  <a:srgbClr val="000000"/>
                </a:solidFill>
              </a:rPr>
              <a:t> that book? </a:t>
            </a:r>
          </a:p>
          <a:p>
            <a:r>
              <a:rPr lang="zh-CN" altLang="en-US">
                <a:solidFill>
                  <a:srgbClr val="000000"/>
                </a:solidFill>
              </a:rPr>
              <a:t>我可以借那本书吗</a:t>
            </a:r>
            <a:r>
              <a:rPr lang="en-US" altLang="zh-CN">
                <a:solidFill>
                  <a:srgbClr val="000000"/>
                </a:solidFill>
              </a:rPr>
              <a:t>?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 </a:t>
            </a:r>
          </a:p>
          <a:p>
            <a:r>
              <a:rPr lang="en-US" altLang="zh-CN">
                <a:solidFill>
                  <a:srgbClr val="000000"/>
                </a:solidFill>
              </a:rPr>
              <a:t>*Could you </a:t>
            </a:r>
            <a:r>
              <a:rPr lang="en-US" altLang="zh-CN">
                <a:solidFill>
                  <a:srgbClr val="0000FF"/>
                </a:solidFill>
              </a:rPr>
              <a:t>lend</a:t>
            </a:r>
            <a:r>
              <a:rPr lang="en-US" altLang="zh-CN">
                <a:solidFill>
                  <a:srgbClr val="000000"/>
                </a:solidFill>
              </a:rPr>
              <a:t> me some money? </a:t>
            </a:r>
          </a:p>
          <a:p>
            <a:r>
              <a:rPr lang="zh-CN" altLang="en-US">
                <a:solidFill>
                  <a:srgbClr val="000000"/>
                </a:solidFill>
              </a:rPr>
              <a:t>你可以借给我一些钱吗</a:t>
            </a:r>
            <a:r>
              <a:rPr lang="en-US" altLang="zh-CN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*I </a:t>
            </a:r>
            <a:r>
              <a:rPr lang="en-US" altLang="zh-CN">
                <a:solidFill>
                  <a:srgbClr val="0000FF"/>
                </a:solidFill>
              </a:rPr>
              <a:t>borrowed</a:t>
            </a:r>
            <a:r>
              <a:rPr lang="en-US" altLang="zh-CN">
                <a:solidFill>
                  <a:srgbClr val="000000"/>
                </a:solidFill>
              </a:rPr>
              <a:t> some candles </a:t>
            </a:r>
            <a:r>
              <a:rPr lang="en-US" altLang="zh-CN">
                <a:solidFill>
                  <a:srgbClr val="0000FF"/>
                </a:solidFill>
              </a:rPr>
              <a:t>from</a:t>
            </a:r>
            <a:r>
              <a:rPr lang="en-US" altLang="zh-CN">
                <a:solidFill>
                  <a:srgbClr val="000000"/>
                </a:solidFill>
              </a:rPr>
              <a:t> my neighbor last night. </a:t>
            </a:r>
          </a:p>
          <a:p>
            <a:r>
              <a:rPr lang="zh-CN" altLang="en-US">
                <a:solidFill>
                  <a:srgbClr val="000000"/>
                </a:solidFill>
              </a:rPr>
              <a:t>昨晚我向邻居借了一些蜡烛。</a:t>
            </a:r>
          </a:p>
          <a:p>
            <a:r>
              <a:rPr lang="en-US" altLang="zh-CN">
                <a:solidFill>
                  <a:srgbClr val="000000"/>
                </a:solidFill>
              </a:rPr>
              <a:t>(=My neighbor</a:t>
            </a:r>
            <a:r>
              <a:rPr lang="en-US" altLang="zh-CN">
                <a:solidFill>
                  <a:srgbClr val="0000FF"/>
                </a:solidFill>
              </a:rPr>
              <a:t> lent</a:t>
            </a:r>
            <a:r>
              <a:rPr lang="en-US" altLang="zh-CN">
                <a:solidFill>
                  <a:srgbClr val="000000"/>
                </a:solidFill>
              </a:rPr>
              <a:t> some candles </a:t>
            </a:r>
            <a:r>
              <a:rPr lang="en-US" altLang="zh-CN">
                <a:solidFill>
                  <a:srgbClr val="0000FF"/>
                </a:solidFill>
              </a:rPr>
              <a:t>to</a:t>
            </a:r>
            <a:r>
              <a:rPr lang="en-US" altLang="zh-CN">
                <a:solidFill>
                  <a:srgbClr val="000000"/>
                </a:solidFill>
              </a:rPr>
              <a:t> me last night. </a:t>
            </a:r>
          </a:p>
          <a:p>
            <a:r>
              <a:rPr lang="zh-CN" altLang="en-US">
                <a:solidFill>
                  <a:srgbClr val="000000"/>
                </a:solidFill>
              </a:rPr>
              <a:t>昨晚邻居借给我一些蜡烛。</a:t>
            </a:r>
            <a:r>
              <a:rPr lang="en-US" altLang="zh-CN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Text Box 2"/>
          <p:cNvSpPr txBox="1">
            <a:spLocks noChangeArrowheads="1"/>
          </p:cNvSpPr>
          <p:nvPr/>
        </p:nvSpPr>
        <p:spPr bwMode="auto">
          <a:xfrm>
            <a:off x="157163" y="952500"/>
            <a:ext cx="8578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>
                <a:solidFill>
                  <a:srgbClr val="000000"/>
                </a:solidFill>
              </a:rPr>
              <a:t>borrow</a:t>
            </a:r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>
                <a:solidFill>
                  <a:srgbClr val="000000"/>
                </a:solidFill>
              </a:rPr>
              <a:t>lend</a:t>
            </a:r>
            <a:r>
              <a:rPr lang="zh-CN" altLang="en-US">
                <a:solidFill>
                  <a:srgbClr val="000000"/>
                </a:solidFill>
              </a:rPr>
              <a:t>的辨析</a:t>
            </a:r>
          </a:p>
        </p:txBody>
      </p:sp>
      <p:graphicFrame>
        <p:nvGraphicFramePr>
          <p:cNvPr id="1124393" name="Group 41"/>
          <p:cNvGraphicFramePr>
            <a:graphicFrameLocks noGrp="1"/>
          </p:cNvGraphicFramePr>
          <p:nvPr/>
        </p:nvGraphicFramePr>
        <p:xfrm>
          <a:off x="239713" y="1909763"/>
          <a:ext cx="8529637" cy="2743200"/>
        </p:xfrm>
        <a:graphic>
          <a:graphicData uri="http://schemas.openxmlformats.org/drawingml/2006/table">
            <a:tbl>
              <a:tblPr/>
              <a:tblGrid>
                <a:gridCol w="1468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borrow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意为“借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借用”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表示主语向别人借东西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常用短语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 borrow sth. from sb. /somewhere. 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向某人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从某处借某物”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lend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意为“借给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借出”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表示主语把东西借给别人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常用短语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 lend sb. sth.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lend sth. to sb.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意为“把某物借给某人”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Text Box 2"/>
          <p:cNvSpPr txBox="1">
            <a:spLocks noChangeArrowheads="1"/>
          </p:cNvSpPr>
          <p:nvPr/>
        </p:nvSpPr>
        <p:spPr bwMode="auto">
          <a:xfrm>
            <a:off x="236538" y="630238"/>
            <a:ext cx="8578850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拓展延伸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00"/>
                </a:solidFill>
              </a:rPr>
              <a:t>(1)borrow, lend</a:t>
            </a:r>
            <a:r>
              <a:rPr lang="zh-CN" altLang="en-US">
                <a:solidFill>
                  <a:srgbClr val="000000"/>
                </a:solidFill>
              </a:rPr>
              <a:t>均为非延续性动词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不能与表示一段时间的时间状语连用。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00"/>
                </a:solidFill>
              </a:rPr>
              <a:t>(2)</a:t>
            </a:r>
            <a:r>
              <a:rPr lang="zh-CN" altLang="en-US">
                <a:solidFill>
                  <a:srgbClr val="000000"/>
                </a:solidFill>
              </a:rPr>
              <a:t>表示“借某物多长时间”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要用延续性动词</a:t>
            </a:r>
            <a:r>
              <a:rPr lang="en-US" altLang="zh-CN">
                <a:solidFill>
                  <a:srgbClr val="000000"/>
                </a:solidFill>
              </a:rPr>
              <a:t>keep“</a:t>
            </a:r>
            <a:r>
              <a:rPr lang="zh-CN" altLang="en-US">
                <a:solidFill>
                  <a:srgbClr val="000000"/>
                </a:solidFill>
              </a:rPr>
              <a:t>保管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保存”来表示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常用</a:t>
            </a:r>
            <a:r>
              <a:rPr lang="en-US" altLang="zh-CN">
                <a:solidFill>
                  <a:srgbClr val="000000"/>
                </a:solidFill>
              </a:rPr>
              <a:t>keep sth. for+</a:t>
            </a:r>
            <a:r>
              <a:rPr lang="zh-CN" altLang="en-US">
                <a:solidFill>
                  <a:srgbClr val="000000"/>
                </a:solidFill>
              </a:rPr>
              <a:t>一段时间表示“借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多久”。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You can keep this book for two weeks. 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000000"/>
                </a:solidFill>
              </a:rPr>
              <a:t>这本书你可以借两周。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00"/>
                </a:solidFill>
              </a:rPr>
              <a:t>(3)</a:t>
            </a:r>
            <a:r>
              <a:rPr lang="zh-CN" altLang="en-US">
                <a:solidFill>
                  <a:srgbClr val="000000"/>
                </a:solidFill>
              </a:rPr>
              <a:t>表示“归还”常用“</a:t>
            </a:r>
            <a:r>
              <a:rPr lang="en-US" altLang="zh-CN">
                <a:solidFill>
                  <a:srgbClr val="000000"/>
                </a:solidFill>
              </a:rPr>
              <a:t>return”</a:t>
            </a:r>
            <a:r>
              <a:rPr lang="zh-CN" altLang="en-US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图解助记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</a:p>
        </p:txBody>
      </p:sp>
      <p:pic>
        <p:nvPicPr>
          <p:cNvPr id="1126403" name="Image006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75" y="1955800"/>
            <a:ext cx="488156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①(2015·</a:t>
            </a:r>
            <a:r>
              <a:rPr lang="zh-CN" altLang="en-US">
                <a:solidFill>
                  <a:srgbClr val="000000"/>
                </a:solidFill>
              </a:rPr>
              <a:t>遂宁中考</a:t>
            </a:r>
            <a:r>
              <a:rPr lang="en-US" altLang="zh-CN">
                <a:solidFill>
                  <a:srgbClr val="000000"/>
                </a:solidFill>
              </a:rPr>
              <a:t>)—Can I ______a dictionary from you, Lucy?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—Sorry, I don’t have one.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borrow</a:t>
            </a:r>
            <a:r>
              <a:rPr lang="zh-CN" altLang="en-US">
                <a:solidFill>
                  <a:srgbClr val="000000"/>
                </a:solidFill>
              </a:rPr>
              <a:t>　　　　</a:t>
            </a:r>
            <a:r>
              <a:rPr lang="en-US" altLang="zh-CN">
                <a:solidFill>
                  <a:srgbClr val="000000"/>
                </a:solidFill>
              </a:rPr>
              <a:t>B. lend</a:t>
            </a:r>
            <a:r>
              <a:rPr lang="zh-CN" altLang="en-US">
                <a:solidFill>
                  <a:srgbClr val="000000"/>
                </a:solidFill>
              </a:rPr>
              <a:t>　　　　</a:t>
            </a:r>
            <a:r>
              <a:rPr lang="en-US" altLang="zh-CN">
                <a:solidFill>
                  <a:srgbClr val="000000"/>
                </a:solidFill>
              </a:rPr>
              <a:t>C. lent</a:t>
            </a:r>
            <a:endParaRPr lang="en-US" altLang="zh-CN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。考查动词辨析。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borrow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和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lend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均为及物动词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常用搭配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borrow. . . from.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意为“从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借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”;lend sth. to sb. =lend sb. sth.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意为“把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借给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”,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结合句意“我可以借用一下你的词典吗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露西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? ”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可知选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②(2016·</a:t>
            </a:r>
            <a:r>
              <a:rPr lang="zh-CN" altLang="en-US">
                <a:solidFill>
                  <a:srgbClr val="000000"/>
                </a:solidFill>
              </a:rPr>
              <a:t>荆州中考</a:t>
            </a:r>
            <a:r>
              <a:rPr lang="en-US" altLang="zh-CN">
                <a:solidFill>
                  <a:srgbClr val="000000"/>
                </a:solidFill>
              </a:rPr>
              <a:t>)—Could you ______me your bike, Tom?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—OK. And you can ______it for a week.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Lend ;keep</a:t>
            </a:r>
            <a:r>
              <a:rPr lang="zh-CN" altLang="en-US">
                <a:solidFill>
                  <a:srgbClr val="000000"/>
                </a:solidFill>
              </a:rPr>
              <a:t>　　　　 </a:t>
            </a:r>
            <a:r>
              <a:rPr lang="en-US" altLang="zh-CN">
                <a:solidFill>
                  <a:srgbClr val="000000"/>
                </a:solidFill>
              </a:rPr>
              <a:t>B. borrow ;lend</a:t>
            </a:r>
          </a:p>
          <a:p>
            <a:r>
              <a:rPr lang="en-US" altLang="zh-CN">
                <a:solidFill>
                  <a:srgbClr val="000000"/>
                </a:solidFill>
              </a:rPr>
              <a:t>C. Lend ;borrow		D. borrow ;keep</a:t>
            </a:r>
            <a:endParaRPr lang="en-US" altLang="zh-CN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。考查动词用法。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lend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借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出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),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是非延续性动词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;borrow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借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入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),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非延续性动词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;keep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借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延续性动词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可与一段时间连用。句意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你可以借给我你的自行车吗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汤姆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?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可以。你可以借一周。由句意可知第一个空白处表示“借出”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应用动词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lend;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而答语中存在时间状语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for a week,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因此第二空须用延续性动词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keep,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 </a:t>
            </a:r>
            <a:endParaRPr lang="zh-CN" altLang="en-US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拓展训练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(2014·</a:t>
            </a:r>
            <a:r>
              <a:rPr lang="zh-CN" altLang="en-US">
                <a:solidFill>
                  <a:srgbClr val="000000"/>
                </a:solidFill>
              </a:rPr>
              <a:t>南充中考</a:t>
            </a:r>
            <a:r>
              <a:rPr lang="en-US" altLang="zh-CN">
                <a:solidFill>
                  <a:srgbClr val="000000"/>
                </a:solidFill>
              </a:rPr>
              <a:t>)—Excuse me, can I ______your pen?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—Sorry, I have ______it to Bob.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Borrow ;lent</a:t>
            </a:r>
            <a:r>
              <a:rPr lang="zh-CN" altLang="en-US">
                <a:solidFill>
                  <a:srgbClr val="000000"/>
                </a:solidFill>
              </a:rPr>
              <a:t>　　　　　　</a:t>
            </a:r>
            <a:r>
              <a:rPr lang="en-US" altLang="zh-CN">
                <a:solidFill>
                  <a:srgbClr val="000000"/>
                </a:solidFill>
              </a:rPr>
              <a:t>B. borrow ;borrowed</a:t>
            </a:r>
          </a:p>
          <a:p>
            <a:r>
              <a:rPr lang="en-US" altLang="zh-CN">
                <a:solidFill>
                  <a:srgbClr val="000000"/>
                </a:solidFill>
              </a:rPr>
              <a:t>C. Lend ;borrowed		D. lend ;lent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9001125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8. You watch TV ___ ___ ____(</a:t>
            </a:r>
            <a:r>
              <a:rPr lang="zh-CN" altLang="en-US" dirty="0">
                <a:solidFill>
                  <a:srgbClr val="000000"/>
                </a:solidFill>
              </a:rPr>
              <a:t>总是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一直</a:t>
            </a:r>
            <a:r>
              <a:rPr lang="en-US" altLang="zh-CN" dirty="0">
                <a:solidFill>
                  <a:srgbClr val="000000"/>
                </a:solidFill>
              </a:rPr>
              <a:t>)and never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help out around the house!</a:t>
            </a:r>
            <a:r>
              <a:rPr lang="en-US" altLang="zh-CN" dirty="0"/>
              <a:t> </a:t>
            </a:r>
          </a:p>
        </p:txBody>
      </p:sp>
      <p:sp>
        <p:nvSpPr>
          <p:cNvPr id="1149955" name="Text Box 3"/>
          <p:cNvSpPr txBox="1">
            <a:spLocks noChangeArrowheads="1"/>
          </p:cNvSpPr>
          <p:nvPr/>
        </p:nvSpPr>
        <p:spPr bwMode="auto">
          <a:xfrm>
            <a:off x="2682875" y="673100"/>
            <a:ext cx="11366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all</a:t>
            </a:r>
          </a:p>
        </p:txBody>
      </p:sp>
      <p:sp>
        <p:nvSpPr>
          <p:cNvPr id="1149956" name="Text Box 4"/>
          <p:cNvSpPr txBox="1">
            <a:spLocks noChangeArrowheads="1"/>
          </p:cNvSpPr>
          <p:nvPr/>
        </p:nvSpPr>
        <p:spPr bwMode="auto">
          <a:xfrm>
            <a:off x="3240088" y="673100"/>
            <a:ext cx="1343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149957" name="Text Box 5"/>
          <p:cNvSpPr txBox="1">
            <a:spLocks noChangeArrowheads="1"/>
          </p:cNvSpPr>
          <p:nvPr/>
        </p:nvSpPr>
        <p:spPr bwMode="auto">
          <a:xfrm>
            <a:off x="3789363" y="673100"/>
            <a:ext cx="17430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4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55" grpId="0" autoUpdateAnimBg="0"/>
      <p:bldP spid="1149956" grpId="0" autoUpdateAnimBg="0"/>
      <p:bldP spid="114995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。考查动词辨析。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borrow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向某人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从某处借某物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;lend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把某物借给某人。其词组搭配是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borrow. . . from. . 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意为“从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借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”, lend sth. to sb. =lend sb. sth.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意为“把某物借给某人”。根据句意“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对不起打扰了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我可以借用一下你的钢笔吗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? </a:t>
            </a:r>
          </a:p>
          <a:p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——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对不起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我已经把它借给鲍勃了。”可以判断第一个空用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borrow,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第二个空用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lent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要点备选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</a:p>
          <a:p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1   </a:t>
            </a:r>
            <a:r>
              <a:rPr lang="en-US" altLang="zh-CN">
                <a:solidFill>
                  <a:srgbClr val="000000"/>
                </a:solidFill>
              </a:rPr>
              <a:t>pass </a:t>
            </a:r>
            <a:r>
              <a:rPr lang="en-US" altLang="zh-CN" i="1">
                <a:solidFill>
                  <a:srgbClr val="000000"/>
                </a:solidFill>
              </a:rPr>
              <a:t>v.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给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递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走过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通过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Could you please </a:t>
            </a:r>
            <a:r>
              <a:rPr lang="en-US" altLang="zh-CN">
                <a:solidFill>
                  <a:srgbClr val="0000FF"/>
                </a:solidFill>
              </a:rPr>
              <a:t>pass </a:t>
            </a:r>
            <a:r>
              <a:rPr lang="en-US" altLang="zh-CN">
                <a:solidFill>
                  <a:srgbClr val="000000"/>
                </a:solidFill>
              </a:rPr>
              <a:t>me the salt? </a:t>
            </a:r>
          </a:p>
          <a:p>
            <a:r>
              <a:rPr lang="zh-CN" altLang="en-US">
                <a:solidFill>
                  <a:srgbClr val="000000"/>
                </a:solidFill>
              </a:rPr>
              <a:t>请你把盐递给我好吗</a:t>
            </a:r>
            <a:r>
              <a:rPr lang="en-US" altLang="zh-CN">
                <a:solidFill>
                  <a:srgbClr val="000000"/>
                </a:solidFill>
              </a:rPr>
              <a:t>? </a:t>
            </a:r>
          </a:p>
          <a:p>
            <a:r>
              <a:rPr lang="en-US" altLang="zh-CN">
                <a:solidFill>
                  <a:srgbClr val="000000"/>
                </a:solidFill>
              </a:rPr>
              <a:t>*Please </a:t>
            </a:r>
            <a:r>
              <a:rPr lang="en-US" altLang="zh-CN">
                <a:solidFill>
                  <a:srgbClr val="0000FF"/>
                </a:solidFill>
              </a:rPr>
              <a:t>pass</a:t>
            </a:r>
            <a:r>
              <a:rPr lang="en-US" altLang="zh-CN">
                <a:solidFill>
                  <a:srgbClr val="000000"/>
                </a:solidFill>
              </a:rPr>
              <a:t> the dictionary </a:t>
            </a:r>
            <a:r>
              <a:rPr lang="en-US" altLang="zh-CN">
                <a:solidFill>
                  <a:srgbClr val="0000FF"/>
                </a:solidFill>
              </a:rPr>
              <a:t>to</a:t>
            </a:r>
            <a:r>
              <a:rPr lang="en-US" altLang="zh-CN">
                <a:solidFill>
                  <a:srgbClr val="000000"/>
                </a:solidFill>
              </a:rPr>
              <a:t> me, Jane. </a:t>
            </a:r>
          </a:p>
          <a:p>
            <a:r>
              <a:rPr lang="en-US" altLang="zh-CN">
                <a:solidFill>
                  <a:srgbClr val="000000"/>
                </a:solidFill>
              </a:rPr>
              <a:t>(=Please </a:t>
            </a:r>
            <a:r>
              <a:rPr lang="en-US" altLang="zh-CN">
                <a:solidFill>
                  <a:srgbClr val="0000FF"/>
                </a:solidFill>
              </a:rPr>
              <a:t>pass</a:t>
            </a:r>
            <a:r>
              <a:rPr lang="en-US" altLang="zh-CN">
                <a:solidFill>
                  <a:srgbClr val="000000"/>
                </a:solidFill>
              </a:rPr>
              <a:t> me the dictionary, Jane. )</a:t>
            </a:r>
          </a:p>
          <a:p>
            <a:r>
              <a:rPr lang="zh-CN" altLang="en-US">
                <a:solidFill>
                  <a:srgbClr val="000000"/>
                </a:solidFill>
              </a:rPr>
              <a:t>简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请把词典递给我。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*A few students didn’t</a:t>
            </a:r>
            <a:r>
              <a:rPr lang="en-US" altLang="zh-CN">
                <a:solidFill>
                  <a:srgbClr val="0000FF"/>
                </a:solidFill>
              </a:rPr>
              <a:t> pass</a:t>
            </a:r>
            <a:r>
              <a:rPr lang="en-US" altLang="zh-CN">
                <a:solidFill>
                  <a:srgbClr val="000000"/>
                </a:solidFill>
              </a:rPr>
              <a:t> the math exam yesterday. </a:t>
            </a:r>
          </a:p>
          <a:p>
            <a:r>
              <a:rPr lang="zh-CN" altLang="en-US">
                <a:solidFill>
                  <a:srgbClr val="000000"/>
                </a:solidFill>
              </a:rPr>
              <a:t>昨天一些学生没有通过数学考试。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Mike </a:t>
            </a:r>
            <a:r>
              <a:rPr lang="en-US" altLang="zh-CN">
                <a:solidFill>
                  <a:srgbClr val="0000FF"/>
                </a:solidFill>
              </a:rPr>
              <a:t>passes </a:t>
            </a:r>
            <a:r>
              <a:rPr lang="en-US" altLang="zh-CN">
                <a:solidFill>
                  <a:srgbClr val="000000"/>
                </a:solidFill>
              </a:rPr>
              <a:t>the church on his way to school. </a:t>
            </a:r>
          </a:p>
          <a:p>
            <a:r>
              <a:rPr lang="zh-CN" altLang="en-US">
                <a:solidFill>
                  <a:srgbClr val="000000"/>
                </a:solidFill>
              </a:rPr>
              <a:t>迈克在上学的路上要路过教堂。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pass</a:t>
            </a:r>
            <a:r>
              <a:rPr lang="zh-CN" altLang="en-US">
                <a:solidFill>
                  <a:srgbClr val="000000"/>
                </a:solidFill>
              </a:rPr>
              <a:t>的用法</a:t>
            </a:r>
          </a:p>
          <a:p>
            <a:r>
              <a:rPr lang="zh-CN" altLang="en-US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pass</a:t>
            </a:r>
            <a:r>
              <a:rPr lang="zh-CN" altLang="en-US">
                <a:solidFill>
                  <a:srgbClr val="000000"/>
                </a:solidFill>
              </a:rPr>
              <a:t>作为动词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意为“给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递”时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其常用结构为</a:t>
            </a:r>
            <a:r>
              <a:rPr lang="en-US" altLang="zh-CN">
                <a:solidFill>
                  <a:srgbClr val="000000"/>
                </a:solidFill>
              </a:rPr>
              <a:t>pass sth. to sb. (=pass sb. sth. )</a:t>
            </a:r>
            <a:r>
              <a:rPr lang="zh-CN" altLang="en-US">
                <a:solidFill>
                  <a:srgbClr val="000000"/>
                </a:solidFill>
              </a:rPr>
              <a:t>。另外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它还有“走过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通过”之意。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9237662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①Could you please pass me the bread? (</a:t>
            </a:r>
            <a:r>
              <a:rPr lang="zh-CN" altLang="en-US">
                <a:solidFill>
                  <a:srgbClr val="000000"/>
                </a:solidFill>
              </a:rPr>
              <a:t>改为同义句</a:t>
            </a:r>
            <a:r>
              <a:rPr lang="en-US" altLang="zh-CN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Could you please ____ the bread __ me?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妈妈让我递给她一只汤匙。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Mom asks me to ____ ___ a teaspoon.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③</a:t>
            </a:r>
            <a:r>
              <a:rPr lang="zh-CN" altLang="en-US">
                <a:solidFill>
                  <a:srgbClr val="000000"/>
                </a:solidFill>
              </a:rPr>
              <a:t>每次经过学校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我都会想起格林老师。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Every time I ____ the ______, I will think of Mr Green.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 </a:t>
            </a:r>
          </a:p>
        </p:txBody>
      </p:sp>
      <p:sp>
        <p:nvSpPr>
          <p:cNvPr id="1136643" name="Text Box 3"/>
          <p:cNvSpPr txBox="1">
            <a:spLocks noChangeArrowheads="1"/>
          </p:cNvSpPr>
          <p:nvPr/>
        </p:nvSpPr>
        <p:spPr bwMode="auto">
          <a:xfrm>
            <a:off x="2357438" y="1946275"/>
            <a:ext cx="216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pass</a:t>
            </a:r>
          </a:p>
        </p:txBody>
      </p:sp>
      <p:sp>
        <p:nvSpPr>
          <p:cNvPr id="1136644" name="Text Box 4"/>
          <p:cNvSpPr txBox="1">
            <a:spLocks noChangeArrowheads="1"/>
          </p:cNvSpPr>
          <p:nvPr/>
        </p:nvSpPr>
        <p:spPr bwMode="auto">
          <a:xfrm>
            <a:off x="4976813" y="1946275"/>
            <a:ext cx="1247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136645" name="Text Box 5"/>
          <p:cNvSpPr txBox="1">
            <a:spLocks noChangeArrowheads="1"/>
          </p:cNvSpPr>
          <p:nvPr/>
        </p:nvSpPr>
        <p:spPr bwMode="auto">
          <a:xfrm>
            <a:off x="2243138" y="3228975"/>
            <a:ext cx="216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pass</a:t>
            </a:r>
          </a:p>
        </p:txBody>
      </p:sp>
      <p:sp>
        <p:nvSpPr>
          <p:cNvPr id="1136646" name="Text Box 6"/>
          <p:cNvSpPr txBox="1">
            <a:spLocks noChangeArrowheads="1"/>
          </p:cNvSpPr>
          <p:nvPr/>
        </p:nvSpPr>
        <p:spPr bwMode="auto">
          <a:xfrm>
            <a:off x="3135313" y="3228975"/>
            <a:ext cx="1806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1136647" name="Text Box 7"/>
          <p:cNvSpPr txBox="1">
            <a:spLocks noChangeArrowheads="1"/>
          </p:cNvSpPr>
          <p:nvPr/>
        </p:nvSpPr>
        <p:spPr bwMode="auto">
          <a:xfrm>
            <a:off x="1639888" y="4511675"/>
            <a:ext cx="216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pass</a:t>
            </a:r>
          </a:p>
        </p:txBody>
      </p:sp>
      <p:sp>
        <p:nvSpPr>
          <p:cNvPr id="1136648" name="Text Box 8"/>
          <p:cNvSpPr txBox="1">
            <a:spLocks noChangeArrowheads="1"/>
          </p:cNvSpPr>
          <p:nvPr/>
        </p:nvSpPr>
        <p:spPr bwMode="auto">
          <a:xfrm>
            <a:off x="2806700" y="4511675"/>
            <a:ext cx="29337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3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3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43" grpId="0" autoUpdateAnimBg="0"/>
      <p:bldP spid="1136644" grpId="0" autoUpdateAnimBg="0"/>
      <p:bldP spid="1136645" grpId="0" autoUpdateAnimBg="0"/>
      <p:bldP spid="1136646" grpId="0" autoUpdateAnimBg="0"/>
      <p:bldP spid="1136647" grpId="0" autoUpdateAnimBg="0"/>
      <p:bldP spid="1136648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Text Box 2"/>
          <p:cNvSpPr txBox="1">
            <a:spLocks noChangeArrowheads="1"/>
          </p:cNvSpPr>
          <p:nvPr/>
        </p:nvSpPr>
        <p:spPr bwMode="auto">
          <a:xfrm>
            <a:off x="257175" y="688975"/>
            <a:ext cx="85788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2   </a:t>
            </a:r>
            <a:r>
              <a:rPr lang="en-US" altLang="zh-CN">
                <a:solidFill>
                  <a:srgbClr val="000000"/>
                </a:solidFill>
              </a:rPr>
              <a:t>hate </a:t>
            </a:r>
            <a:r>
              <a:rPr lang="en-US" altLang="zh-CN" i="1">
                <a:solidFill>
                  <a:srgbClr val="000000"/>
                </a:solidFill>
              </a:rPr>
              <a:t>v.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厌恶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讨厌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I </a:t>
            </a:r>
            <a:r>
              <a:rPr lang="en-US" altLang="zh-CN">
                <a:solidFill>
                  <a:srgbClr val="0000FF"/>
                </a:solidFill>
              </a:rPr>
              <a:t>hate</a:t>
            </a:r>
            <a:r>
              <a:rPr lang="en-US" altLang="zh-CN">
                <a:solidFill>
                  <a:srgbClr val="000000"/>
                </a:solidFill>
              </a:rPr>
              <a:t> to do chores. </a:t>
            </a:r>
            <a:r>
              <a:rPr lang="zh-CN" altLang="en-US">
                <a:solidFill>
                  <a:srgbClr val="000000"/>
                </a:solidFill>
              </a:rPr>
              <a:t>我讨厌做家务。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Do you </a:t>
            </a:r>
            <a:r>
              <a:rPr lang="en-US" altLang="zh-CN">
                <a:solidFill>
                  <a:srgbClr val="0000FF"/>
                </a:solidFill>
              </a:rPr>
              <a:t>hate</a:t>
            </a:r>
            <a:r>
              <a:rPr lang="en-US" altLang="zh-CN">
                <a:solidFill>
                  <a:srgbClr val="000000"/>
                </a:solidFill>
              </a:rPr>
              <a:t> rock music? </a:t>
            </a:r>
          </a:p>
          <a:p>
            <a:r>
              <a:rPr lang="zh-CN" altLang="en-US">
                <a:solidFill>
                  <a:srgbClr val="000000"/>
                </a:solidFill>
              </a:rPr>
              <a:t>你讨厌摇滚音乐吗</a:t>
            </a:r>
            <a:r>
              <a:rPr lang="en-US" altLang="zh-CN">
                <a:solidFill>
                  <a:srgbClr val="000000"/>
                </a:solidFill>
              </a:rPr>
              <a:t>? </a:t>
            </a:r>
          </a:p>
          <a:p>
            <a:r>
              <a:rPr lang="en-US" altLang="zh-CN">
                <a:solidFill>
                  <a:srgbClr val="000000"/>
                </a:solidFill>
              </a:rPr>
              <a:t>*Many people </a:t>
            </a:r>
            <a:r>
              <a:rPr lang="en-US" altLang="zh-CN">
                <a:solidFill>
                  <a:srgbClr val="0000FF"/>
                </a:solidFill>
              </a:rPr>
              <a:t>hate</a:t>
            </a:r>
            <a:r>
              <a:rPr lang="en-US" altLang="zh-CN">
                <a:solidFill>
                  <a:srgbClr val="000000"/>
                </a:solidFill>
              </a:rPr>
              <a:t> taking buses because they are too crowded. </a:t>
            </a:r>
          </a:p>
          <a:p>
            <a:r>
              <a:rPr lang="zh-CN" altLang="en-US">
                <a:solidFill>
                  <a:srgbClr val="000000"/>
                </a:solidFill>
              </a:rPr>
              <a:t>很多人讨厌坐公交车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因为它们太拥挤了。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Text Box 2"/>
          <p:cNvSpPr txBox="1">
            <a:spLocks noChangeArrowheads="1"/>
          </p:cNvSpPr>
          <p:nvPr/>
        </p:nvSpPr>
        <p:spPr bwMode="auto">
          <a:xfrm>
            <a:off x="209550" y="687388"/>
            <a:ext cx="857885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hate</a:t>
            </a:r>
            <a:r>
              <a:rPr lang="zh-CN" altLang="en-US">
                <a:solidFill>
                  <a:srgbClr val="000000"/>
                </a:solidFill>
              </a:rPr>
              <a:t>作动词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意为“厌恶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讨厌”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常带有某种强烈的感情色彩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其反义词是动词</a:t>
            </a:r>
            <a:r>
              <a:rPr lang="en-US" altLang="zh-CN">
                <a:solidFill>
                  <a:srgbClr val="000000"/>
                </a:solidFill>
              </a:rPr>
              <a:t>like“</a:t>
            </a:r>
            <a:r>
              <a:rPr lang="zh-CN" altLang="en-US">
                <a:solidFill>
                  <a:srgbClr val="000000"/>
                </a:solidFill>
              </a:rPr>
              <a:t>喜欢”或</a:t>
            </a:r>
            <a:r>
              <a:rPr lang="en-US" altLang="zh-CN">
                <a:solidFill>
                  <a:srgbClr val="000000"/>
                </a:solidFill>
              </a:rPr>
              <a:t>love“</a:t>
            </a:r>
            <a:r>
              <a:rPr lang="zh-CN" altLang="en-US">
                <a:solidFill>
                  <a:srgbClr val="000000"/>
                </a:solidFill>
              </a:rPr>
              <a:t>热爱”。近义词为</a:t>
            </a:r>
            <a:r>
              <a:rPr lang="en-US" altLang="zh-CN">
                <a:solidFill>
                  <a:srgbClr val="000000"/>
                </a:solidFill>
              </a:rPr>
              <a:t>dislike</a:t>
            </a:r>
            <a:r>
              <a:rPr lang="zh-CN" altLang="en-US">
                <a:solidFill>
                  <a:srgbClr val="000000"/>
                </a:solidFill>
              </a:rPr>
              <a:t>。常用搭配</a:t>
            </a:r>
            <a:r>
              <a:rPr lang="en-US" altLang="zh-CN">
                <a:solidFill>
                  <a:srgbClr val="000000"/>
                </a:solidFill>
              </a:rPr>
              <a:t>: </a:t>
            </a:r>
          </a:p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000000"/>
                </a:solidFill>
              </a:rPr>
              <a:t>(1)hate+</a:t>
            </a:r>
            <a:r>
              <a:rPr lang="en-US" altLang="zh-CN" i="1">
                <a:solidFill>
                  <a:srgbClr val="000000"/>
                </a:solidFill>
              </a:rPr>
              <a:t>n</a:t>
            </a:r>
            <a:r>
              <a:rPr lang="en-US" altLang="zh-CN">
                <a:solidFill>
                  <a:srgbClr val="000000"/>
                </a:solidFill>
              </a:rPr>
              <a:t>. / </a:t>
            </a:r>
            <a:r>
              <a:rPr lang="en-US" altLang="zh-CN" i="1">
                <a:solidFill>
                  <a:srgbClr val="000000"/>
                </a:solidFill>
              </a:rPr>
              <a:t>pron </a:t>
            </a:r>
            <a:r>
              <a:rPr lang="en-US" altLang="zh-CN">
                <a:solidFill>
                  <a:srgbClr val="000000"/>
                </a:solidFill>
              </a:rPr>
              <a:t>. </a:t>
            </a:r>
            <a:r>
              <a:rPr lang="zh-CN" altLang="en-US">
                <a:solidFill>
                  <a:srgbClr val="000000"/>
                </a:solidFill>
              </a:rPr>
              <a:t>憎恨</a:t>
            </a: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en-US">
                <a:solidFill>
                  <a:srgbClr val="000000"/>
                </a:solidFill>
              </a:rPr>
              <a:t>恶</a:t>
            </a:r>
            <a:r>
              <a:rPr lang="en-US" altLang="zh-CN">
                <a:solidFill>
                  <a:srgbClr val="000000"/>
                </a:solidFill>
              </a:rPr>
              <a:t>)/</a:t>
            </a:r>
            <a:r>
              <a:rPr lang="zh-CN" altLang="en-US">
                <a:solidFill>
                  <a:srgbClr val="000000"/>
                </a:solidFill>
              </a:rPr>
              <a:t>不喜欢某人</a:t>
            </a: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en-US">
                <a:solidFill>
                  <a:srgbClr val="000000"/>
                </a:solidFill>
              </a:rPr>
              <a:t>物</a:t>
            </a:r>
            <a:r>
              <a:rPr lang="en-US" altLang="zh-CN">
                <a:solidFill>
                  <a:srgbClr val="000000"/>
                </a:solidFill>
              </a:rPr>
              <a:t>);</a:t>
            </a:r>
          </a:p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000000"/>
                </a:solidFill>
              </a:rPr>
              <a:t>(2)hate+ to do/doing sth. </a:t>
            </a:r>
            <a:r>
              <a:rPr lang="zh-CN" altLang="en-US">
                <a:solidFill>
                  <a:srgbClr val="000000"/>
                </a:solidFill>
              </a:rPr>
              <a:t>不喜欢</a:t>
            </a:r>
            <a:r>
              <a:rPr lang="en-US" altLang="zh-CN">
                <a:solidFill>
                  <a:srgbClr val="000000"/>
                </a:solidFill>
              </a:rPr>
              <a:t>/</a:t>
            </a:r>
            <a:r>
              <a:rPr lang="zh-CN" altLang="en-US">
                <a:solidFill>
                  <a:srgbClr val="000000"/>
                </a:solidFill>
              </a:rPr>
              <a:t>讨厌做某事</a:t>
            </a:r>
            <a:r>
              <a:rPr lang="en-US" altLang="zh-CN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000000"/>
                </a:solidFill>
              </a:rPr>
              <a:t>(3)hate+ sb. + to do/doing sth. </a:t>
            </a:r>
            <a:r>
              <a:rPr lang="zh-CN" altLang="en-US">
                <a:solidFill>
                  <a:srgbClr val="000000"/>
                </a:solidFill>
              </a:rPr>
              <a:t>不喜欢</a:t>
            </a:r>
            <a:r>
              <a:rPr lang="en-US" altLang="zh-CN">
                <a:solidFill>
                  <a:srgbClr val="000000"/>
                </a:solidFill>
              </a:rPr>
              <a:t>/</a:t>
            </a:r>
            <a:r>
              <a:rPr lang="zh-CN" altLang="en-US">
                <a:solidFill>
                  <a:srgbClr val="000000"/>
                </a:solidFill>
              </a:rPr>
              <a:t>讨厌某人做某事。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95916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①My grandparents hate __ _________ (live) in the city. </a:t>
            </a:r>
          </a:p>
          <a:p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妈妈讨厌寒冷的天气。</a:t>
            </a:r>
          </a:p>
          <a:p>
            <a:r>
              <a:rPr lang="en-US" altLang="zh-CN">
                <a:solidFill>
                  <a:srgbClr val="000000"/>
                </a:solidFill>
              </a:rPr>
              <a:t>Mom _____ the cold weather.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 </a:t>
            </a:r>
          </a:p>
        </p:txBody>
      </p:sp>
      <p:sp>
        <p:nvSpPr>
          <p:cNvPr id="1139715" name="Text Box 3"/>
          <p:cNvSpPr txBox="1">
            <a:spLocks noChangeArrowheads="1"/>
          </p:cNvSpPr>
          <p:nvPr/>
        </p:nvSpPr>
        <p:spPr bwMode="auto">
          <a:xfrm>
            <a:off x="4089400" y="1330325"/>
            <a:ext cx="666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139716" name="Text Box 4"/>
          <p:cNvSpPr txBox="1">
            <a:spLocks noChangeArrowheads="1"/>
          </p:cNvSpPr>
          <p:nvPr/>
        </p:nvSpPr>
        <p:spPr bwMode="auto">
          <a:xfrm>
            <a:off x="4367213" y="1330325"/>
            <a:ext cx="2295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live/living</a:t>
            </a:r>
          </a:p>
        </p:txBody>
      </p:sp>
      <p:sp>
        <p:nvSpPr>
          <p:cNvPr id="1139717" name="Text Box 5"/>
          <p:cNvSpPr txBox="1">
            <a:spLocks noChangeArrowheads="1"/>
          </p:cNvSpPr>
          <p:nvPr/>
        </p:nvSpPr>
        <p:spPr bwMode="auto">
          <a:xfrm>
            <a:off x="1079500" y="2593975"/>
            <a:ext cx="1346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715" grpId="0" autoUpdateAnimBg="0"/>
      <p:bldP spid="1139716" grpId="0" autoUpdateAnimBg="0"/>
      <p:bldP spid="1139717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Text Box 2"/>
          <p:cNvSpPr txBox="1">
            <a:spLocks noChangeArrowheads="1"/>
          </p:cNvSpPr>
          <p:nvPr/>
        </p:nvSpPr>
        <p:spPr bwMode="auto">
          <a:xfrm>
            <a:off x="315913" y="822325"/>
            <a:ext cx="857885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3  </a:t>
            </a:r>
            <a:r>
              <a:rPr lang="en-US" altLang="zh-CN">
                <a:solidFill>
                  <a:srgbClr val="000000"/>
                </a:solidFill>
              </a:rPr>
              <a:t>while</a:t>
            </a:r>
            <a:r>
              <a:rPr lang="en-US" altLang="zh-CN" i="1">
                <a:solidFill>
                  <a:srgbClr val="000000"/>
                </a:solidFill>
              </a:rPr>
              <a:t> conj.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同时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当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的时候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而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然而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I’ll finish my homework </a:t>
            </a:r>
            <a:r>
              <a:rPr lang="en-US" altLang="zh-CN">
                <a:solidFill>
                  <a:srgbClr val="0000FF"/>
                </a:solidFill>
              </a:rPr>
              <a:t>while</a:t>
            </a:r>
            <a:r>
              <a:rPr lang="en-US" altLang="zh-CN">
                <a:solidFill>
                  <a:srgbClr val="000000"/>
                </a:solidFill>
              </a:rPr>
              <a:t> you help me with the dishes.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你帮我洗餐具的时候我将完成我的作业。</a:t>
            </a:r>
          </a:p>
          <a:p>
            <a:pPr>
              <a:lnSpc>
                <a:spcPct val="130000"/>
              </a:lnSpc>
            </a:pPr>
            <a:r>
              <a:rPr lang="en-US" altLang="zh-CN"/>
              <a:t>While children</a:t>
            </a:r>
            <a:r>
              <a:rPr lang="en-US" altLang="zh-CN">
                <a:solidFill>
                  <a:srgbClr val="000000"/>
                </a:solidFill>
              </a:rPr>
              <a:t> have fun, parents can take dance lessons on the beach.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孩子们玩耍时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家长们可以在沙滩上学跳舞。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Text Box 2"/>
          <p:cNvSpPr txBox="1">
            <a:spLocks noChangeArrowheads="1"/>
          </p:cNvSpPr>
          <p:nvPr/>
        </p:nvSpPr>
        <p:spPr bwMode="auto">
          <a:xfrm>
            <a:off x="306388" y="865188"/>
            <a:ext cx="8578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while</a:t>
            </a:r>
            <a:r>
              <a:rPr lang="zh-CN" altLang="en-US">
                <a:solidFill>
                  <a:srgbClr val="000000"/>
                </a:solidFill>
              </a:rPr>
              <a:t>用法小结</a:t>
            </a:r>
          </a:p>
        </p:txBody>
      </p:sp>
      <p:graphicFrame>
        <p:nvGraphicFramePr>
          <p:cNvPr id="1143867" name="Group 59"/>
          <p:cNvGraphicFramePr>
            <a:graphicFrameLocks noGrp="1"/>
          </p:cNvGraphicFramePr>
          <p:nvPr/>
        </p:nvGraphicFramePr>
        <p:xfrm>
          <a:off x="292100" y="1841500"/>
          <a:ext cx="8686800" cy="2743200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　法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例　句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常用来引导时间状语从句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强调主句的动词和从句的动词所表示的动作或状态同时发生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While I was doing my homework last night, my parents were watching TV.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昨天晚上我在做作业时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我的父母在看电视。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9247187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Ⅱ. </a:t>
            </a:r>
            <a:r>
              <a:rPr lang="zh-CN" altLang="en-US" dirty="0">
                <a:solidFill>
                  <a:srgbClr val="000000"/>
                </a:solidFill>
              </a:rPr>
              <a:t>将下列句子补充完整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1. </a:t>
            </a:r>
            <a:r>
              <a:rPr lang="zh-CN" altLang="en-US" dirty="0">
                <a:solidFill>
                  <a:srgbClr val="000000"/>
                </a:solidFill>
              </a:rPr>
              <a:t>你能带一顶帐篷吗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刘畅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______ ____ ______ bring a tent, Liu Chang?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2. </a:t>
            </a:r>
            <a:r>
              <a:rPr lang="zh-CN" altLang="en-US" dirty="0">
                <a:solidFill>
                  <a:srgbClr val="000000"/>
                </a:solidFill>
              </a:rPr>
              <a:t>看完电影后我可以和我的朋友们闲逛一下吗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______ _ _____ out with my friends after the movie?</a:t>
            </a:r>
            <a:r>
              <a:rPr lang="en-US" altLang="zh-CN" dirty="0"/>
              <a:t> </a:t>
            </a:r>
          </a:p>
        </p:txBody>
      </p:sp>
      <p:sp>
        <p:nvSpPr>
          <p:cNvPr id="1067011" name="Text Box 3"/>
          <p:cNvSpPr txBox="1">
            <a:spLocks noChangeArrowheads="1"/>
          </p:cNvSpPr>
          <p:nvPr/>
        </p:nvSpPr>
        <p:spPr bwMode="auto">
          <a:xfrm>
            <a:off x="382588" y="1946275"/>
            <a:ext cx="1114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67012" name="Text Box 4"/>
          <p:cNvSpPr txBox="1">
            <a:spLocks noChangeArrowheads="1"/>
          </p:cNvSpPr>
          <p:nvPr/>
        </p:nvSpPr>
        <p:spPr bwMode="auto">
          <a:xfrm>
            <a:off x="1549400" y="1946275"/>
            <a:ext cx="7381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you</a:t>
            </a:r>
          </a:p>
        </p:txBody>
      </p:sp>
      <p:sp>
        <p:nvSpPr>
          <p:cNvPr id="1067013" name="Text Box 5"/>
          <p:cNvSpPr txBox="1">
            <a:spLocks noChangeArrowheads="1"/>
          </p:cNvSpPr>
          <p:nvPr/>
        </p:nvSpPr>
        <p:spPr bwMode="auto">
          <a:xfrm>
            <a:off x="2339975" y="1946275"/>
            <a:ext cx="11112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please</a:t>
            </a:r>
          </a:p>
        </p:txBody>
      </p:sp>
      <p:sp>
        <p:nvSpPr>
          <p:cNvPr id="1067014" name="Text Box 6"/>
          <p:cNvSpPr txBox="1">
            <a:spLocks noChangeArrowheads="1"/>
          </p:cNvSpPr>
          <p:nvPr/>
        </p:nvSpPr>
        <p:spPr bwMode="auto">
          <a:xfrm>
            <a:off x="382588" y="3228975"/>
            <a:ext cx="1114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67015" name="Text Box 7"/>
          <p:cNvSpPr txBox="1">
            <a:spLocks noChangeArrowheads="1"/>
          </p:cNvSpPr>
          <p:nvPr/>
        </p:nvSpPr>
        <p:spPr bwMode="auto">
          <a:xfrm>
            <a:off x="1490663" y="3228975"/>
            <a:ext cx="3222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067016" name="Text Box 8"/>
          <p:cNvSpPr txBox="1">
            <a:spLocks noChangeArrowheads="1"/>
          </p:cNvSpPr>
          <p:nvPr/>
        </p:nvSpPr>
        <p:spPr bwMode="auto">
          <a:xfrm>
            <a:off x="1804988" y="3228975"/>
            <a:ext cx="9366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6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1" grpId="0" autoUpdateAnimBg="0"/>
      <p:bldP spid="1067012" grpId="0" autoUpdateAnimBg="0"/>
      <p:bldP spid="1067013" grpId="0" autoUpdateAnimBg="0"/>
      <p:bldP spid="1067014" grpId="0" autoUpdateAnimBg="0"/>
      <p:bldP spid="1067015" grpId="0" autoUpdateAnimBg="0"/>
      <p:bldP spid="1067016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8952" name="Group 24"/>
          <p:cNvGraphicFramePr>
            <a:graphicFrameLocks noGrp="1"/>
          </p:cNvGraphicFramePr>
          <p:nvPr/>
        </p:nvGraphicFramePr>
        <p:xfrm>
          <a:off x="231775" y="1181100"/>
          <a:ext cx="8686800" cy="32613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　法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例　句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用作并列连词时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意为“然而”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表示对比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Some people waste food while others don’t have enough.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有些人浪费食物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然而有些人却没有足够的食物。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作名词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意为“一会儿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一段时间”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 are off for a while.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我们要离开一会儿。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7503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970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1960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4157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987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59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3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703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即学活用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①(2015·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淮安中考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)I was writing a diary ______my brother was watching TV yesterday evening. </a:t>
            </a:r>
          </a:p>
          <a:p>
            <a:pPr algn="just">
              <a:buFontTx/>
              <a:buAutoNum type="alphaUcPeriod"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before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　　		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B. after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</a:p>
          <a:p>
            <a:pPr algn="just">
              <a:buFontTx/>
              <a:buAutoNum type="alphaUcPeriod"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C. until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　　		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D. 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。考查连词的用法。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before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在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之前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;after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在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之后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;until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直到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;while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当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的时候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均可引导时间状语从句。其中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while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为并列连词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用来连接两个同时进行的长动作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表示对比。根据句意“昨天晚上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我在写日记的时候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我的弟弟在看电视”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是两个同时进行的动作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他得躺下一会让腿休息一下。</a:t>
            </a:r>
          </a:p>
          <a:p>
            <a:r>
              <a:rPr lang="en-US" altLang="zh-CN">
                <a:solidFill>
                  <a:srgbClr val="000000"/>
                </a:solidFill>
              </a:rPr>
              <a:t>He had to lie down ___ __ _____ to rest his legs. </a:t>
            </a:r>
          </a:p>
          <a:p>
            <a:r>
              <a:rPr lang="en-US" altLang="zh-CN">
                <a:solidFill>
                  <a:srgbClr val="000000"/>
                </a:solidFill>
              </a:rPr>
              <a:t>③</a:t>
            </a:r>
            <a:r>
              <a:rPr lang="zh-CN" altLang="en-US">
                <a:solidFill>
                  <a:srgbClr val="000000"/>
                </a:solidFill>
              </a:rPr>
              <a:t>水流有干涸的时候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然而时间却永不停止前进。</a:t>
            </a:r>
          </a:p>
          <a:p>
            <a:r>
              <a:rPr lang="en-US" altLang="zh-CN">
                <a:solidFill>
                  <a:srgbClr val="000000"/>
                </a:solidFill>
              </a:rPr>
              <a:t>Water may dry up, _____ ____ never stops.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 </a:t>
            </a:r>
          </a:p>
        </p:txBody>
      </p:sp>
      <p:sp>
        <p:nvSpPr>
          <p:cNvPr id="1146883" name="Text Box 3"/>
          <p:cNvSpPr txBox="1">
            <a:spLocks noChangeArrowheads="1"/>
          </p:cNvSpPr>
          <p:nvPr/>
        </p:nvSpPr>
        <p:spPr bwMode="auto">
          <a:xfrm>
            <a:off x="3067050" y="1311275"/>
            <a:ext cx="1079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3833813" y="1311275"/>
            <a:ext cx="612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46885" name="Text Box 5"/>
          <p:cNvSpPr txBox="1">
            <a:spLocks noChangeArrowheads="1"/>
          </p:cNvSpPr>
          <p:nvPr/>
        </p:nvSpPr>
        <p:spPr bwMode="auto">
          <a:xfrm>
            <a:off x="4010025" y="1311275"/>
            <a:ext cx="1682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1146886" name="Text Box 6"/>
          <p:cNvSpPr txBox="1">
            <a:spLocks noChangeArrowheads="1"/>
          </p:cNvSpPr>
          <p:nvPr/>
        </p:nvSpPr>
        <p:spPr bwMode="auto">
          <a:xfrm>
            <a:off x="3006725" y="2593975"/>
            <a:ext cx="1682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1146887" name="Text Box 7"/>
          <p:cNvSpPr txBox="1">
            <a:spLocks noChangeArrowheads="1"/>
          </p:cNvSpPr>
          <p:nvPr/>
        </p:nvSpPr>
        <p:spPr bwMode="auto">
          <a:xfrm>
            <a:off x="4011613" y="2593975"/>
            <a:ext cx="1450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4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4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4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83" grpId="0" autoUpdateAnimBg="0"/>
      <p:bldP spid="1146884" grpId="0" autoUpdateAnimBg="0"/>
      <p:bldP spid="1146885" grpId="0" autoUpdateAnimBg="0"/>
      <p:bldP spid="1146886" grpId="0" autoUpdateAnimBg="0"/>
      <p:bldP spid="1146887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1444" name="Picture 4" descr="4">
            <a:hlinkClick r:id="rId2" action="ppaction://hlinkfile" tooltip="点击进入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00350" y="2732088"/>
            <a:ext cx="3552825" cy="14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1456" name="Picture 16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1675" y="1997075"/>
            <a:ext cx="5287963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0932" name="Picture 4" descr="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22475" y="728663"/>
            <a:ext cx="5287963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0939" name="Text Box 11"/>
          <p:cNvSpPr txBox="1">
            <a:spLocks noChangeArrowheads="1"/>
          </p:cNvSpPr>
          <p:nvPr/>
        </p:nvSpPr>
        <p:spPr bwMode="auto">
          <a:xfrm>
            <a:off x="290513" y="1290638"/>
            <a:ext cx="8853487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新知导引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 algn="l"/>
            <a:r>
              <a:rPr lang="zh-CN" altLang="en-US">
                <a:solidFill>
                  <a:srgbClr val="000000"/>
                </a:solidFill>
              </a:rPr>
              <a:t>根据要求补全下列句子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并体会句中情态动词</a:t>
            </a:r>
            <a:r>
              <a:rPr lang="en-US" altLang="zh-CN">
                <a:solidFill>
                  <a:srgbClr val="000000"/>
                </a:solidFill>
              </a:rPr>
              <a:t>could</a:t>
            </a:r>
            <a:r>
              <a:rPr lang="zh-CN" altLang="en-US">
                <a:solidFill>
                  <a:srgbClr val="000000"/>
                </a:solidFill>
              </a:rPr>
              <a:t>的</a:t>
            </a:r>
          </a:p>
          <a:p>
            <a:pPr algn="l"/>
            <a:r>
              <a:rPr lang="zh-CN" altLang="en-US">
                <a:solidFill>
                  <a:srgbClr val="000000"/>
                </a:solidFill>
              </a:rPr>
              <a:t>用法。</a:t>
            </a:r>
          </a:p>
          <a:p>
            <a:pPr algn="l"/>
            <a:r>
              <a:rPr lang="zh-CN" altLang="en-US">
                <a:solidFill>
                  <a:srgbClr val="000000"/>
                </a:solidFill>
              </a:rPr>
              <a:t>①</a:t>
            </a:r>
            <a:r>
              <a:rPr lang="en-US" altLang="zh-CN">
                <a:solidFill>
                  <a:srgbClr val="000000"/>
                </a:solidFill>
              </a:rPr>
              <a:t>Could you please _____ (clean) your room?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②——</a:t>
            </a:r>
            <a:r>
              <a:rPr lang="zh-CN" altLang="en-US">
                <a:solidFill>
                  <a:srgbClr val="000000"/>
                </a:solidFill>
              </a:rPr>
              <a:t>请你扫地好吗</a:t>
            </a:r>
            <a:r>
              <a:rPr lang="en-US" altLang="zh-CN">
                <a:solidFill>
                  <a:srgbClr val="000000"/>
                </a:solidFill>
              </a:rPr>
              <a:t>? ——</a:t>
            </a:r>
            <a:r>
              <a:rPr lang="zh-CN" altLang="en-US">
                <a:solidFill>
                  <a:srgbClr val="000000"/>
                </a:solidFill>
              </a:rPr>
              <a:t>可以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当然行。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—______ you ______ ______ the floor? —Yes, ____.</a:t>
            </a:r>
            <a:r>
              <a:rPr lang="en-US" altLang="zh-CN"/>
              <a:t> </a:t>
            </a:r>
          </a:p>
        </p:txBody>
      </p:sp>
      <p:sp>
        <p:nvSpPr>
          <p:cNvPr id="1020940" name="Text Box 12"/>
          <p:cNvSpPr txBox="1">
            <a:spLocks noChangeArrowheads="1"/>
          </p:cNvSpPr>
          <p:nvPr/>
        </p:nvSpPr>
        <p:spPr bwMode="auto">
          <a:xfrm>
            <a:off x="2994025" y="3175000"/>
            <a:ext cx="17335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clean</a:t>
            </a:r>
          </a:p>
        </p:txBody>
      </p:sp>
      <p:sp>
        <p:nvSpPr>
          <p:cNvPr id="1020941" name="Text Box 13"/>
          <p:cNvSpPr txBox="1">
            <a:spLocks noChangeArrowheads="1"/>
          </p:cNvSpPr>
          <p:nvPr/>
        </p:nvSpPr>
        <p:spPr bwMode="auto">
          <a:xfrm>
            <a:off x="277813" y="4457700"/>
            <a:ext cx="19843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20942" name="Text Box 14"/>
          <p:cNvSpPr txBox="1">
            <a:spLocks noChangeArrowheads="1"/>
          </p:cNvSpPr>
          <p:nvPr/>
        </p:nvSpPr>
        <p:spPr bwMode="auto">
          <a:xfrm>
            <a:off x="2084388" y="4457700"/>
            <a:ext cx="1978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please</a:t>
            </a:r>
          </a:p>
        </p:txBody>
      </p:sp>
      <p:sp>
        <p:nvSpPr>
          <p:cNvPr id="1020943" name="Text Box 15"/>
          <p:cNvSpPr txBox="1">
            <a:spLocks noChangeArrowheads="1"/>
          </p:cNvSpPr>
          <p:nvPr/>
        </p:nvSpPr>
        <p:spPr bwMode="auto">
          <a:xfrm>
            <a:off x="3257550" y="4457700"/>
            <a:ext cx="19431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sweep</a:t>
            </a:r>
          </a:p>
        </p:txBody>
      </p:sp>
      <p:sp>
        <p:nvSpPr>
          <p:cNvPr id="1020944" name="Text Box 16"/>
          <p:cNvSpPr txBox="1">
            <a:spLocks noChangeArrowheads="1"/>
          </p:cNvSpPr>
          <p:nvPr/>
        </p:nvSpPr>
        <p:spPr bwMode="auto">
          <a:xfrm>
            <a:off x="7105650" y="4457700"/>
            <a:ext cx="1485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40" grpId="0" autoUpdateAnimBg="0"/>
      <p:bldP spid="1020941" grpId="0" autoUpdateAnimBg="0"/>
      <p:bldP spid="1020942" grpId="0" autoUpdateAnimBg="0"/>
      <p:bldP spid="1020943" grpId="0" autoUpdateAnimBg="0"/>
      <p:bldP spid="1020944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61" name="Text Box 9"/>
          <p:cNvSpPr txBox="1">
            <a:spLocks noChangeArrowheads="1"/>
          </p:cNvSpPr>
          <p:nvPr/>
        </p:nvSpPr>
        <p:spPr bwMode="auto">
          <a:xfrm>
            <a:off x="263525" y="693738"/>
            <a:ext cx="9286875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③Could I ___ (use) your computer?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④——</a:t>
            </a:r>
            <a:r>
              <a:rPr lang="zh-CN" altLang="en-US">
                <a:solidFill>
                  <a:srgbClr val="000000"/>
                </a:solidFill>
              </a:rPr>
              <a:t>看完电影我们能去喝点东西吗</a:t>
            </a:r>
            <a:r>
              <a:rPr lang="en-US" altLang="zh-CN">
                <a:solidFill>
                  <a:srgbClr val="000000"/>
                </a:solidFill>
              </a:rPr>
              <a:t>?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——</a:t>
            </a:r>
            <a:r>
              <a:rPr lang="zh-CN" altLang="en-US">
                <a:solidFill>
                  <a:srgbClr val="000000"/>
                </a:solidFill>
              </a:rPr>
              <a:t>不可以。明天你们有篮球比赛。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—______ ___ ___ something to drink after the movie?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—___, you can’t. You have a basketball game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tomorrow.</a:t>
            </a:r>
            <a:r>
              <a:rPr lang="en-US" altLang="zh-CN"/>
              <a:t> </a:t>
            </a:r>
          </a:p>
        </p:txBody>
      </p:sp>
      <p:sp>
        <p:nvSpPr>
          <p:cNvPr id="1047562" name="Text Box 10"/>
          <p:cNvSpPr txBox="1">
            <a:spLocks noChangeArrowheads="1"/>
          </p:cNvSpPr>
          <p:nvPr/>
        </p:nvSpPr>
        <p:spPr bwMode="auto">
          <a:xfrm>
            <a:off x="1884363" y="644525"/>
            <a:ext cx="6778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use</a:t>
            </a:r>
          </a:p>
        </p:txBody>
      </p:sp>
      <p:sp>
        <p:nvSpPr>
          <p:cNvPr id="1047563" name="Text Box 11"/>
          <p:cNvSpPr txBox="1">
            <a:spLocks noChangeArrowheads="1"/>
          </p:cNvSpPr>
          <p:nvPr/>
        </p:nvSpPr>
        <p:spPr bwMode="auto">
          <a:xfrm>
            <a:off x="687388" y="2562225"/>
            <a:ext cx="1114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47564" name="Text Box 12"/>
          <p:cNvSpPr txBox="1">
            <a:spLocks noChangeArrowheads="1"/>
          </p:cNvSpPr>
          <p:nvPr/>
        </p:nvSpPr>
        <p:spPr bwMode="auto">
          <a:xfrm>
            <a:off x="1835150" y="2562225"/>
            <a:ext cx="5984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we</a:t>
            </a:r>
          </a:p>
        </p:txBody>
      </p:sp>
      <p:sp>
        <p:nvSpPr>
          <p:cNvPr id="1047565" name="Text Box 13"/>
          <p:cNvSpPr txBox="1">
            <a:spLocks noChangeArrowheads="1"/>
          </p:cNvSpPr>
          <p:nvPr/>
        </p:nvSpPr>
        <p:spPr bwMode="auto">
          <a:xfrm>
            <a:off x="2436813" y="2562225"/>
            <a:ext cx="638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get</a:t>
            </a:r>
          </a:p>
        </p:txBody>
      </p:sp>
      <p:sp>
        <p:nvSpPr>
          <p:cNvPr id="1047566" name="Text Box 14"/>
          <p:cNvSpPr txBox="1">
            <a:spLocks noChangeArrowheads="1"/>
          </p:cNvSpPr>
          <p:nvPr/>
        </p:nvSpPr>
        <p:spPr bwMode="auto">
          <a:xfrm>
            <a:off x="668338" y="3209925"/>
            <a:ext cx="6191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62" grpId="0" autoUpdateAnimBg="0"/>
      <p:bldP spid="1047563" grpId="0" autoUpdateAnimBg="0"/>
      <p:bldP spid="1047564" grpId="0" autoUpdateAnimBg="0"/>
      <p:bldP spid="1047565" grpId="0" autoUpdateAnimBg="0"/>
      <p:bldP spid="1047566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知识详解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1. </a:t>
            </a:r>
            <a:r>
              <a:rPr lang="zh-CN" altLang="en-US">
                <a:solidFill>
                  <a:srgbClr val="000000"/>
                </a:solidFill>
              </a:rPr>
              <a:t>情态动词</a:t>
            </a:r>
            <a:r>
              <a:rPr lang="en-US" altLang="zh-CN">
                <a:solidFill>
                  <a:srgbClr val="000000"/>
                </a:solidFill>
              </a:rPr>
              <a:t>could</a:t>
            </a:r>
            <a:r>
              <a:rPr lang="zh-CN" altLang="en-US">
                <a:solidFill>
                  <a:srgbClr val="000000"/>
                </a:solidFill>
              </a:rPr>
              <a:t>的用法</a:t>
            </a:r>
          </a:p>
        </p:txBody>
      </p:sp>
      <p:pic>
        <p:nvPicPr>
          <p:cNvPr id="1072131" name="Image0066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0088" y="2635250"/>
            <a:ext cx="5199062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Text Box 2"/>
          <p:cNvSpPr txBox="1">
            <a:spLocks noChangeArrowheads="1"/>
          </p:cNvSpPr>
          <p:nvPr/>
        </p:nvSpPr>
        <p:spPr bwMode="auto">
          <a:xfrm>
            <a:off x="263525" y="608013"/>
            <a:ext cx="8578850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2. </a:t>
            </a:r>
            <a:r>
              <a:rPr lang="zh-CN" altLang="en-US" dirty="0">
                <a:solidFill>
                  <a:srgbClr val="000000"/>
                </a:solidFill>
              </a:rPr>
              <a:t>情态动词</a:t>
            </a:r>
            <a:r>
              <a:rPr lang="en-US" altLang="zh-CN" dirty="0">
                <a:solidFill>
                  <a:srgbClr val="000000"/>
                </a:solidFill>
              </a:rPr>
              <a:t>could</a:t>
            </a:r>
            <a:r>
              <a:rPr lang="zh-CN" altLang="en-US" dirty="0">
                <a:solidFill>
                  <a:srgbClr val="000000"/>
                </a:solidFill>
              </a:rPr>
              <a:t>的句式结构及常见答语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(1)could</a:t>
            </a:r>
            <a:r>
              <a:rPr lang="zh-CN" altLang="en-US" dirty="0">
                <a:solidFill>
                  <a:srgbClr val="000000"/>
                </a:solidFill>
              </a:rPr>
              <a:t>表示委婉地请求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其句型结构主要有</a:t>
            </a:r>
            <a:r>
              <a:rPr lang="en-US" altLang="zh-CN" dirty="0">
                <a:solidFill>
                  <a:srgbClr val="000000"/>
                </a:solidFill>
              </a:rPr>
              <a:t>: 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①Could you +</a:t>
            </a:r>
            <a:r>
              <a:rPr lang="zh-CN" altLang="en-US" dirty="0">
                <a:solidFill>
                  <a:srgbClr val="000000"/>
                </a:solidFill>
              </a:rPr>
              <a:t>动词原形</a:t>
            </a:r>
            <a:r>
              <a:rPr lang="en-US" altLang="zh-CN" dirty="0">
                <a:solidFill>
                  <a:srgbClr val="000000"/>
                </a:solidFill>
              </a:rPr>
              <a:t>+. . . ? 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②Could you please+</a:t>
            </a:r>
            <a:r>
              <a:rPr lang="zh-CN" altLang="en-US" dirty="0">
                <a:solidFill>
                  <a:srgbClr val="000000"/>
                </a:solidFill>
              </a:rPr>
              <a:t>动词原形</a:t>
            </a:r>
            <a:r>
              <a:rPr lang="en-US" altLang="zh-CN" dirty="0">
                <a:solidFill>
                  <a:srgbClr val="000000"/>
                </a:solidFill>
              </a:rPr>
              <a:t>+. . . ? </a:t>
            </a:r>
          </a:p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意为“请你做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好吗</a:t>
            </a:r>
            <a:r>
              <a:rPr lang="en-US" altLang="zh-CN" dirty="0">
                <a:solidFill>
                  <a:srgbClr val="000000"/>
                </a:solidFill>
              </a:rPr>
              <a:t>? ”</a:t>
            </a:r>
            <a:r>
              <a:rPr lang="zh-CN" altLang="en-US" dirty="0">
                <a:solidFill>
                  <a:srgbClr val="000000"/>
                </a:solidFill>
              </a:rPr>
              <a:t>句型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(2)</a:t>
            </a:r>
            <a:r>
              <a:rPr lang="zh-CN" altLang="en-US" dirty="0">
                <a:solidFill>
                  <a:srgbClr val="000000"/>
                </a:solidFill>
              </a:rPr>
              <a:t>比句型</a:t>
            </a:r>
            <a:r>
              <a:rPr lang="en-US" altLang="zh-CN" dirty="0">
                <a:solidFill>
                  <a:srgbClr val="000000"/>
                </a:solidFill>
              </a:rPr>
              <a:t>(1)</a:t>
            </a:r>
            <a:r>
              <a:rPr lang="zh-CN" altLang="en-US" dirty="0">
                <a:solidFill>
                  <a:srgbClr val="000000"/>
                </a:solidFill>
              </a:rPr>
              <a:t>语气更加委婉。肯定回答</a:t>
            </a:r>
            <a:r>
              <a:rPr lang="en-US" altLang="zh-CN" dirty="0">
                <a:solidFill>
                  <a:srgbClr val="000000"/>
                </a:solidFill>
              </a:rPr>
              <a:t>: Yes, sure. /Sure. /Of course. /No problem. </a:t>
            </a:r>
          </a:p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否定回答</a:t>
            </a:r>
            <a:r>
              <a:rPr lang="en-US" altLang="zh-CN" dirty="0">
                <a:solidFill>
                  <a:srgbClr val="000000"/>
                </a:solidFill>
              </a:rPr>
              <a:t>: Sorry. /Sorry, I can’t.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(2)could</a:t>
            </a:r>
            <a:r>
              <a:rPr lang="zh-CN" altLang="en-US">
                <a:solidFill>
                  <a:srgbClr val="000000"/>
                </a:solidFill>
              </a:rPr>
              <a:t>表示请求允许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其句型结构为</a:t>
            </a:r>
            <a:r>
              <a:rPr lang="en-US" altLang="zh-CN">
                <a:solidFill>
                  <a:srgbClr val="000000"/>
                </a:solidFill>
              </a:rPr>
              <a:t>: </a:t>
            </a:r>
          </a:p>
          <a:p>
            <a:r>
              <a:rPr lang="en-US" altLang="zh-CN">
                <a:solidFill>
                  <a:srgbClr val="000000"/>
                </a:solidFill>
              </a:rPr>
              <a:t>Could I/we +</a:t>
            </a:r>
            <a:r>
              <a:rPr lang="zh-CN" altLang="en-US">
                <a:solidFill>
                  <a:srgbClr val="000000"/>
                </a:solidFill>
              </a:rPr>
              <a:t>动词原形</a:t>
            </a:r>
            <a:r>
              <a:rPr lang="en-US" altLang="zh-CN">
                <a:solidFill>
                  <a:srgbClr val="000000"/>
                </a:solidFill>
              </a:rPr>
              <a:t>+. . . ? </a:t>
            </a:r>
            <a:r>
              <a:rPr lang="zh-CN" altLang="en-US">
                <a:solidFill>
                  <a:srgbClr val="000000"/>
                </a:solidFill>
              </a:rPr>
              <a:t>意为“请问我</a:t>
            </a: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en-US">
                <a:solidFill>
                  <a:srgbClr val="000000"/>
                </a:solidFill>
              </a:rPr>
              <a:t>们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en-US">
                <a:solidFill>
                  <a:srgbClr val="000000"/>
                </a:solidFill>
              </a:rPr>
              <a:t>能做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吗</a:t>
            </a:r>
            <a:r>
              <a:rPr lang="en-US" altLang="zh-CN">
                <a:solidFill>
                  <a:srgbClr val="000000"/>
                </a:solidFill>
              </a:rPr>
              <a:t>? ”</a:t>
            </a:r>
          </a:p>
          <a:p>
            <a:r>
              <a:rPr lang="zh-CN" altLang="en-US">
                <a:solidFill>
                  <a:srgbClr val="000000"/>
                </a:solidFill>
              </a:rPr>
              <a:t>肯定回答</a:t>
            </a:r>
            <a:r>
              <a:rPr lang="en-US" altLang="zh-CN">
                <a:solidFill>
                  <a:srgbClr val="000000"/>
                </a:solidFill>
              </a:rPr>
              <a:t>: Sure. /Of course. /No problem. </a:t>
            </a:r>
            <a:r>
              <a:rPr lang="zh-CN" altLang="en-US">
                <a:solidFill>
                  <a:srgbClr val="000000"/>
                </a:solidFill>
              </a:rPr>
              <a:t>否定回答</a:t>
            </a:r>
            <a:r>
              <a:rPr lang="en-US" altLang="zh-CN">
                <a:solidFill>
                  <a:srgbClr val="000000"/>
                </a:solidFill>
              </a:rPr>
              <a:t>: I’m sorry/Sorry, you can’t. </a:t>
            </a:r>
            <a:r>
              <a:rPr lang="zh-CN" altLang="en-US">
                <a:solidFill>
                  <a:srgbClr val="000000"/>
                </a:solidFill>
              </a:rPr>
              <a:t>若关系比较亲近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也可以直接说</a:t>
            </a:r>
            <a:r>
              <a:rPr lang="en-US" altLang="zh-CN">
                <a:solidFill>
                  <a:srgbClr val="000000"/>
                </a:solidFill>
              </a:rPr>
              <a:t>No, you can’t.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Text Box 2"/>
          <p:cNvSpPr txBox="1">
            <a:spLocks noChangeArrowheads="1"/>
          </p:cNvSpPr>
          <p:nvPr/>
        </p:nvSpPr>
        <p:spPr bwMode="auto">
          <a:xfrm>
            <a:off x="315913" y="555625"/>
            <a:ext cx="901065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3. </a:t>
            </a:r>
            <a:r>
              <a:rPr lang="zh-CN" altLang="en-US" dirty="0">
                <a:solidFill>
                  <a:srgbClr val="000000"/>
                </a:solidFill>
              </a:rPr>
              <a:t>一周来她没有做任何家务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我也没有。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For one week, she ___ not do any housework and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_______ ___ I.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4. </a:t>
            </a:r>
            <a:r>
              <a:rPr lang="zh-CN" altLang="en-US" dirty="0">
                <a:solidFill>
                  <a:srgbClr val="000000"/>
                </a:solidFill>
              </a:rPr>
              <a:t>我一坐到电视机前我妈妈就过来了。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My mom came over __ ____ __ I sat down in front of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the TV.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5. </a:t>
            </a:r>
            <a:r>
              <a:rPr lang="zh-CN" altLang="en-US" dirty="0">
                <a:solidFill>
                  <a:srgbClr val="000000"/>
                </a:solidFill>
              </a:rPr>
              <a:t>当你帮我洗碗碟的时候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我将做完我的作业。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____ finish my homework _____ you ____ me with the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dishes.</a:t>
            </a:r>
            <a:r>
              <a:rPr lang="en-US" altLang="zh-CN" dirty="0"/>
              <a:t> </a:t>
            </a:r>
          </a:p>
        </p:txBody>
      </p:sp>
      <p:sp>
        <p:nvSpPr>
          <p:cNvPr id="1068041" name="Text Box 9"/>
          <p:cNvSpPr txBox="1">
            <a:spLocks noChangeArrowheads="1"/>
          </p:cNvSpPr>
          <p:nvPr/>
        </p:nvSpPr>
        <p:spPr bwMode="auto">
          <a:xfrm>
            <a:off x="2765425" y="1022350"/>
            <a:ext cx="13271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1068042" name="Text Box 10"/>
          <p:cNvSpPr txBox="1">
            <a:spLocks noChangeArrowheads="1"/>
          </p:cNvSpPr>
          <p:nvPr/>
        </p:nvSpPr>
        <p:spPr bwMode="auto">
          <a:xfrm>
            <a:off x="-220663" y="1562100"/>
            <a:ext cx="2479676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neither</a:t>
            </a:r>
          </a:p>
        </p:txBody>
      </p:sp>
      <p:sp>
        <p:nvSpPr>
          <p:cNvPr id="1068043" name="Text Box 11"/>
          <p:cNvSpPr txBox="1">
            <a:spLocks noChangeArrowheads="1"/>
          </p:cNvSpPr>
          <p:nvPr/>
        </p:nvSpPr>
        <p:spPr bwMode="auto">
          <a:xfrm>
            <a:off x="1333500" y="1562100"/>
            <a:ext cx="13271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1068044" name="Text Box 12"/>
          <p:cNvSpPr txBox="1">
            <a:spLocks noChangeArrowheads="1"/>
          </p:cNvSpPr>
          <p:nvPr/>
        </p:nvSpPr>
        <p:spPr bwMode="auto">
          <a:xfrm>
            <a:off x="2952750" y="2657475"/>
            <a:ext cx="13843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1068045" name="Text Box 13"/>
          <p:cNvSpPr txBox="1">
            <a:spLocks noChangeArrowheads="1"/>
          </p:cNvSpPr>
          <p:nvPr/>
        </p:nvSpPr>
        <p:spPr bwMode="auto">
          <a:xfrm>
            <a:off x="3081338" y="2657475"/>
            <a:ext cx="2422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soon</a:t>
            </a:r>
          </a:p>
        </p:txBody>
      </p:sp>
      <p:sp>
        <p:nvSpPr>
          <p:cNvPr id="1068046" name="Text Box 14"/>
          <p:cNvSpPr txBox="1">
            <a:spLocks noChangeArrowheads="1"/>
          </p:cNvSpPr>
          <p:nvPr/>
        </p:nvSpPr>
        <p:spPr bwMode="auto">
          <a:xfrm>
            <a:off x="4235450" y="2657475"/>
            <a:ext cx="13843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1068047" name="Text Box 15"/>
          <p:cNvSpPr txBox="1">
            <a:spLocks noChangeArrowheads="1"/>
          </p:cNvSpPr>
          <p:nvPr/>
        </p:nvSpPr>
        <p:spPr bwMode="auto">
          <a:xfrm>
            <a:off x="133350" y="4330700"/>
            <a:ext cx="12382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I’ll</a:t>
            </a:r>
          </a:p>
        </p:txBody>
      </p:sp>
      <p:sp>
        <p:nvSpPr>
          <p:cNvPr id="1068048" name="Text Box 16"/>
          <p:cNvSpPr txBox="1">
            <a:spLocks noChangeArrowheads="1"/>
          </p:cNvSpPr>
          <p:nvPr/>
        </p:nvSpPr>
        <p:spPr bwMode="auto">
          <a:xfrm>
            <a:off x="3884613" y="4340225"/>
            <a:ext cx="1930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1068049" name="Text Box 17"/>
          <p:cNvSpPr txBox="1">
            <a:spLocks noChangeArrowheads="1"/>
          </p:cNvSpPr>
          <p:nvPr/>
        </p:nvSpPr>
        <p:spPr bwMode="auto">
          <a:xfrm>
            <a:off x="5575300" y="4330700"/>
            <a:ext cx="1625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6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6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8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68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41" grpId="0" autoUpdateAnimBg="0"/>
      <p:bldP spid="1068042" grpId="0" autoUpdateAnimBg="0"/>
      <p:bldP spid="1068043" grpId="0" autoUpdateAnimBg="0"/>
      <p:bldP spid="1068044" grpId="0" autoUpdateAnimBg="0"/>
      <p:bldP spid="1068045" grpId="0" autoUpdateAnimBg="0"/>
      <p:bldP spid="1068046" grpId="0" autoUpdateAnimBg="0"/>
      <p:bldP spid="1068047" grpId="0" autoUpdateAnimBg="0"/>
      <p:bldP spid="1068048" grpId="0" autoUpdateAnimBg="0"/>
      <p:bldP spid="1068049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温馨提示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在以上句子结构中情态动词</a:t>
            </a:r>
            <a:r>
              <a:rPr lang="en-US" altLang="zh-CN">
                <a:solidFill>
                  <a:srgbClr val="000000"/>
                </a:solidFill>
              </a:rPr>
              <a:t>could</a:t>
            </a:r>
            <a:r>
              <a:rPr lang="zh-CN" altLang="en-US">
                <a:solidFill>
                  <a:srgbClr val="000000"/>
                </a:solidFill>
              </a:rPr>
              <a:t>不是</a:t>
            </a:r>
            <a:r>
              <a:rPr lang="en-US" altLang="zh-CN">
                <a:solidFill>
                  <a:srgbClr val="000000"/>
                </a:solidFill>
              </a:rPr>
              <a:t>can</a:t>
            </a:r>
            <a:r>
              <a:rPr lang="zh-CN" altLang="en-US">
                <a:solidFill>
                  <a:srgbClr val="000000"/>
                </a:solidFill>
              </a:rPr>
              <a:t>的过去式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而是用来表示委婉语气的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后跟动词原形。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1. —______you help me carry the heavy box, Michael?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—With pleasure.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Must</a:t>
            </a:r>
            <a:r>
              <a:rPr lang="zh-CN" altLang="en-US">
                <a:solidFill>
                  <a:srgbClr val="000000"/>
                </a:solidFill>
              </a:rPr>
              <a:t>　　　　　　　　	</a:t>
            </a:r>
            <a:r>
              <a:rPr lang="en-US" altLang="zh-CN">
                <a:solidFill>
                  <a:srgbClr val="000000"/>
                </a:solidFill>
              </a:rPr>
              <a:t>B. Should</a:t>
            </a:r>
          </a:p>
          <a:p>
            <a:r>
              <a:rPr lang="en-US" altLang="zh-CN">
                <a:solidFill>
                  <a:srgbClr val="000000"/>
                </a:solidFill>
              </a:rPr>
              <a:t>C. Could				D.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。考查情态动词辨析。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must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必须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;should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应当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;could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可以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;need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需要。根据句意“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请你帮我搬那个重箱子好吗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迈克尔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? ——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非常乐意。”可以判断用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could,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表示“请求别人为自己做某事”。故选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2. —Could you please tell me how to improve my spoken English?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—Certainly, I______.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can			B. could</a:t>
            </a:r>
          </a:p>
          <a:p>
            <a:r>
              <a:rPr lang="en-US" altLang="zh-CN">
                <a:solidFill>
                  <a:srgbClr val="000000"/>
                </a:solidFill>
              </a:rPr>
              <a:t>C. must			D. should</a:t>
            </a:r>
          </a:p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。考查情态动词。对于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Could you please. . ?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的肯定回答应用情态动词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can,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3. —______I try on those shoes on the window?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—______. They’re just on show.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Could ;Yes, you can</a:t>
            </a:r>
          </a:p>
          <a:p>
            <a:r>
              <a:rPr lang="en-US" altLang="zh-CN">
                <a:solidFill>
                  <a:srgbClr val="000000"/>
                </a:solidFill>
              </a:rPr>
              <a:t>B. Can ;Sorry, you can’t</a:t>
            </a:r>
          </a:p>
          <a:p>
            <a:r>
              <a:rPr lang="en-US" altLang="zh-CN">
                <a:solidFill>
                  <a:srgbClr val="000000"/>
                </a:solidFill>
              </a:rPr>
              <a:t>C. Could ;Sorry, you can’t</a:t>
            </a:r>
          </a:p>
          <a:p>
            <a:r>
              <a:rPr lang="en-US" altLang="zh-CN">
                <a:solidFill>
                  <a:srgbClr val="000000"/>
                </a:solidFill>
              </a:rPr>
              <a:t>D. Can ;Yes, you 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。考查情景交际。理解语境可知上文表示礼貌的请求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因此应用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Could I. . . ?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句式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结合答语中“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They’re just on show. ”,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可知空格处应表示否定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00"/>
                </a:solidFill>
              </a:rPr>
              <a:t>4. —Could you please turn off the TV? 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00"/>
                </a:solidFill>
              </a:rPr>
              <a:t>—______, I______. I want to watch the sports news. 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00"/>
                </a:solidFill>
              </a:rPr>
              <a:t>A. No ;couldn’t			B. Sorry ;can’t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00"/>
                </a:solidFill>
              </a:rPr>
              <a:t>C. Sure ;can			D. Sorry ;couldn’t</a:t>
            </a:r>
            <a:endParaRPr lang="en-US" altLang="zh-CN">
              <a:solidFill>
                <a:srgbClr val="FF0000"/>
              </a:solidFill>
              <a:ea typeface="楷体_GB2312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。考查情景交际。由答语中“我想看体育新闻。”可知拒绝了对方的请求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再由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Could you please do sth. ?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的否定答语中用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can’t,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而不用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couldn’t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可知选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5. —Could you please sweep the floor? I’m going to cook dinner. </a:t>
            </a:r>
          </a:p>
          <a:p>
            <a:r>
              <a:rPr lang="en-US" altLang="zh-CN">
                <a:solidFill>
                  <a:srgbClr val="000000"/>
                </a:solidFill>
              </a:rPr>
              <a:t>—______. I’ll do it at once, Mum.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I’m afraid not		B. You’re kidding</a:t>
            </a:r>
          </a:p>
          <a:p>
            <a:r>
              <a:rPr lang="en-US" altLang="zh-CN">
                <a:solidFill>
                  <a:srgbClr val="000000"/>
                </a:solidFill>
              </a:rPr>
              <a:t>C. It’s a shame		D. My pleasure</a:t>
            </a:r>
            <a:endParaRPr lang="en-US" altLang="zh-CN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Text Box 2"/>
          <p:cNvSpPr txBox="1">
            <a:spLocks noChangeArrowheads="1"/>
          </p:cNvSpPr>
          <p:nvPr/>
        </p:nvSpPr>
        <p:spPr bwMode="auto">
          <a:xfrm>
            <a:off x="263525" y="674688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。考查情景交际。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I’m afraid not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恐怕不行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;You’re kidding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你在开玩笑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;It’s a shame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真遗憾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;My pleasure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愿意效劳。根据答语“我会立刻去做”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所以空格处应表示同意去做。故选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2"/>
          <p:cNvSpPr txBox="1">
            <a:spLocks noChangeArrowheads="1"/>
          </p:cNvSpPr>
          <p:nvPr/>
        </p:nvSpPr>
        <p:spPr bwMode="auto">
          <a:xfrm>
            <a:off x="315913" y="1284288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  </a:t>
            </a:r>
            <a:r>
              <a:rPr lang="en-US" altLang="zh-CN" dirty="0">
                <a:solidFill>
                  <a:srgbClr val="000000"/>
                </a:solidFill>
              </a:rPr>
              <a:t>neither</a:t>
            </a:r>
            <a:r>
              <a:rPr lang="en-US" altLang="zh-CN" i="1" dirty="0">
                <a:solidFill>
                  <a:srgbClr val="000000"/>
                </a:solidFill>
              </a:rPr>
              <a:t> adv. </a:t>
            </a:r>
            <a:r>
              <a:rPr lang="zh-CN" altLang="en-US" dirty="0">
                <a:solidFill>
                  <a:srgbClr val="000000"/>
                </a:solidFill>
              </a:rPr>
              <a:t>也不</a:t>
            </a:r>
            <a:r>
              <a:rPr lang="en-US" altLang="zh-CN" dirty="0">
                <a:solidFill>
                  <a:srgbClr val="000000"/>
                </a:solidFill>
              </a:rPr>
              <a:t>; </a:t>
            </a:r>
            <a:r>
              <a:rPr lang="en-US" altLang="zh-CN" i="1" dirty="0">
                <a:solidFill>
                  <a:srgbClr val="000000"/>
                </a:solidFill>
              </a:rPr>
              <a:t>pron.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两者都不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For one week, she did not do any housework and neither did I.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整整一周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她没有做任何家务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我也没有做。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FF"/>
                </a:solidFill>
              </a:rPr>
              <a:t>Neither</a:t>
            </a:r>
            <a:r>
              <a:rPr lang="en-US" altLang="zh-CN" dirty="0">
                <a:solidFill>
                  <a:srgbClr val="000000"/>
                </a:solidFill>
              </a:rPr>
              <a:t> of us did any housework for a week.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我们两个整整一周都没有做任何家务。</a:t>
            </a:r>
          </a:p>
        </p:txBody>
      </p:sp>
      <p:pic>
        <p:nvPicPr>
          <p:cNvPr id="1069059" name="Picture 3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719138"/>
            <a:ext cx="5287962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315913" y="717550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FF"/>
                </a:solidFill>
              </a:rPr>
              <a:t>Neither</a:t>
            </a:r>
            <a:r>
              <a:rPr lang="en-US" altLang="zh-CN" dirty="0">
                <a:solidFill>
                  <a:srgbClr val="000000"/>
                </a:solidFill>
              </a:rPr>
              <a:t> answer is right.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两个答案都不对。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 err="1">
                <a:solidFill>
                  <a:srgbClr val="000000"/>
                </a:solidFill>
              </a:rPr>
              <a:t>Mr</a:t>
            </a:r>
            <a:r>
              <a:rPr lang="en-US" altLang="zh-CN" dirty="0">
                <a:solidFill>
                  <a:srgbClr val="000000"/>
                </a:solidFill>
              </a:rPr>
              <a:t> Brown can </a:t>
            </a:r>
            <a:r>
              <a:rPr lang="en-US" altLang="zh-CN" dirty="0">
                <a:solidFill>
                  <a:srgbClr val="0000FF"/>
                </a:solidFill>
              </a:rPr>
              <a:t>neither </a:t>
            </a:r>
            <a:r>
              <a:rPr lang="en-US" altLang="zh-CN" dirty="0">
                <a:solidFill>
                  <a:srgbClr val="000000"/>
                </a:solidFill>
              </a:rPr>
              <a:t>read </a:t>
            </a:r>
            <a:r>
              <a:rPr lang="en-US" altLang="zh-CN" dirty="0">
                <a:solidFill>
                  <a:srgbClr val="0000FF"/>
                </a:solidFill>
              </a:rPr>
              <a:t>nor </a:t>
            </a:r>
            <a:r>
              <a:rPr lang="en-US" altLang="zh-CN" dirty="0">
                <a:solidFill>
                  <a:srgbClr val="000000"/>
                </a:solidFill>
              </a:rPr>
              <a:t>write Chinese.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布朗先生既不会读汉语也不会写汉语。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Text Box 2"/>
          <p:cNvSpPr txBox="1">
            <a:spLocks noChangeArrowheads="1"/>
          </p:cNvSpPr>
          <p:nvPr/>
        </p:nvSpPr>
        <p:spPr bwMode="auto">
          <a:xfrm>
            <a:off x="257175" y="785813"/>
            <a:ext cx="8578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r>
              <a:rPr lang="en-US" altLang="zh-CN" dirty="0">
                <a:solidFill>
                  <a:srgbClr val="000000"/>
                </a:solidFill>
              </a:rPr>
              <a:t>neither</a:t>
            </a:r>
            <a:r>
              <a:rPr lang="zh-CN" altLang="en-US" dirty="0">
                <a:solidFill>
                  <a:srgbClr val="000000"/>
                </a:solidFill>
              </a:rPr>
              <a:t>的用法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(1)neither</a:t>
            </a:r>
            <a:r>
              <a:rPr lang="zh-CN" altLang="en-US" dirty="0">
                <a:solidFill>
                  <a:srgbClr val="000000"/>
                </a:solidFill>
              </a:rPr>
              <a:t>作为副词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意为“也不”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常用于“</a:t>
            </a:r>
            <a:r>
              <a:rPr lang="en-US" altLang="zh-CN" dirty="0">
                <a:solidFill>
                  <a:srgbClr val="000000"/>
                </a:solidFill>
              </a:rPr>
              <a:t>neither + be</a:t>
            </a:r>
            <a:r>
              <a:rPr lang="zh-CN" altLang="en-US" dirty="0">
                <a:solidFill>
                  <a:srgbClr val="000000"/>
                </a:solidFill>
              </a:rPr>
              <a:t>动词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en-US" dirty="0">
                <a:solidFill>
                  <a:srgbClr val="000000"/>
                </a:solidFill>
              </a:rPr>
              <a:t>助动词</a:t>
            </a:r>
            <a:r>
              <a:rPr lang="en-US" altLang="zh-CN" dirty="0">
                <a:solidFill>
                  <a:srgbClr val="000000"/>
                </a:solidFill>
              </a:rPr>
              <a:t>/</a:t>
            </a:r>
            <a:r>
              <a:rPr lang="zh-CN" altLang="en-US" dirty="0">
                <a:solidFill>
                  <a:srgbClr val="000000"/>
                </a:solidFill>
              </a:rPr>
              <a:t>情态动词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另一个主语”结构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适用于上一句是否定句的情况。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(2)neither</a:t>
            </a:r>
            <a:r>
              <a:rPr lang="zh-CN" altLang="en-US" dirty="0">
                <a:solidFill>
                  <a:srgbClr val="000000"/>
                </a:solidFill>
              </a:rPr>
              <a:t>作为代词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意为“两者都不”</a:t>
            </a:r>
            <a:r>
              <a:rPr lang="en-US" altLang="zh-CN" dirty="0">
                <a:solidFill>
                  <a:srgbClr val="000000"/>
                </a:solidFill>
              </a:rPr>
              <a:t>, “neither of”</a:t>
            </a:r>
            <a:r>
              <a:rPr lang="zh-CN" altLang="en-US" dirty="0">
                <a:solidFill>
                  <a:srgbClr val="000000"/>
                </a:solidFill>
              </a:rPr>
              <a:t>作主语时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谓语动词用单数或复数形式。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3396</Words>
  <Application>Microsoft Office PowerPoint</Application>
  <PresentationFormat>自定义</PresentationFormat>
  <Paragraphs>322</Paragraphs>
  <Slides>68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68</vt:i4>
      </vt:variant>
    </vt:vector>
  </HeadingPairs>
  <TitlesOfParts>
    <vt:vector size="77" baseType="lpstr">
      <vt:lpstr>NEU-BZ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FB93740AA32A4015A60708234ED395DB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