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3" r:id="rId16"/>
    <p:sldId id="272" r:id="rId17"/>
    <p:sldId id="275" r:id="rId18"/>
    <p:sldId id="268" r:id="rId19"/>
    <p:sldId id="274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74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B3C0E-56B8-4A1F-BAC8-326BAE227929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1D37-02AC-4AA9-9C50-E79C25F6799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57158" y="-1071594"/>
            <a:ext cx="8358246" cy="907260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07191" y="1844824"/>
            <a:ext cx="7858180" cy="2500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000" b="1" dirty="0" smtClean="0">
                <a:ln w="1016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</a:p>
          <a:p>
            <a:pPr algn="ctr"/>
            <a:r>
              <a:rPr lang="en-US" altLang="zh-CN" sz="5400" b="1" dirty="0" smtClean="0">
                <a:ln w="19050">
                  <a:noFill/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King’s new clothes</a:t>
            </a:r>
          </a:p>
        </p:txBody>
      </p:sp>
      <p:sp>
        <p:nvSpPr>
          <p:cNvPr id="6" name="矩形 5"/>
          <p:cNvSpPr/>
          <p:nvPr/>
        </p:nvSpPr>
        <p:spPr>
          <a:xfrm>
            <a:off x="3146317" y="6165304"/>
            <a:ext cx="277992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Watch and judge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00034" y="1357298"/>
            <a:ext cx="7358114" cy="46434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1. The </a:t>
            </a:r>
            <a:r>
              <a:rPr lang="en-US" sz="2800" dirty="0">
                <a:latin typeface="Comic Sans MS" panose="030F0702030302020204" pitchFamily="66" charset="0"/>
              </a:rPr>
              <a:t>king was foolish.</a:t>
            </a:r>
          </a:p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2. People </a:t>
            </a:r>
            <a:r>
              <a:rPr lang="en-US" sz="2800" dirty="0">
                <a:latin typeface="Comic Sans MS" panose="030F0702030302020204" pitchFamily="66" charset="0"/>
              </a:rPr>
              <a:t>could see the king’s new clothes.</a:t>
            </a:r>
          </a:p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3.The </a:t>
            </a:r>
            <a:r>
              <a:rPr lang="en-US" sz="2800" dirty="0">
                <a:latin typeface="Comic Sans MS" panose="030F0702030302020204" pitchFamily="66" charset="0"/>
              </a:rPr>
              <a:t>boy was foolish </a:t>
            </a:r>
            <a:r>
              <a:rPr lang="en-US" sz="2800" dirty="0" smtClean="0">
                <a:latin typeface="Comic Sans MS" panose="030F0702030302020204" pitchFamily="66" charset="0"/>
              </a:rPr>
              <a:t>because </a:t>
            </a:r>
            <a:r>
              <a:rPr lang="en-US" sz="2800" dirty="0">
                <a:latin typeface="Comic Sans MS" panose="030F0702030302020204" pitchFamily="66" charset="0"/>
              </a:rPr>
              <a:t>he could not see the king’s new clothes.</a:t>
            </a:r>
          </a:p>
          <a:p>
            <a:pPr algn="ctr">
              <a:buSzPct val="117000"/>
            </a:pPr>
            <a:endParaRPr lang="zh-CN" altLang="en-US" dirty="0">
              <a:latin typeface="Comic Sans MS" panose="030F0702030302020204" pitchFamily="66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143768" y="2500306"/>
            <a:ext cx="357190" cy="357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143768" y="3357562"/>
            <a:ext cx="357190" cy="357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143768" y="4286256"/>
            <a:ext cx="357190" cy="357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7072330" y="247715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乘号 33"/>
          <p:cNvSpPr/>
          <p:nvPr/>
        </p:nvSpPr>
        <p:spPr>
          <a:xfrm>
            <a:off x="7143768" y="3357562"/>
            <a:ext cx="357190" cy="4286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乘号 34"/>
          <p:cNvSpPr/>
          <p:nvPr/>
        </p:nvSpPr>
        <p:spPr>
          <a:xfrm>
            <a:off x="7143768" y="4286256"/>
            <a:ext cx="357190" cy="428628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7" name="直接连接符 36"/>
          <p:cNvCxnSpPr/>
          <p:nvPr/>
        </p:nvCxnSpPr>
        <p:spPr>
          <a:xfrm>
            <a:off x="2428860" y="3286124"/>
            <a:ext cx="863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2321872" y="3214686"/>
            <a:ext cx="14643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could not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3286116" y="4143380"/>
            <a:ext cx="1099820" cy="196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57620" y="3500438"/>
            <a:ext cx="14643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clever</a:t>
            </a: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5929322" y="4123695"/>
            <a:ext cx="1365250" cy="196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14348" y="4572008"/>
            <a:ext cx="50228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142976" y="4643446"/>
            <a:ext cx="26657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He was honest.</a:t>
            </a:r>
          </a:p>
        </p:txBody>
      </p:sp>
      <p:pic>
        <p:nvPicPr>
          <p:cNvPr id="1026" name="Picture 2" descr="E:\牛津素材\6A\u1\small\say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28604"/>
            <a:ext cx="3111536" cy="2333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" grpId="0"/>
      <p:bldP spid="9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643338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Read and underline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0034" y="1142984"/>
            <a:ext cx="750099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400" dirty="0" smtClean="0">
                <a:latin typeface="Comic Sans MS" panose="030F0702030302020204" pitchFamily="66" charset="0"/>
              </a:rPr>
              <a:t>Read the story carefully and answer the following questions. Underline the key sentences.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500034" y="2500306"/>
            <a:ext cx="7358114" cy="35004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smtClean="0"/>
              <a:t>What did the king do after wearing the new clothes?</a:t>
            </a:r>
          </a:p>
          <a:p>
            <a:pPr marL="342900" indent="-342900">
              <a:buFontTx/>
              <a:buAutoNum type="arabicPeriod"/>
            </a:pPr>
            <a:endParaRPr lang="en-US" sz="2400" dirty="0" smtClean="0"/>
          </a:p>
          <a:p>
            <a:pPr marL="342900" indent="-342900">
              <a:buFontTx/>
              <a:buAutoNum type="arabicPeriod"/>
            </a:pPr>
            <a:r>
              <a:rPr lang="en-US" sz="2400" dirty="0" smtClean="0"/>
              <a:t>Did the people in the street like the new clothes? What did they say? </a:t>
            </a:r>
          </a:p>
          <a:p>
            <a:pPr marL="342900" indent="-342900">
              <a:buFontTx/>
              <a:buAutoNum type="arabicPeriod"/>
            </a:pPr>
            <a:endParaRPr lang="en-US" sz="2400" dirty="0" smtClean="0"/>
          </a:p>
          <a:p>
            <a:pPr marL="342900" indent="-342900">
              <a:buFontTx/>
              <a:buAutoNum type="arabicPeriod"/>
            </a:pPr>
            <a:r>
              <a:rPr lang="en-US" sz="2400" dirty="0" smtClean="0"/>
              <a:t>Who said the truth at last? 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2050" name="Picture 2" descr="E:\牛津素材\6A\u1\small\chil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071810"/>
            <a:ext cx="3111504" cy="2333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500462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Read and underline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" name="Picture 4" descr="C:\Users\王文婷\Desktop\图片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5072098" cy="272161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85786" y="4500570"/>
            <a:ext cx="8143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            The king </a:t>
            </a:r>
            <a:r>
              <a:rPr lang="en-US" altLang="zh-CN" sz="2800" dirty="0" smtClean="0">
                <a:solidFill>
                  <a:srgbClr val="FF0000"/>
                </a:solidFill>
              </a:rPr>
              <a:t>walk</a:t>
            </a:r>
            <a:r>
              <a:rPr lang="en-US" altLang="zh-CN" sz="2800" dirty="0" smtClean="0">
                <a:solidFill>
                  <a:srgbClr val="0070C0"/>
                </a:solidFill>
              </a:rPr>
              <a:t>ed</a:t>
            </a:r>
            <a:r>
              <a:rPr lang="en-US" altLang="zh-CN" sz="2800" dirty="0" smtClean="0">
                <a:solidFill>
                  <a:srgbClr val="FF0000"/>
                </a:solidFill>
              </a:rPr>
              <a:t> through </a:t>
            </a:r>
            <a:r>
              <a:rPr lang="en-US" altLang="zh-CN" sz="2800" dirty="0" smtClean="0">
                <a:solidFill>
                  <a:srgbClr val="0070C0"/>
                </a:solidFill>
              </a:rPr>
              <a:t>the city in his new clothes. There were a lot of people in the street.. They looked at the king and shouted, “What a beautiful clothes!”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71472" y="928670"/>
            <a:ext cx="6500858" cy="8572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000" dirty="0" smtClean="0">
                <a:latin typeface="Comic Sans MS" panose="030F0702030302020204" pitchFamily="66" charset="0"/>
              </a:rPr>
              <a:t>What did the king do after wearing the new clothes?</a:t>
            </a:r>
            <a:endParaRPr lang="zh-CN" altLang="en-US" sz="2000" dirty="0">
              <a:latin typeface="Comic Sans MS" panose="030F0702030302020204" pitchFamily="66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000232" y="4929198"/>
            <a:ext cx="602298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28662" y="5357826"/>
            <a:ext cx="863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86512" y="4071942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cross over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 flipV="1">
            <a:off x="5357818" y="4429132"/>
            <a:ext cx="1000132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57190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Read and underline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" name="Picture 4" descr="C:\Users\王文婷\Desktop\图片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5072098" cy="272161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85786" y="4500570"/>
            <a:ext cx="81439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            The king walked through the city in his new clothes. There were a lot of people in the street.. They looked at the king and </a:t>
            </a:r>
            <a:r>
              <a:rPr lang="en-US" altLang="zh-CN" sz="2800" dirty="0" smtClean="0">
                <a:solidFill>
                  <a:srgbClr val="FF0000"/>
                </a:solidFill>
              </a:rPr>
              <a:t>shout</a:t>
            </a:r>
            <a:r>
              <a:rPr lang="en-US" altLang="zh-CN" sz="2800" dirty="0" smtClean="0">
                <a:solidFill>
                  <a:srgbClr val="0070C0"/>
                </a:solidFill>
              </a:rPr>
              <a:t>ed, “What a beautiful clothes!”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71472" y="1000108"/>
            <a:ext cx="6500858" cy="7858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dirty="0" smtClean="0"/>
          </a:p>
          <a:p>
            <a:r>
              <a:rPr lang="en-US" sz="2400" dirty="0" smtClean="0"/>
              <a:t>Did the people in the street like the new clothes? What did they say? </a:t>
            </a:r>
          </a:p>
          <a:p>
            <a:endParaRPr lang="zh-CN" altLang="en-US" sz="2000" dirty="0">
              <a:latin typeface="Comic Sans MS" panose="030F0702030302020204" pitchFamily="66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5715008" y="5786454"/>
            <a:ext cx="235745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000100" y="6215082"/>
            <a:ext cx="863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28992" y="5929330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They didn’t tell the truth.</a:t>
            </a:r>
            <a:endParaRPr lang="zh-CN" alt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57190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Read and underline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4546595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70C0"/>
                </a:solidFill>
              </a:rPr>
              <a:t>            A little boy </a:t>
            </a:r>
            <a:r>
              <a:rPr lang="en-US" altLang="zh-CN" sz="2800" dirty="0" smtClean="0">
                <a:solidFill>
                  <a:srgbClr val="FF0000"/>
                </a:solidFill>
              </a:rPr>
              <a:t>point</a:t>
            </a:r>
            <a:r>
              <a:rPr lang="en-US" altLang="zh-CN" sz="2800" dirty="0" smtClean="0">
                <a:solidFill>
                  <a:srgbClr val="0070C0"/>
                </a:solidFill>
              </a:rPr>
              <a:t>ed</a:t>
            </a:r>
            <a:r>
              <a:rPr lang="en-US" altLang="zh-CN" sz="2800" dirty="0" smtClean="0">
                <a:solidFill>
                  <a:srgbClr val="FF0000"/>
                </a:solidFill>
              </a:rPr>
              <a:t> at </a:t>
            </a:r>
            <a:r>
              <a:rPr lang="en-US" altLang="zh-CN" sz="2800" dirty="0" smtClean="0">
                <a:solidFill>
                  <a:srgbClr val="0070C0"/>
                </a:solidFill>
              </a:rPr>
              <a:t>the king and </a:t>
            </a:r>
            <a:r>
              <a:rPr lang="en-US" altLang="zh-CN" sz="2800" dirty="0" smtClean="0">
                <a:solidFill>
                  <a:srgbClr val="FF0000"/>
                </a:solidFill>
              </a:rPr>
              <a:t>laugh</a:t>
            </a:r>
            <a:r>
              <a:rPr lang="en-US" altLang="zh-CN" sz="2800" dirty="0" smtClean="0">
                <a:solidFill>
                  <a:srgbClr val="0070C0"/>
                </a:solidFill>
              </a:rPr>
              <a:t>ed, “Ha! Ha! The king isn’t wearing any clothes!”</a:t>
            </a:r>
            <a:endParaRPr lang="zh-CN" altLang="en-US" sz="2800" dirty="0">
              <a:solidFill>
                <a:srgbClr val="0070C0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71472" y="1000108"/>
            <a:ext cx="6500858" cy="7858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000" dirty="0" smtClean="0">
                <a:latin typeface="Comic Sans MS" panose="030F0702030302020204" pitchFamily="66" charset="0"/>
              </a:rPr>
              <a:t>Who said the truth at last?</a:t>
            </a:r>
            <a:endParaRPr lang="zh-CN" altLang="en-US" sz="2000" dirty="0">
              <a:latin typeface="Comic Sans MS" panose="030F0702030302020204" pitchFamily="66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857224" y="5429264"/>
            <a:ext cx="52149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8001024" y="5000636"/>
            <a:ext cx="863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C:\Users\王文婷\Desktop\图片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5214974" cy="2616151"/>
          </a:xfrm>
          <a:prstGeom prst="rect">
            <a:avLst/>
          </a:prstGeom>
          <a:noFill/>
        </p:spPr>
      </p:pic>
      <p:sp>
        <p:nvSpPr>
          <p:cNvPr id="15" name="椭圆 14"/>
          <p:cNvSpPr/>
          <p:nvPr/>
        </p:nvSpPr>
        <p:spPr>
          <a:xfrm>
            <a:off x="1643042" y="2786058"/>
            <a:ext cx="1214446" cy="15716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/>
          <p:nvPr/>
        </p:nvCxnSpPr>
        <p:spPr>
          <a:xfrm>
            <a:off x="1643042" y="5000636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00496" y="454885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ed</a:t>
            </a:r>
            <a:endParaRPr lang="zh-CN" alt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500958" y="454885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ed</a:t>
            </a:r>
            <a:endParaRPr lang="zh-CN" altLang="en-US" sz="2800" dirty="0"/>
          </a:p>
        </p:txBody>
      </p:sp>
      <p:sp>
        <p:nvSpPr>
          <p:cNvPr id="22" name="圆角矩形 21"/>
          <p:cNvSpPr/>
          <p:nvPr/>
        </p:nvSpPr>
        <p:spPr>
          <a:xfrm>
            <a:off x="4714876" y="5715016"/>
            <a:ext cx="2286016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past tense</a:t>
            </a:r>
            <a:endParaRPr lang="zh-CN" alt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>
            <a:off x="4357686" y="5000636"/>
            <a:ext cx="928694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rot="10800000" flipV="1">
            <a:off x="6357950" y="5072074"/>
            <a:ext cx="1214446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57356" y="585789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Find more words like these.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20" grpId="0"/>
      <p:bldP spid="21" grpId="0"/>
      <p:bldP spid="22" grpId="0" animBg="1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Let’s imagine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2050" name="Picture 2" descr="E:\牛津素材\6A\u1\small\chil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00164" y="3929066"/>
            <a:ext cx="3111504" cy="2333628"/>
          </a:xfrm>
          <a:prstGeom prst="rect">
            <a:avLst/>
          </a:prstGeom>
          <a:noFill/>
        </p:spPr>
      </p:pic>
      <p:pic>
        <p:nvPicPr>
          <p:cNvPr id="10" name="Picture 5" descr="C:\Users\王文婷\Desktop\图片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428868"/>
            <a:ext cx="3363736" cy="1687457"/>
          </a:xfrm>
          <a:prstGeom prst="rect">
            <a:avLst/>
          </a:prstGeom>
          <a:noFill/>
        </p:spPr>
      </p:pic>
      <p:sp>
        <p:nvSpPr>
          <p:cNvPr id="11" name="云形标注 10"/>
          <p:cNvSpPr/>
          <p:nvPr/>
        </p:nvSpPr>
        <p:spPr>
          <a:xfrm>
            <a:off x="2214546" y="1643050"/>
            <a:ext cx="6072198" cy="4857784"/>
          </a:xfrm>
          <a:prstGeom prst="cloudCallout">
            <a:avLst>
              <a:gd name="adj1" fmla="val -66831"/>
              <a:gd name="adj2" fmla="val 9224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428596" y="1000108"/>
            <a:ext cx="750099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400" dirty="0" smtClean="0">
                <a:latin typeface="Comic Sans MS" panose="030F0702030302020204" pitchFamily="66" charset="0"/>
              </a:rPr>
              <a:t>What would happen then? Work in groups and create an ending for the story.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3438" y="4214818"/>
            <a:ext cx="12858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  <a:endParaRPr lang="zh-CN" altLang="en-US" sz="6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Let’s retell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2050" name="Picture 2" descr="E:\牛津素材\6A\u1\small\child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000164" y="3929066"/>
            <a:ext cx="3111504" cy="2333628"/>
          </a:xfrm>
          <a:prstGeom prst="rect">
            <a:avLst/>
          </a:prstGeom>
          <a:noFill/>
        </p:spPr>
      </p:pic>
      <p:sp>
        <p:nvSpPr>
          <p:cNvPr id="11" name="云形标注 10"/>
          <p:cNvSpPr/>
          <p:nvPr/>
        </p:nvSpPr>
        <p:spPr>
          <a:xfrm>
            <a:off x="2214546" y="1643050"/>
            <a:ext cx="6072198" cy="4857784"/>
          </a:xfrm>
          <a:prstGeom prst="cloudCallout">
            <a:avLst>
              <a:gd name="adj1" fmla="val -66831"/>
              <a:gd name="adj2" fmla="val 9224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1071538" y="928670"/>
            <a:ext cx="5357850" cy="92869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400" dirty="0" smtClean="0">
                <a:latin typeface="Comic Sans MS" panose="030F0702030302020204" pitchFamily="66" charset="0"/>
              </a:rPr>
              <a:t>Retell the story with your endings in groups of four. Each one choose one picture.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1934" y="4857760"/>
            <a:ext cx="12858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</a:t>
            </a:r>
            <a:endParaRPr lang="zh-CN" altLang="en-US" sz="6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" name="Picture 2" descr="C:\Users\王文婷\Desktop\图片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285992"/>
            <a:ext cx="2866630" cy="1172187"/>
          </a:xfrm>
          <a:prstGeom prst="rect">
            <a:avLst/>
          </a:prstGeom>
          <a:noFill/>
        </p:spPr>
      </p:pic>
      <p:pic>
        <p:nvPicPr>
          <p:cNvPr id="14" name="Picture 3" descr="C:\Users\王文婷\Desktop\图片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214554"/>
            <a:ext cx="2938595" cy="1127304"/>
          </a:xfrm>
          <a:prstGeom prst="rect">
            <a:avLst/>
          </a:prstGeom>
          <a:noFill/>
        </p:spPr>
      </p:pic>
      <p:pic>
        <p:nvPicPr>
          <p:cNvPr id="15" name="Picture 4" descr="C:\Users\王文婷\Desktop\图片3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766881" y="3500438"/>
            <a:ext cx="2590805" cy="1390189"/>
          </a:xfrm>
          <a:prstGeom prst="rect">
            <a:avLst/>
          </a:prstGeom>
          <a:noFill/>
        </p:spPr>
      </p:pic>
      <p:pic>
        <p:nvPicPr>
          <p:cNvPr id="16" name="Picture 5" descr="C:\Users\王文婷\Desktop\图片6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14876" y="3571876"/>
            <a:ext cx="2571768" cy="12901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latin typeface="Comic Sans MS" panose="030F0702030302020204" pitchFamily="66" charset="0"/>
              </a:rPr>
              <a:t>Keep sincere and be an honest man.</a:t>
            </a:r>
            <a:endParaRPr lang="zh-CN" altLang="en-US" sz="4000" dirty="0">
              <a:latin typeface="Comic Sans MS" panose="030F0702030302020204" pitchFamily="66" charset="0"/>
            </a:endParaRPr>
          </a:p>
        </p:txBody>
      </p:sp>
      <p:sp>
        <p:nvSpPr>
          <p:cNvPr id="5" name="波形 4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We Know it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Homework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8194" name="Picture 2" descr="E:\牛津素材\6A\u1\small\fooli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357562"/>
            <a:ext cx="4111636" cy="3083727"/>
          </a:xfrm>
          <a:prstGeom prst="rect">
            <a:avLst/>
          </a:prstGeom>
          <a:noFill/>
        </p:spPr>
      </p:pic>
      <p:sp>
        <p:nvSpPr>
          <p:cNvPr id="9" name="圆角矩形 8"/>
          <p:cNvSpPr/>
          <p:nvPr/>
        </p:nvSpPr>
        <p:spPr>
          <a:xfrm>
            <a:off x="785786" y="1357298"/>
            <a:ext cx="6858048" cy="300039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altLang="zh-CN" sz="2400" dirty="0" smtClean="0">
              <a:latin typeface="Comic Sans MS" panose="030F0702030302020204" pitchFamily="66" charset="0"/>
            </a:endParaRPr>
          </a:p>
          <a:p>
            <a:pPr lvl="0"/>
            <a:r>
              <a:rPr lang="en-US" altLang="zh-CN" sz="2400" dirty="0" smtClean="0">
                <a:latin typeface="Comic Sans MS" panose="030F0702030302020204" pitchFamily="66" charset="0"/>
              </a:rPr>
              <a:t>1.</a:t>
            </a:r>
            <a:r>
              <a:rPr lang="en-US" sz="2400" dirty="0" smtClean="0">
                <a:latin typeface="Comic Sans MS" panose="030F0702030302020204" pitchFamily="66" charset="0"/>
              </a:rPr>
              <a:t> Tell the story to your parents in English. </a:t>
            </a:r>
          </a:p>
          <a:p>
            <a:pPr lvl="0"/>
            <a:endParaRPr lang="en-US" sz="2400" dirty="0" smtClean="0">
              <a:latin typeface="Comic Sans MS" panose="030F0702030302020204" pitchFamily="66" charset="0"/>
            </a:endParaRPr>
          </a:p>
          <a:p>
            <a:pPr lvl="0"/>
            <a:r>
              <a:rPr lang="en-US" sz="2400" dirty="0" smtClean="0">
                <a:latin typeface="Comic Sans MS" panose="030F0702030302020204" pitchFamily="66" charset="0"/>
              </a:rPr>
              <a:t>2.Write down your ending of the story.</a:t>
            </a:r>
          </a:p>
          <a:p>
            <a:endParaRPr lang="zh-CN" altLang="en-US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57158" y="-1071594"/>
            <a:ext cx="8358246" cy="907260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472" y="2000240"/>
            <a:ext cx="7858180" cy="2500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8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Goodbye!</a:t>
            </a:r>
            <a:endParaRPr lang="zh-CN" altLang="en-US" sz="88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428596" y="285728"/>
            <a:ext cx="2714644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Let’s talk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6" name="Picture 2" descr="E:\牛津素材\6A\u1\Storyt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928934"/>
            <a:ext cx="4000528" cy="3000396"/>
          </a:xfrm>
          <a:prstGeom prst="rect">
            <a:avLst/>
          </a:prstGeom>
          <a:noFill/>
        </p:spPr>
      </p:pic>
      <p:pic>
        <p:nvPicPr>
          <p:cNvPr id="1027" name="Picture 3" descr="E:\牛津素材\6A\u1\little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857496"/>
            <a:ext cx="4476781" cy="3357586"/>
          </a:xfrm>
          <a:prstGeom prst="rect">
            <a:avLst/>
          </a:prstGeom>
          <a:noFill/>
        </p:spPr>
      </p:pic>
      <p:sp>
        <p:nvSpPr>
          <p:cNvPr id="9" name="圆角矩形 8"/>
          <p:cNvSpPr/>
          <p:nvPr/>
        </p:nvSpPr>
        <p:spPr>
          <a:xfrm>
            <a:off x="500034" y="1214422"/>
            <a:ext cx="750099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atin typeface="Comic Sans MS" panose="030F0702030302020204" pitchFamily="66" charset="0"/>
              </a:rPr>
              <a:t>Talk about the characters on the picture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2071678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There is / are…     She/ He is…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428596" y="285728"/>
            <a:ext cx="3857652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About he writer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6" name="Picture 2" descr="E:\牛津素材\6A\u1\Storyt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52971" y="2357430"/>
            <a:ext cx="4191029" cy="314327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57158" y="1214422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Hans Christian Anderson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428596" y="2143116"/>
            <a:ext cx="4357718" cy="357190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CN" sz="2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writed</a:t>
            </a:r>
            <a:r>
              <a:rPr lang="en-US" altLang="zh-CN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many fairy tales</a:t>
            </a:r>
            <a:r>
              <a:rPr lang="en-US" altLang="zh-CN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altLang="zh-CN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i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Little Match Girl</a:t>
            </a:r>
          </a:p>
          <a:p>
            <a:endParaRPr lang="en-US" altLang="zh-CN" sz="2400" i="1" dirty="0" smtClean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i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Ugly Duckling</a:t>
            </a:r>
          </a:p>
          <a:p>
            <a:endParaRPr lang="en-US" altLang="zh-CN" sz="2400" i="1" dirty="0" smtClean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i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Little Mermaid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428596" y="285728"/>
            <a:ext cx="2714644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Let’s talk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0034" y="1214422"/>
            <a:ext cx="750099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latin typeface="Comic Sans MS" panose="030F0702030302020204" pitchFamily="66" charset="0"/>
              </a:rPr>
              <a:t>What do you know about the story?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  <p:pic>
        <p:nvPicPr>
          <p:cNvPr id="11" name="Picture 2" descr="E:\牛津素材\6A\u1\foolish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2857496"/>
            <a:ext cx="3810000" cy="2857500"/>
          </a:xfrm>
          <a:prstGeom prst="ellipse">
            <a:avLst/>
          </a:prstGeom>
          <a:noFill/>
        </p:spPr>
      </p:pic>
      <p:sp>
        <p:nvSpPr>
          <p:cNvPr id="12" name="圆角矩形 11"/>
          <p:cNvSpPr/>
          <p:nvPr/>
        </p:nvSpPr>
        <p:spPr>
          <a:xfrm>
            <a:off x="571472" y="2143116"/>
            <a:ext cx="4357718" cy="3571900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400" i="1" dirty="0" smtClean="0">
              <a:solidFill>
                <a:schemeClr val="tx2"/>
              </a:solidFill>
              <a:latin typeface="Comic Sans MS" panose="030F0702030302020204" pitchFamily="66" charset="0"/>
              <a:ea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liked new clothes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i="1" dirty="0" smtClean="0">
              <a:solidFill>
                <a:schemeClr val="tx2"/>
              </a:solidFill>
              <a:latin typeface="Comic Sans MS" panose="030F0702030302020204" pitchFamily="66" charset="0"/>
              <a:ea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met two men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i="1" dirty="0" smtClean="0">
              <a:solidFill>
                <a:schemeClr val="tx2"/>
              </a:solidFill>
              <a:latin typeface="Comic Sans MS" panose="030F0702030302020204" pitchFamily="66" charset="0"/>
              <a:ea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ironic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i="1" dirty="0" smtClean="0">
              <a:solidFill>
                <a:schemeClr val="tx2"/>
              </a:solidFill>
              <a:latin typeface="Comic Sans MS" panose="030F0702030302020204" pitchFamily="66" charset="0"/>
              <a:ea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i="1" dirty="0" smtClean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428625" y="285750"/>
            <a:ext cx="3124200" cy="714375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Predict and order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王文婷\Desktop\图片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500570"/>
            <a:ext cx="3866762" cy="1581148"/>
          </a:xfrm>
          <a:prstGeom prst="rect">
            <a:avLst/>
          </a:prstGeom>
          <a:noFill/>
        </p:spPr>
      </p:pic>
      <p:pic>
        <p:nvPicPr>
          <p:cNvPr id="3075" name="Picture 3" descr="C:\Users\王文婷\Desktop\图片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071678"/>
            <a:ext cx="3724413" cy="1428760"/>
          </a:xfrm>
          <a:prstGeom prst="rect">
            <a:avLst/>
          </a:prstGeom>
          <a:noFill/>
        </p:spPr>
      </p:pic>
      <p:pic>
        <p:nvPicPr>
          <p:cNvPr id="3076" name="Picture 4" descr="C:\Users\王文婷\Desktop\图片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571612"/>
            <a:ext cx="3662375" cy="1965178"/>
          </a:xfrm>
          <a:prstGeom prst="rect">
            <a:avLst/>
          </a:prstGeom>
          <a:noFill/>
        </p:spPr>
      </p:pic>
      <p:pic>
        <p:nvPicPr>
          <p:cNvPr id="3077" name="Picture 5" descr="C:\Users\王文婷\Desktop\图片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286256"/>
            <a:ext cx="3643338" cy="1827722"/>
          </a:xfrm>
          <a:prstGeom prst="rect">
            <a:avLst/>
          </a:prstGeom>
          <a:noFill/>
        </p:spPr>
      </p:pic>
      <p:sp>
        <p:nvSpPr>
          <p:cNvPr id="13" name="矩形 12"/>
          <p:cNvSpPr/>
          <p:nvPr/>
        </p:nvSpPr>
        <p:spPr>
          <a:xfrm>
            <a:off x="285720" y="1357298"/>
            <a:ext cx="500066" cy="500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285720" y="4071942"/>
            <a:ext cx="500066" cy="500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929190" y="1357298"/>
            <a:ext cx="500066" cy="500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929190" y="4000504"/>
            <a:ext cx="500066" cy="500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000628" y="407194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zh-CN" alt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628" y="142873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zh-CN" alt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58" y="142873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zh-CN" alt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414338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zh-CN" alt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71600" y="1300480"/>
            <a:ext cx="5494655" cy="8299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/>
              <a:t>What's the correct order?</a:t>
            </a:r>
          </a:p>
          <a:p>
            <a:pPr algn="ctr"/>
            <a:r>
              <a:rPr lang="en-US" altLang="zh-CN" sz="2400"/>
              <a:t>Make a prediction first.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428596" y="285728"/>
            <a:ext cx="2714644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Let’s find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00034" y="1214422"/>
            <a:ext cx="7500990" cy="50006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400" dirty="0" smtClean="0">
                <a:latin typeface="Comic Sans MS" panose="030F0702030302020204" pitchFamily="66" charset="0"/>
              </a:rPr>
              <a:t>When did the story happen?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857224" y="2143116"/>
            <a:ext cx="3214710" cy="178595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zh-CN" sz="2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A. three days ago</a:t>
            </a:r>
          </a:p>
          <a:p>
            <a:pPr algn="r"/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 B. two hours ago</a:t>
            </a:r>
          </a:p>
          <a:p>
            <a:pPr algn="r"/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 C. long </a:t>
            </a:r>
            <a:r>
              <a:rPr lang="en-US" altLang="zh-CN" sz="2400" i="1" dirty="0" err="1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long</a:t>
            </a:r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 ago</a:t>
            </a:r>
          </a:p>
          <a:p>
            <a:pPr algn="r"/>
            <a:r>
              <a:rPr lang="en-US" altLang="zh-CN" sz="2400" i="1" dirty="0" smtClean="0">
                <a:solidFill>
                  <a:schemeClr val="tx2"/>
                </a:solidFill>
                <a:latin typeface="Comic Sans MS" panose="030F0702030302020204" pitchFamily="66" charset="0"/>
                <a:ea typeface="Cambria Math" panose="02040503050406030204" pitchFamily="18" charset="0"/>
              </a:rPr>
              <a:t> D. one year ago</a:t>
            </a:r>
            <a:endParaRPr lang="en-US" altLang="zh-CN" sz="2400" i="1" dirty="0" smtClean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笑脸 12"/>
          <p:cNvSpPr/>
          <p:nvPr/>
        </p:nvSpPr>
        <p:spPr>
          <a:xfrm>
            <a:off x="1714480" y="3071810"/>
            <a:ext cx="357190" cy="357190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3357554" y="2285992"/>
            <a:ext cx="642942" cy="150019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4000496" y="2714620"/>
            <a:ext cx="857256" cy="357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圆角矩形 21"/>
          <p:cNvSpPr/>
          <p:nvPr/>
        </p:nvSpPr>
        <p:spPr>
          <a:xfrm>
            <a:off x="5131437" y="2304090"/>
            <a:ext cx="3429024" cy="85725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past tense</a:t>
            </a:r>
            <a:endParaRPr lang="zh-CN" alt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" name="Picture 4" descr="C:\Users\王文婷\Desktop\图片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810" y="4077970"/>
            <a:ext cx="4679315" cy="2510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428596" y="285728"/>
            <a:ext cx="2714644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Let’s find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928662" y="1285860"/>
            <a:ext cx="6786610" cy="50006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000" dirty="0" smtClean="0">
                <a:latin typeface="Comic Sans MS" panose="030F0702030302020204" pitchFamily="66" charset="0"/>
              </a:rPr>
              <a:t>Choose the correct words and complete the sentences.</a:t>
            </a:r>
            <a:endParaRPr lang="zh-CN" altLang="en-US" sz="2000" dirty="0">
              <a:latin typeface="Comic Sans MS" panose="030F0702030302020204" pitchFamily="66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857224" y="2214554"/>
            <a:ext cx="6929486" cy="285752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      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latin typeface="Comic Sans MS" panose="030F0702030302020204" pitchFamily="66" charset="0"/>
              </a:rPr>
              <a:t>      </a:t>
            </a:r>
            <a:r>
              <a:rPr lang="en-US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Long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long ago</a:t>
            </a:r>
            <a:r>
              <a:rPr lang="en-US" sz="2800" dirty="0">
                <a:latin typeface="Comic Sans MS" panose="030F0702030302020204" pitchFamily="66" charset="0"/>
              </a:rPr>
              <a:t>, there( is, was) a king. There (are, were) two men. They (are, were) cheats. There (are, were) a lot of people in the street. There (is, was) a little boy in the street too.</a:t>
            </a:r>
          </a:p>
          <a:p>
            <a:endParaRPr lang="en-US" altLang="zh-CN" sz="2400" i="1" dirty="0" smtClean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5786446" y="2571744"/>
            <a:ext cx="78581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000496" y="3000372"/>
            <a:ext cx="78581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2000232" y="3429000"/>
            <a:ext cx="78581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6286512" y="3429000"/>
            <a:ext cx="78581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1000100" y="4286256"/>
            <a:ext cx="78581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099" name="Picture 3" descr="E:\牛津素材\6A\u1\sentence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471488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Watch and judge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00034" y="1357298"/>
            <a:ext cx="7358114" cy="464347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1. The </a:t>
            </a:r>
            <a:r>
              <a:rPr lang="en-US" sz="2800" dirty="0">
                <a:latin typeface="Comic Sans MS" panose="030F0702030302020204" pitchFamily="66" charset="0"/>
              </a:rPr>
              <a:t>king was foolish.</a:t>
            </a:r>
          </a:p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2. People </a:t>
            </a:r>
            <a:r>
              <a:rPr lang="en-US" sz="2800" dirty="0">
                <a:latin typeface="Comic Sans MS" panose="030F0702030302020204" pitchFamily="66" charset="0"/>
              </a:rPr>
              <a:t>could see the king’s new clothes.</a:t>
            </a:r>
          </a:p>
          <a:p>
            <a:pPr lvl="0"/>
            <a:r>
              <a:rPr lang="en-US" sz="2800" dirty="0" smtClean="0">
                <a:latin typeface="Comic Sans MS" panose="030F0702030302020204" pitchFamily="66" charset="0"/>
              </a:rPr>
              <a:t>3.The </a:t>
            </a:r>
            <a:r>
              <a:rPr lang="en-US" sz="2800" dirty="0">
                <a:latin typeface="Comic Sans MS" panose="030F0702030302020204" pitchFamily="66" charset="0"/>
              </a:rPr>
              <a:t>boy was foolish </a:t>
            </a:r>
            <a:r>
              <a:rPr lang="en-US" sz="2800" dirty="0" smtClean="0">
                <a:latin typeface="Comic Sans MS" panose="030F0702030302020204" pitchFamily="66" charset="0"/>
              </a:rPr>
              <a:t>because </a:t>
            </a:r>
            <a:r>
              <a:rPr lang="en-US" sz="2800" dirty="0">
                <a:latin typeface="Comic Sans MS" panose="030F0702030302020204" pitchFamily="66" charset="0"/>
              </a:rPr>
              <a:t>he could not see the king’s new clothes.</a:t>
            </a:r>
          </a:p>
          <a:p>
            <a:pPr algn="ctr">
              <a:buSzPct val="117000"/>
            </a:pPr>
            <a:endParaRPr lang="zh-CN" altLang="en-US" dirty="0">
              <a:latin typeface="Comic Sans MS" panose="030F0702030302020204" pitchFamily="66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143768" y="2428868"/>
            <a:ext cx="357190" cy="357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7143768" y="3286124"/>
            <a:ext cx="357190" cy="357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7143768" y="4357694"/>
            <a:ext cx="357190" cy="3571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Picture 2" descr="E:\牛津素材\6A\u1\small\say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-428652"/>
            <a:ext cx="3111536" cy="2333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-1071602" y="-214338"/>
            <a:ext cx="11001452" cy="721521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波形 5"/>
          <p:cNvSpPr/>
          <p:nvPr/>
        </p:nvSpPr>
        <p:spPr>
          <a:xfrm>
            <a:off x="214282" y="71414"/>
            <a:ext cx="3214710" cy="714380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anose="030F0702030302020204" pitchFamily="66" charset="0"/>
              </a:rPr>
              <a:t>Watch and judge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21" name="Picture 3" descr="F:\牛津素材\4A\u3\story01.jpg"/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1285852" y="1643050"/>
            <a:ext cx="6636614" cy="408448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2" name="直角三角形 21"/>
          <p:cNvSpPr/>
          <p:nvPr/>
        </p:nvSpPr>
        <p:spPr>
          <a:xfrm rot="2834779">
            <a:off x="1912384" y="5355354"/>
            <a:ext cx="221181" cy="246621"/>
          </a:xfrm>
          <a:prstGeom prst="rtTriangl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246598" y="5413785"/>
            <a:ext cx="5248355" cy="14287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全屏显示(4:3)</PresentationFormat>
  <Paragraphs>91</Paragraphs>
  <Slides>19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宋体</vt:lpstr>
      <vt:lpstr>微软雅黑</vt:lpstr>
      <vt:lpstr>Arial</vt:lpstr>
      <vt:lpstr>Calibri</vt:lpstr>
      <vt:lpstr>Cambria Math</vt:lpstr>
      <vt:lpstr>Comic Sans MS</vt:lpstr>
      <vt:lpstr>Times New Roman</vt:lpstr>
      <vt:lpstr>Wingdings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2017-10-10T01:33:00Z</dcterms:created>
  <dcterms:modified xsi:type="dcterms:W3CDTF">2023-01-16T23:22:08Z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7963CBD3C16F44069B9C6D8F3908C629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