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5" r:id="rId2"/>
    <p:sldId id="258" r:id="rId3"/>
    <p:sldId id="259" r:id="rId4"/>
    <p:sldId id="27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kb1.com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buFontTx/>
              <a:buNone/>
              <a:defRPr sz="1200" b="1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宋体" panose="02010600030101010101" pitchFamily="2" charset="-122"/>
              </a:defRPr>
            </a:lvl1pPr>
          </a:lstStyle>
          <a:p>
            <a:fld id="{1BF9912C-F773-4AA5-A3E3-B341E77D66BA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charset="0"/>
              </a:defRPr>
            </a:lvl1pPr>
          </a:lstStyle>
          <a:p>
            <a:fld id="{E524B476-32AB-44C7-B804-57662309B03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SmartArt 占位符 2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 noProof="1" dirty="0">
                <a:latin typeface="Times New Roman" panose="02020603050405020304" pitchFamily="18" charset="0"/>
                <a:cs typeface="+mn-ea"/>
              </a:defRPr>
            </a:lvl1pPr>
          </a:lstStyle>
          <a:p>
            <a:fld id="{BB962C8B-B14F-4D97-AF65-F5344CB8AC3E}" type="datetime1">
              <a:rPr lang="zh-CN" altLang="en-US"/>
              <a:t>2023-01-17</a:t>
            </a:fld>
            <a:endParaRPr lang="zh-CN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7B27E0D6-1624-4905-81B8-EDEFE84D8776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 defTabSz="448945"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 defTabSz="448945"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77EC0B9-69E8-4F6A-9121-B3491A57CAD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16DEF957-8821-4C0E-8180-C6E8C367390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7207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66725" y="1773238"/>
            <a:ext cx="4038600" cy="43195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57725" y="1773238"/>
            <a:ext cx="4038600" cy="2082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57725" y="4008438"/>
            <a:ext cx="4038600" cy="20843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buFontTx/>
              <a:buNone/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buFontTx/>
              <a:buNone/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ABB5A910-ACBE-4698-B2EE-6B29A541645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7207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6725" y="1773238"/>
            <a:ext cx="4038600" cy="43195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57725" y="1773238"/>
            <a:ext cx="4038600" cy="2082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57725" y="4008438"/>
            <a:ext cx="4038600" cy="208438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buFontTx/>
              <a:buNone/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buFontTx/>
              <a:buNone/>
              <a:defRPr sz="14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6F8610B6-9CD9-407E-9F5A-602BBF9F14B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eaLnBrk="0" hangingPunct="0">
              <a:buFontTx/>
              <a:buNone/>
              <a:defRPr sz="1200" b="1">
                <a:solidFill>
                  <a:schemeClr val="tx1">
                    <a:tint val="75000"/>
                  </a:schemeClr>
                </a:solidFill>
                <a:latin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灯片编号占位符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宋体" panose="02010600030101010101" pitchFamily="2" charset="-122"/>
              </a:defRPr>
            </a:lvl1pPr>
          </a:lstStyle>
          <a:p>
            <a:fld id="{547F804B-7949-4CC9-B7F8-396727DCC7D0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86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86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0BC9CF9D-0202-4573-83A2-1E0D9DFD2665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noProof="1" dirty="0">
                <a:latin typeface="Times New Roman" panose="02020603050405020304" pitchFamily="18" charset="0"/>
                <a:cs typeface="+mn-ea"/>
              </a:defRPr>
            </a:lvl1pPr>
          </a:lstStyle>
          <a:p>
            <a:fld id="{BB962C8B-B14F-4D97-AF65-F5344CB8AC3E}" type="datetime1">
              <a:rPr lang="zh-CN" altLang="en-US"/>
              <a:t>2023-01-17</a:t>
            </a:fld>
            <a:endParaRPr lang="zh-CN" altLang="en-US">
              <a:latin typeface="Arial" panose="020B0604020202020204" pitchFamily="34" charset="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noProof="1" dirty="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23D27B0C-55B0-4C23-9F6A-E7A5C18EF5F3}" type="slidenum">
              <a:rPr lang="zh-CN" altLang="en-US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3"/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kumimoji="1" sz="2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 eaLnBrk="1" hangingPunct="1">
              <a:buFontTx/>
              <a:buNone/>
              <a:defRPr kumimoji="1" sz="2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22"/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fld id="{F9E21489-8974-4C08-A30C-DCFA1C145884}" type="slidenum">
              <a:rPr lang="en-US" altLang="zh-CN"/>
              <a:t>‹#›</a:t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标题和两项内容在文本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lIns="72564" tIns="36281" rIns="72564" bIns="36281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3"/>
            <a:ext cx="4038600" cy="2185988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3"/>
            <a:ext cx="4038600" cy="2185988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half" idx="3"/>
          </p:nvPr>
        </p:nvSpPr>
        <p:spPr>
          <a:xfrm>
            <a:off x="457200" y="3938591"/>
            <a:ext cx="8229600" cy="2187575"/>
          </a:xfrm>
          <a:prstGeom prst="rect">
            <a:avLst/>
          </a:prstGeom>
        </p:spPr>
        <p:txBody>
          <a:bodyPr lIns="72564" tIns="36281" rIns="72564" bIns="36281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72564" tIns="36281" rIns="72564" bIns="36281"/>
          <a:lstStyle>
            <a:lvl1pPr>
              <a:defRPr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72564" tIns="36281" rIns="72564" bIns="36281"/>
          <a:lstStyle>
            <a:lvl1pPr>
              <a:defRPr noProof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72564" tIns="36281" rIns="72564" bIns="36281" numCol="1" anchor="t" anchorCtr="0" compatLnSpc="1"/>
          <a:lstStyle>
            <a:lvl1pPr>
              <a:defRPr/>
            </a:lvl1pPr>
          </a:lstStyle>
          <a:p>
            <a:fld id="{2B0FE57F-85DD-4C4F-9B48-81E59E8E227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charset="0"/>
              </a:defRPr>
            </a:lvl1pPr>
          </a:lstStyle>
          <a:p>
            <a:fld id="{C6FB054C-866C-4DAA-B2D0-0EF314DDA13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GIF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组合 18"/>
          <p:cNvGrpSpPr/>
          <p:nvPr/>
        </p:nvGrpSpPr>
        <p:grpSpPr bwMode="auto">
          <a:xfrm>
            <a:off x="307975" y="-9525"/>
            <a:ext cx="8839200" cy="6011863"/>
            <a:chOff x="538" y="-95"/>
            <a:chExt cx="13919" cy="9469"/>
          </a:xfrm>
        </p:grpSpPr>
        <p:pic>
          <p:nvPicPr>
            <p:cNvPr id="18434" name="图片 5" descr="黑板-空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40" y="865"/>
              <a:ext cx="13550" cy="7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5" name="图片 7" descr="叶子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809" y="-95"/>
              <a:ext cx="6648" cy="3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6" name="图片 15" descr="桌子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538" y="8038"/>
              <a:ext cx="6237" cy="1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7" name="图片 16" descr="粉笔画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7191" y="4406"/>
              <a:ext cx="6456" cy="3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8" name="图片 11" descr="书本.pn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371" y="7621"/>
              <a:ext cx="1658" cy="1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9" name="图片 14" descr="钟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3653" y="8163"/>
              <a:ext cx="845" cy="8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0" name="图片 10" descr="铅笔筒.PN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3029" y="7416"/>
              <a:ext cx="1118" cy="1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41" name="图片 13" descr="眼镜.PNG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4855" y="8568"/>
              <a:ext cx="860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" name="图片 2" descr="女老师(1)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 flipH="1">
            <a:off x="6338888" y="2635250"/>
            <a:ext cx="2913062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组合 3"/>
          <p:cNvGrpSpPr/>
          <p:nvPr/>
        </p:nvGrpSpPr>
        <p:grpSpPr bwMode="auto">
          <a:xfrm>
            <a:off x="1577975" y="1700928"/>
            <a:ext cx="5661025" cy="1855524"/>
            <a:chOff x="2600" y="2362"/>
            <a:chExt cx="8914" cy="2919"/>
          </a:xfrm>
        </p:grpSpPr>
        <p:sp>
          <p:nvSpPr>
            <p:cNvPr id="18444" name="文本框 6"/>
            <p:cNvSpPr txBox="1">
              <a:spLocks noChangeArrowheads="1"/>
            </p:cNvSpPr>
            <p:nvPr/>
          </p:nvSpPr>
          <p:spPr bwMode="auto">
            <a:xfrm>
              <a:off x="2600" y="4167"/>
              <a:ext cx="8914" cy="1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40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4.1 </a:t>
              </a:r>
              <a:r>
                <a:rPr lang="zh-CN" altLang="en-US" sz="40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普查和抽样调查 </a:t>
              </a:r>
            </a:p>
          </p:txBody>
        </p:sp>
        <p:sp>
          <p:nvSpPr>
            <p:cNvPr id="18445" name="文本框 8"/>
            <p:cNvSpPr txBox="1">
              <a:spLocks noChangeArrowheads="1"/>
            </p:cNvSpPr>
            <p:nvPr/>
          </p:nvSpPr>
          <p:spPr bwMode="auto">
            <a:xfrm>
              <a:off x="2713" y="2362"/>
              <a:ext cx="8687" cy="1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lnSpc>
                  <a:spcPct val="120000"/>
                </a:lnSpc>
              </a:pPr>
              <a:r>
                <a:rPr lang="zh-CN" altLang="en-US" sz="30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第</a:t>
              </a:r>
              <a:r>
                <a:rPr lang="en-US" altLang="zh-CN" sz="30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  <a:r>
                <a:rPr lang="zh-CN" altLang="en-US" sz="3000" dirty="0">
                  <a:solidFill>
                    <a:schemeClr val="bg1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章 数据的收集、整理与描述</a:t>
              </a:r>
            </a:p>
          </p:txBody>
        </p:sp>
      </p:grpSp>
      <p:sp>
        <p:nvSpPr>
          <p:cNvPr id="15" name="矩形 14"/>
          <p:cNvSpPr/>
          <p:nvPr/>
        </p:nvSpPr>
        <p:spPr>
          <a:xfrm>
            <a:off x="257" y="6237312"/>
            <a:ext cx="9146918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rAng="0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ChangeArrowheads="1"/>
          </p:cNvSpPr>
          <p:nvPr/>
        </p:nvSpPr>
        <p:spPr bwMode="auto">
          <a:xfrm>
            <a:off x="539750" y="1557338"/>
            <a:ext cx="3132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zh-CN" altLang="en-US" sz="32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抽样与样本</a:t>
            </a:r>
          </a:p>
        </p:txBody>
      </p:sp>
      <p:sp>
        <p:nvSpPr>
          <p:cNvPr id="123913" name="Rectangle 9"/>
          <p:cNvSpPr>
            <a:spLocks noGrp="1" noChangeArrowheads="1"/>
          </p:cNvSpPr>
          <p:nvPr/>
        </p:nvSpPr>
        <p:spPr bwMode="auto">
          <a:xfrm>
            <a:off x="323850" y="2301875"/>
            <a:ext cx="8281988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从总体中抽取部分个体，根据对这一部分个体的调查估计被考察对象的整体情况，这种调查叫做</a:t>
            </a:r>
            <a:r>
              <a:rPr lang="zh-CN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抽样调查</a:t>
            </a: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1268" name="Text Box 10"/>
          <p:cNvSpPr txBox="1">
            <a:spLocks noChangeArrowheads="1"/>
          </p:cNvSpPr>
          <p:nvPr/>
        </p:nvSpPr>
        <p:spPr bwMode="auto">
          <a:xfrm>
            <a:off x="323850" y="4006850"/>
            <a:ext cx="82089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宋体" panose="02010600030101010101" pitchFamily="2" charset="-122"/>
              </a:rPr>
              <a:t>   </a:t>
            </a:r>
            <a:r>
              <a:rPr lang="zh-CN" altLang="en-US" sz="2800" b="1" dirty="0">
                <a:latin typeface="宋体" panose="02010600030101010101" pitchFamily="2" charset="-122"/>
              </a:rPr>
              <a:t>其中从总体中抽取的一部分个体叫做总体的一个</a:t>
            </a:r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样本</a:t>
            </a:r>
            <a:r>
              <a:rPr lang="en-US" altLang="zh-CN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.</a:t>
            </a:r>
            <a:r>
              <a:rPr lang="en-US" altLang="zh-CN" sz="2800" dirty="0">
                <a:solidFill>
                  <a:srgbClr val="3333FF"/>
                </a:solidFill>
                <a:latin typeface="宋体" panose="02010600030101010101" pitchFamily="2" charset="-122"/>
              </a:rPr>
              <a:t>     </a:t>
            </a:r>
            <a:endParaRPr lang="en-US" altLang="zh-CN" sz="2800" b="1" dirty="0">
              <a:solidFill>
                <a:srgbClr val="3333FF"/>
              </a:solidFill>
              <a:latin typeface="宋体" panose="02010600030101010101" pitchFamily="2" charset="-122"/>
            </a:endParaRPr>
          </a:p>
        </p:txBody>
      </p:sp>
      <p:sp>
        <p:nvSpPr>
          <p:cNvPr id="123916" name="Text Box 12"/>
          <p:cNvSpPr txBox="1">
            <a:spLocks noChangeArrowheads="1"/>
          </p:cNvSpPr>
          <p:nvPr/>
        </p:nvSpPr>
        <p:spPr bwMode="auto">
          <a:xfrm>
            <a:off x="971550" y="5195888"/>
            <a:ext cx="6229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样本中个体的数量叫做</a:t>
            </a:r>
            <a:r>
              <a:rPr lang="zh-CN" altLang="en-US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样本容量</a:t>
            </a:r>
            <a:r>
              <a:rPr lang="en-US" altLang="zh-CN" sz="2800" b="1" dirty="0">
                <a:solidFill>
                  <a:srgbClr val="3333FF"/>
                </a:solidFill>
                <a:latin typeface="宋体" panose="02010600030101010101" pitchFamily="2" charset="-122"/>
              </a:rPr>
              <a:t>.</a:t>
            </a:r>
            <a:r>
              <a:rPr lang="en-US" altLang="zh-CN" sz="2800" dirty="0">
                <a:solidFill>
                  <a:srgbClr val="3333FF"/>
                </a:solidFill>
                <a:latin typeface="宋体" panose="02010600030101010101" pitchFamily="2" charset="-122"/>
              </a:rPr>
              <a:t>     </a:t>
            </a:r>
            <a:endParaRPr lang="en-US" altLang="zh-CN" sz="2800" b="1" dirty="0">
              <a:solidFill>
                <a:srgbClr val="3333FF"/>
              </a:solidFill>
              <a:latin typeface="宋体" panose="02010600030101010101" pitchFamily="2" charset="-122"/>
            </a:endParaRPr>
          </a:p>
        </p:txBody>
      </p:sp>
      <p:pic>
        <p:nvPicPr>
          <p:cNvPr id="27653" name="图片 11269" descr="主题归纳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836613"/>
            <a:ext cx="2376488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3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3" grpId="0"/>
      <p:bldP spid="11268" grpId="0"/>
      <p:bldP spid="1239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27088" y="1141413"/>
            <a:ext cx="7848600" cy="2133600"/>
          </a:xfrm>
        </p:spPr>
        <p:txBody>
          <a:bodyPr/>
          <a:lstStyle/>
          <a:p>
            <a:r>
              <a:rPr lang="en-US" altLang="zh-CN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某市为了了解第二季度职工收入的情况</a:t>
            </a:r>
            <a:r>
              <a:rPr lang="en-US" altLang="zh-CN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调查了</a:t>
            </a:r>
            <a:r>
              <a:rPr lang="en-US" altLang="zh-CN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2000</a:t>
            </a:r>
            <a:r>
              <a:rPr lang="zh-CN" altLang="en-US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名各个阶层工作的职工的收入情况作分析</a:t>
            </a:r>
            <a:r>
              <a:rPr lang="en-US" altLang="zh-CN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在这个问题中</a:t>
            </a:r>
            <a:r>
              <a:rPr lang="en-US" altLang="zh-CN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总体、个体、样本分别是什么？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27125" y="3001963"/>
            <a:ext cx="7391400" cy="6858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2800" b="1" smtClean="0">
                <a:solidFill>
                  <a:srgbClr val="3333FF"/>
                </a:solidFill>
                <a:latin typeface="宋体" panose="02010600030101010101" pitchFamily="2" charset="-122"/>
              </a:rPr>
              <a:t>总体：某市第二季度全体职工收入情况</a:t>
            </a:r>
            <a:r>
              <a:rPr lang="en-US" altLang="zh-CN" sz="2800" b="1" smtClean="0">
                <a:solidFill>
                  <a:srgbClr val="3333FF"/>
                </a:solidFill>
              </a:rPr>
              <a:t>.</a:t>
            </a:r>
            <a:endParaRPr lang="en-US" altLang="zh-CN" sz="2800" smtClean="0">
              <a:solidFill>
                <a:srgbClr val="3333FF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sz="2800" b="1" smtClean="0">
              <a:solidFill>
                <a:srgbClr val="3333FF"/>
              </a:solidFill>
              <a:latin typeface="宋体" panose="02010600030101010101" pitchFamily="2" charset="-122"/>
            </a:endParaRP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1050925" y="3687763"/>
            <a:ext cx="57213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3333FF"/>
                </a:solidFill>
                <a:latin typeface="宋体" panose="02010600030101010101" pitchFamily="2" charset="-122"/>
              </a:rPr>
              <a:t>个体：某市每一个职工的收入情况</a:t>
            </a:r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.</a:t>
            </a:r>
            <a:endParaRPr lang="en-US" altLang="zh-CN" sz="2800">
              <a:solidFill>
                <a:srgbClr val="3333FF"/>
              </a:solidFill>
              <a:latin typeface="宋体" panose="02010600030101010101" pitchFamily="2" charset="-122"/>
            </a:endParaRPr>
          </a:p>
          <a:p>
            <a:endParaRPr lang="en-US" altLang="zh-CN" sz="2800" b="1">
              <a:solidFill>
                <a:srgbClr val="3333FF"/>
              </a:solidFill>
              <a:latin typeface="宋体" panose="02010600030101010101" pitchFamily="2" charset="-122"/>
            </a:endParaRP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1127125" y="4411663"/>
            <a:ext cx="6797675" cy="10398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None/>
              <a:defRPr/>
            </a:pPr>
            <a:r>
              <a:rPr kumimoji="1" lang="zh-CN" altLang="en-US" sz="2800" b="1" dirty="0">
                <a:solidFill>
                  <a:srgbClr val="3333FF"/>
                </a:solidFill>
                <a:latin typeface="+mn-ea"/>
                <a:ea typeface="+mn-ea"/>
              </a:rPr>
              <a:t>样本：所抽取的</a:t>
            </a:r>
            <a:r>
              <a:rPr kumimoji="1" lang="en-US" altLang="zh-CN" sz="2800" b="1" dirty="0">
                <a:solidFill>
                  <a:srgbClr val="3333FF"/>
                </a:solidFill>
                <a:latin typeface="+mn-ea"/>
                <a:ea typeface="+mn-ea"/>
              </a:rPr>
              <a:t>2000</a:t>
            </a:r>
            <a:r>
              <a:rPr kumimoji="1" lang="zh-CN" altLang="en-US" sz="2800" b="1" dirty="0">
                <a:solidFill>
                  <a:srgbClr val="3333FF"/>
                </a:solidFill>
                <a:latin typeface="+mn-ea"/>
                <a:ea typeface="+mn-ea"/>
              </a:rPr>
              <a:t>名各阶层职工的</a:t>
            </a:r>
          </a:p>
          <a:p>
            <a:pPr>
              <a:spcBef>
                <a:spcPct val="20000"/>
              </a:spcBef>
              <a:buFontTx/>
              <a:buNone/>
              <a:defRPr/>
            </a:pPr>
            <a:r>
              <a:rPr kumimoji="1" lang="zh-CN" altLang="en-US" sz="2800" b="1" dirty="0">
                <a:solidFill>
                  <a:srgbClr val="3333FF"/>
                </a:solidFill>
                <a:latin typeface="+mn-ea"/>
                <a:ea typeface="+mn-ea"/>
              </a:rPr>
              <a:t>      收入情况</a:t>
            </a:r>
            <a:r>
              <a:rPr kumimoji="1" lang="en-US" altLang="zh-CN" sz="2800" b="1" dirty="0">
                <a:solidFill>
                  <a:srgbClr val="3333FF"/>
                </a:solidFill>
                <a:latin typeface="+mn-ea"/>
                <a:ea typeface="+mn-ea"/>
              </a:rPr>
              <a:t>.</a:t>
            </a:r>
            <a:endParaRPr kumimoji="1" lang="zh-CN" altLang="en-US" sz="2800" dirty="0">
              <a:solidFill>
                <a:srgbClr val="3333FF"/>
              </a:solidFill>
              <a:latin typeface="+mn-ea"/>
              <a:ea typeface="+mn-ea"/>
            </a:endParaRPr>
          </a:p>
        </p:txBody>
      </p:sp>
      <p:pic>
        <p:nvPicPr>
          <p:cNvPr id="28677" name="Picture 4" descr="练习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850900"/>
            <a:ext cx="244951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7" grpId="0" build="p"/>
      <p:bldP spid="113668" grpId="0"/>
      <p:bldP spid="11366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765175"/>
            <a:ext cx="8137525" cy="1524000"/>
          </a:xfrm>
        </p:spPr>
        <p:txBody>
          <a:bodyPr/>
          <a:lstStyle/>
          <a:p>
            <a:pPr algn="l"/>
            <a:r>
              <a:rPr lang="en-US" altLang="zh-CN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要了解一批新电视机的寿命，从中任意抽取了</a:t>
            </a:r>
            <a:r>
              <a:rPr lang="en-US" altLang="zh-CN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br>
              <a:rPr lang="en-US" altLang="zh-CN" sz="2800" b="1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zh-CN" altLang="en-US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台进行试验，在这个问题中的总体、个体、样本分别是什么？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16013" y="2205038"/>
            <a:ext cx="6705600" cy="8382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smtClean="0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总体：这批新电视机的使用寿命</a:t>
            </a:r>
            <a:r>
              <a:rPr lang="en-US" altLang="zh-CN" b="1" smtClean="0">
                <a:solidFill>
                  <a:srgbClr val="3333FF"/>
                </a:solidFill>
              </a:rPr>
              <a:t>.</a:t>
            </a:r>
            <a:endParaRPr lang="en-US" altLang="zh-CN" smtClean="0">
              <a:solidFill>
                <a:srgbClr val="3333FF"/>
              </a:solidFill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sz="2800" b="1" smtClean="0">
              <a:solidFill>
                <a:srgbClr val="3333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1116013" y="2924175"/>
            <a:ext cx="68580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zh-CN" altLang="en-US" sz="2800" b="1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个体：这批新电视机中的每一个电视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zh-CN" altLang="en-US" sz="2800" b="1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机的使用寿命</a:t>
            </a:r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.</a:t>
            </a:r>
            <a:endParaRPr lang="en-US" altLang="zh-CN" sz="2800">
              <a:solidFill>
                <a:srgbClr val="3333FF"/>
              </a:solidFill>
              <a:latin typeface="宋体" panose="02010600030101010101" pitchFamily="2" charset="-122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altLang="zh-CN" sz="2800" b="1">
              <a:solidFill>
                <a:srgbClr val="3333FF"/>
              </a:solidFill>
              <a:latin typeface="宋体" panose="02010600030101010101" pitchFamily="2" charset="-122"/>
            </a:endParaRPr>
          </a:p>
          <a:p>
            <a:endParaRPr lang="en-US" altLang="zh-CN" sz="2400">
              <a:solidFill>
                <a:schemeClr val="tx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1116013" y="3933825"/>
            <a:ext cx="7391400" cy="145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800" b="1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样本：所抽取的</a:t>
            </a:r>
            <a:r>
              <a:rPr lang="en-US" altLang="zh-CN" sz="2800" b="1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sz="2800" b="1">
                <a:solidFill>
                  <a:srgbClr val="3333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台新电视机的使用寿命</a:t>
            </a:r>
            <a:r>
              <a:rPr lang="en-US" altLang="zh-CN" sz="2800" b="1">
                <a:solidFill>
                  <a:srgbClr val="3333FF"/>
                </a:solidFill>
                <a:latin typeface="宋体" panose="02010600030101010101" pitchFamily="2" charset="-122"/>
              </a:rPr>
              <a:t>.</a:t>
            </a:r>
            <a:endParaRPr lang="en-US" altLang="zh-CN" sz="2800">
              <a:solidFill>
                <a:srgbClr val="3333FF"/>
              </a:solidFill>
              <a:latin typeface="宋体" panose="02010600030101010101" pitchFamily="2" charset="-122"/>
            </a:endParaRPr>
          </a:p>
          <a:p>
            <a:pPr>
              <a:spcBef>
                <a:spcPct val="20000"/>
              </a:spcBef>
            </a:pPr>
            <a:endParaRPr lang="en-US" altLang="zh-CN" sz="2800" b="1">
              <a:solidFill>
                <a:srgbClr val="3333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800" b="1">
              <a:solidFill>
                <a:srgbClr val="3333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  <p:bldP spid="116739" grpId="0" build="p"/>
      <p:bldP spid="116740" grpId="0"/>
      <p:bldP spid="1167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>
            <a:spLocks noChangeArrowheads="1"/>
          </p:cNvSpPr>
          <p:nvPr/>
        </p:nvSpPr>
        <p:spPr bwMode="auto">
          <a:xfrm>
            <a:off x="539750" y="1268413"/>
            <a:ext cx="8353425" cy="320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你认为什么时候必须用普查获取数据，什么时候用抽样调查获取数据？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·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当要求全面了解数据，且总体个数较少时，采用普查的方式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·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当总体的数目较多或受客观条件的限制或调查具有破坏性时，采用抽样调查的方式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900113" y="549275"/>
            <a:ext cx="82438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议一议：</a:t>
            </a: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38623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zh-CN" altLang="zh-CN" sz="3600" b="1">
              <a:solidFill>
                <a:schemeClr val="tx2"/>
              </a:solidFill>
              <a:ea typeface="黑体" panose="02010609060101010101" pitchFamily="49" charset="-122"/>
            </a:endParaRP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1331913" y="4437063"/>
            <a:ext cx="3744912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endParaRPr lang="zh-CN" altLang="zh-CN" sz="3600" b="1">
              <a:solidFill>
                <a:schemeClr val="tx2"/>
              </a:solidFill>
              <a:ea typeface="黑体" panose="02010609060101010101" pitchFamily="49" charset="-122"/>
            </a:endParaRPr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4932363" y="2565400"/>
            <a:ext cx="38893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zh-CN" altLang="zh-CN" sz="3600" b="1">
              <a:solidFill>
                <a:schemeClr val="tx2"/>
              </a:solidFill>
              <a:ea typeface="黑体" panose="02010609060101010101" pitchFamily="49" charset="-122"/>
            </a:endParaRP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5076825" y="4365625"/>
            <a:ext cx="35988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zh-CN" altLang="zh-CN" sz="3600" b="1">
              <a:solidFill>
                <a:schemeClr val="tx2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4" grpId="0"/>
      <p:bldP spid="117765" grpId="0"/>
      <p:bldP spid="117766" grpId="0"/>
      <p:bldP spid="1177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684213" y="1268413"/>
            <a:ext cx="7775575" cy="330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zh-CN" sz="36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b="1" noProof="1">
                <a:latin typeface="黑体" panose="02010609060101010101" pitchFamily="49" charset="-122"/>
                <a:ea typeface="黑体" panose="02010609060101010101" pitchFamily="49" charset="-122"/>
              </a:rPr>
              <a:t>1．为了了解我市七年级学生的体重，对全市七年级全体学生的体重进行的调查是＿＿＿＿，而对部分学生(例如1000名)的体重进行的调查是＿＿＿＿．全市七年级学生体重的全体是＿＿＿，每个七年级学生的体重是＿＿＿，从中抽测的1000名学生的体重是总体的一个＿＿＿，</a:t>
            </a:r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6804025" y="1989138"/>
            <a:ext cx="7218363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普查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684213" y="2997200"/>
            <a:ext cx="46228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抽样调查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7288213" y="2897188"/>
            <a:ext cx="402272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总体</a:t>
            </a: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4806950" y="3416300"/>
            <a:ext cx="52451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个体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5935663" y="3935413"/>
            <a:ext cx="2989262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样本</a:t>
            </a:r>
          </a:p>
        </p:txBody>
      </p:sp>
      <p:sp>
        <p:nvSpPr>
          <p:cNvPr id="118793" name="Rectangle 9"/>
          <p:cNvSpPr>
            <a:spLocks noChangeArrowheads="1"/>
          </p:cNvSpPr>
          <p:nvPr/>
        </p:nvSpPr>
        <p:spPr bwMode="auto">
          <a:xfrm>
            <a:off x="696913" y="4071938"/>
            <a:ext cx="8172450" cy="1158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zh-CN" sz="2800" b="1" dirty="0">
                <a:latin typeface="+mn-ea"/>
                <a:ea typeface="+mn-ea"/>
              </a:rPr>
              <a:t>                                                               </a:t>
            </a:r>
            <a:r>
              <a:rPr lang="zh-CN" altLang="en-US" sz="2800" b="1" noProof="1">
                <a:latin typeface="黑体" panose="02010609060101010101" pitchFamily="49" charset="-122"/>
                <a:ea typeface="黑体" panose="02010609060101010101" pitchFamily="49" charset="-122"/>
              </a:rPr>
              <a:t>样本的</a:t>
            </a:r>
          </a:p>
          <a:p>
            <a:pPr>
              <a:spcBef>
                <a:spcPct val="50000"/>
              </a:spcBef>
              <a:buFontTx/>
              <a:buNone/>
              <a:defRPr/>
            </a:pPr>
            <a:r>
              <a:rPr lang="zh-CN" altLang="en-US" sz="2800" b="1" noProof="1">
                <a:latin typeface="黑体" panose="02010609060101010101" pitchFamily="49" charset="-122"/>
                <a:ea typeface="黑体" panose="02010609060101010101" pitchFamily="49" charset="-122"/>
              </a:rPr>
              <a:t>容量是＿＿＿ ．</a:t>
            </a:r>
          </a:p>
        </p:txBody>
      </p:sp>
      <p:sp>
        <p:nvSpPr>
          <p:cNvPr id="118794" name="Rectangle 10"/>
          <p:cNvSpPr>
            <a:spLocks noChangeArrowheads="1"/>
          </p:cNvSpPr>
          <p:nvPr/>
        </p:nvSpPr>
        <p:spPr bwMode="auto">
          <a:xfrm>
            <a:off x="1797050" y="4724400"/>
            <a:ext cx="6564313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1000</a:t>
            </a:r>
          </a:p>
        </p:txBody>
      </p:sp>
      <p:pic>
        <p:nvPicPr>
          <p:cNvPr id="31753" name="图片 1" descr="达标检测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9788" y="836613"/>
            <a:ext cx="2436812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18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8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  <p:bldP spid="118787" grpId="0"/>
      <p:bldP spid="118788" grpId="0"/>
      <p:bldP spid="118789" grpId="0"/>
      <p:bldP spid="118790" grpId="0"/>
      <p:bldP spid="118791" grpId="0"/>
      <p:bldP spid="118793" grpId="0"/>
      <p:bldP spid="11879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990600"/>
            <a:ext cx="8520112" cy="1981200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某地区要了解九年级毕业生的身高和体重的情况</a:t>
            </a:r>
            <a:r>
              <a:rPr lang="en-US" altLang="zh-CN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从中抽测了</a:t>
            </a:r>
            <a:r>
              <a:rPr lang="en-US" altLang="zh-CN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1200</a:t>
            </a:r>
            <a:r>
              <a:rPr lang="zh-CN" altLang="en-US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名学生的身高和体重</a:t>
            </a:r>
            <a:r>
              <a:rPr lang="en-US" altLang="zh-CN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在这个问题中</a:t>
            </a:r>
            <a:r>
              <a:rPr lang="en-US" altLang="zh-CN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sz="2800" b="1" smtClean="0">
                <a:latin typeface="黑体" panose="02010609060101010101" pitchFamily="49" charset="-122"/>
                <a:ea typeface="黑体" panose="02010609060101010101" pitchFamily="49" charset="-122"/>
              </a:rPr>
              <a:t>总体、个体、样本分别是什么？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827088" y="2420938"/>
            <a:ext cx="75438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总体：该地区九年级毕业生的身高和体重情况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755650" y="3213100"/>
            <a:ext cx="7620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个体：该地区每一名九年级毕业生的身高和体重情况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  <a:p>
            <a:endParaRPr lang="en-US" altLang="zh-CN" sz="2800" b="1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827088" y="4292600"/>
            <a:ext cx="7254875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样本：所抽取的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1200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名九年级毕业生的身高和体重情况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  <p:bldP spid="114692" grpId="0"/>
      <p:bldP spid="114693" grpId="0"/>
      <p:bldP spid="1146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ChangeArrowheads="1"/>
          </p:cNvSpPr>
          <p:nvPr/>
        </p:nvSpPr>
        <p:spPr bwMode="auto">
          <a:xfrm>
            <a:off x="539750" y="2565400"/>
            <a:ext cx="82089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）从一批洗衣机中抽取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台，调查这批洗衣机的使用寿命． 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468313" y="3429000"/>
            <a:ext cx="914400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解：该调查是抽样调查．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584200" y="4005263"/>
            <a:ext cx="8559800" cy="5175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总体：这批洗衣机的使用寿命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584200" y="4524375"/>
            <a:ext cx="8675688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个体：这批洗衣机中每台洗衣机使用寿命．</a:t>
            </a: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611188" y="5157788"/>
            <a:ext cx="8532812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样本：从中抽取的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5</a:t>
            </a: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台洗衣机的使用寿命．</a:t>
            </a: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611188" y="5734050"/>
            <a:ext cx="8532812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2800" b="1" dirty="0">
                <a:solidFill>
                  <a:srgbClr val="0000FF"/>
                </a:solidFill>
                <a:latin typeface="+mj-ea"/>
                <a:ea typeface="+mj-ea"/>
              </a:rPr>
              <a:t>样本容量：</a:t>
            </a:r>
            <a:r>
              <a:rPr lang="en-US" altLang="zh-CN" sz="2800" b="1" dirty="0">
                <a:solidFill>
                  <a:srgbClr val="0000FF"/>
                </a:solidFill>
                <a:latin typeface="+mj-ea"/>
                <a:ea typeface="+mj-ea"/>
              </a:rPr>
              <a:t>5 </a:t>
            </a:r>
            <a:r>
              <a:rPr lang="zh-CN" altLang="en-US" sz="2800" b="1" dirty="0">
                <a:solidFill>
                  <a:srgbClr val="0000FF"/>
                </a:solidFill>
                <a:latin typeface="+mj-ea"/>
                <a:ea typeface="+mj-ea"/>
              </a:rPr>
              <a:t>．</a:t>
            </a:r>
          </a:p>
        </p:txBody>
      </p:sp>
      <p:sp>
        <p:nvSpPr>
          <p:cNvPr id="33799" name="Text Box 16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endParaRPr lang="zh-CN" altLang="zh-CN" b="1">
              <a:solidFill>
                <a:srgbClr val="FFFF00"/>
              </a:solidFill>
            </a:endParaRPr>
          </a:p>
        </p:txBody>
      </p:sp>
      <p:sp>
        <p:nvSpPr>
          <p:cNvPr id="33800" name="Text Box 18"/>
          <p:cNvSpPr txBox="1">
            <a:spLocks noChangeArrowheads="1"/>
          </p:cNvSpPr>
          <p:nvPr/>
        </p:nvSpPr>
        <p:spPr bwMode="auto">
          <a:xfrm>
            <a:off x="395288" y="765175"/>
            <a:ext cx="8424862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b="1">
                <a:ea typeface="黑体" panose="02010609060101010101" pitchFamily="49" charset="-122"/>
              </a:rPr>
              <a:t>．下列各项调查，是普查还是抽样调查？如果是普查，指出总体和个体</a:t>
            </a:r>
            <a:r>
              <a:rPr lang="en-US" altLang="zh-CN" sz="2800" b="1">
                <a:ea typeface="黑体" panose="02010609060101010101" pitchFamily="49" charset="-122"/>
              </a:rPr>
              <a:t>.</a:t>
            </a:r>
            <a:r>
              <a:rPr lang="zh-CN" altLang="en-US" sz="2800" b="1">
                <a:ea typeface="黑体" panose="02010609060101010101" pitchFamily="49" charset="-122"/>
              </a:rPr>
              <a:t>如果是抽样调查，请指出总体、个体、样本和样本容量．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  <p:bldP spid="43014" grpId="0"/>
      <p:bldP spid="43015" grpId="0"/>
      <p:bldP spid="43016" grpId="0"/>
      <p:bldP spid="430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 (2)某厂要了解一批炮弹的杀伤半径，从中抽取10发炮弹进行测试.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538163" y="2205038"/>
            <a:ext cx="8605837" cy="5222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解：该调查是抽样调查．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512763" y="2708275"/>
            <a:ext cx="8631237" cy="946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总体：这批炮弹的杀伤半径的全体．</a:t>
            </a:r>
          </a:p>
          <a:p>
            <a:pPr>
              <a:buFontTx/>
              <a:buNone/>
              <a:defRPr/>
            </a:pP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个体：这批炮弹每一发炮弹的杀伤半径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538163" y="3716338"/>
            <a:ext cx="8605837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2800" b="1" dirty="0">
                <a:solidFill>
                  <a:srgbClr val="0000FF"/>
                </a:solidFill>
                <a:latin typeface="+mj-ea"/>
                <a:ea typeface="+mj-ea"/>
              </a:rPr>
              <a:t>样本：从中抽取的</a:t>
            </a:r>
            <a:r>
              <a:rPr lang="en-US" altLang="zh-CN" sz="2800" b="1" dirty="0">
                <a:solidFill>
                  <a:srgbClr val="0000FF"/>
                </a:solidFill>
                <a:latin typeface="+mj-ea"/>
                <a:ea typeface="+mj-ea"/>
              </a:rPr>
              <a:t>10</a:t>
            </a:r>
            <a:r>
              <a:rPr lang="zh-CN" altLang="en-US" sz="2800" b="1" dirty="0">
                <a:solidFill>
                  <a:srgbClr val="0000FF"/>
                </a:solidFill>
                <a:latin typeface="+mj-ea"/>
                <a:ea typeface="+mj-ea"/>
              </a:rPr>
              <a:t>发炮弹的杀伤半径．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538163" y="4292600"/>
            <a:ext cx="8605837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样本容量：</a:t>
            </a:r>
            <a:r>
              <a:rPr lang="en-US" altLang="zh-CN" sz="2800" b="1" dirty="0">
                <a:solidFill>
                  <a:srgbClr val="0000FF"/>
                </a:solidFill>
                <a:latin typeface="+mn-ea"/>
                <a:ea typeface="+mn-ea"/>
              </a:rPr>
              <a:t>10</a:t>
            </a:r>
            <a:r>
              <a:rPr lang="zh-CN" altLang="en-US" sz="2800" b="1" dirty="0">
                <a:solidFill>
                  <a:srgbClr val="0000FF"/>
                </a:solidFill>
                <a:latin typeface="+mn-ea"/>
                <a:ea typeface="+mn-ea"/>
              </a:rPr>
              <a:t>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  <p:bldP spid="44038" grpId="0"/>
      <p:bldP spid="440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6516688" y="1773238"/>
            <a:ext cx="1905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BDFH</a:t>
            </a:r>
          </a:p>
        </p:txBody>
      </p:sp>
      <p:sp>
        <p:nvSpPr>
          <p:cNvPr id="35842" name="Text Box 7"/>
          <p:cNvSpPr txBox="1">
            <a:spLocks noChangeArrowheads="1"/>
          </p:cNvSpPr>
          <p:nvPr/>
        </p:nvSpPr>
        <p:spPr bwMode="auto">
          <a:xfrm>
            <a:off x="539750" y="908050"/>
            <a:ext cx="8208963" cy="47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4.今年我县有4000名学生参加中考，为了考察他们的数学考试情况，从中抽取了200名考生的数学成绩进行统计，下列说法中正确的是(       )                         </a:t>
            </a:r>
          </a:p>
          <a:p>
            <a:pPr eaLnBrk="0" hangingPunct="0"/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（A）每名考生是个体</a:t>
            </a:r>
          </a:p>
          <a:p>
            <a:pPr eaLnBrk="0" hangingPunct="0"/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（B）每名考生的数学成绩是个体</a:t>
            </a:r>
          </a:p>
          <a:p>
            <a:pPr eaLnBrk="0" hangingPunct="0"/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（C）这4000名考生是总体</a:t>
            </a:r>
          </a:p>
          <a:p>
            <a:pPr eaLnBrk="0" hangingPunct="0"/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（D）这4000名考生的数学成绩是总体</a:t>
            </a:r>
          </a:p>
          <a:p>
            <a:pPr eaLnBrk="0" hangingPunct="0"/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（E）200名考生是总体的一个样本</a:t>
            </a:r>
          </a:p>
          <a:p>
            <a:pPr eaLnBrk="0" hangingPunct="0"/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（F）200名考生的数学成绩是总体的一个样本</a:t>
            </a:r>
          </a:p>
          <a:p>
            <a:pPr eaLnBrk="0" hangingPunct="0"/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（G）这是属于普查</a:t>
            </a:r>
          </a:p>
          <a:p>
            <a:pPr eaLnBrk="0" hangingPunct="0"/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（H）这是属于抽样调查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9"/>
          <p:cNvSpPr>
            <a:spLocks noChangeArrowheads="1"/>
          </p:cNvSpPr>
          <p:nvPr/>
        </p:nvSpPr>
        <p:spPr bwMode="auto">
          <a:xfrm>
            <a:off x="323850" y="549275"/>
            <a:ext cx="8820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 sz="3600" b="1">
              <a:solidFill>
                <a:srgbClr val="FFFF00"/>
              </a:solidFill>
              <a:ea typeface="黑体" panose="02010609060101010101" pitchFamily="49" charset="-122"/>
            </a:endParaRPr>
          </a:p>
        </p:txBody>
      </p:sp>
      <p:sp>
        <p:nvSpPr>
          <p:cNvPr id="5201" name="Text Box 81"/>
          <p:cNvSpPr txBox="1">
            <a:spLocks noChangeArrowheads="1"/>
          </p:cNvSpPr>
          <p:nvPr/>
        </p:nvSpPr>
        <p:spPr bwMode="auto">
          <a:xfrm>
            <a:off x="2168525" y="1557338"/>
            <a:ext cx="69754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所要考察对象的全体．</a:t>
            </a:r>
          </a:p>
        </p:txBody>
      </p:sp>
      <p:sp>
        <p:nvSpPr>
          <p:cNvPr id="5202" name="Text Box 82"/>
          <p:cNvSpPr txBox="1">
            <a:spLocks noChangeArrowheads="1"/>
          </p:cNvSpPr>
          <p:nvPr/>
        </p:nvSpPr>
        <p:spPr bwMode="auto">
          <a:xfrm>
            <a:off x="2168525" y="2349500"/>
            <a:ext cx="6975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ea typeface="黑体" panose="02010609060101010101" pitchFamily="49" charset="-122"/>
              </a:rPr>
              <a:t>组成总体的每一个考察对象．</a:t>
            </a:r>
          </a:p>
        </p:txBody>
      </p:sp>
      <p:sp>
        <p:nvSpPr>
          <p:cNvPr id="5203" name="Text Box 83"/>
          <p:cNvSpPr txBox="1">
            <a:spLocks noChangeArrowheads="1"/>
          </p:cNvSpPr>
          <p:nvPr/>
        </p:nvSpPr>
        <p:spPr bwMode="auto">
          <a:xfrm>
            <a:off x="1908175" y="3141663"/>
            <a:ext cx="7019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从总体中所抽取的一部分个体．</a:t>
            </a:r>
          </a:p>
        </p:txBody>
      </p:sp>
      <p:sp>
        <p:nvSpPr>
          <p:cNvPr id="5204" name="Text Box 84"/>
          <p:cNvSpPr txBox="1">
            <a:spLocks noChangeArrowheads="1"/>
          </p:cNvSpPr>
          <p:nvPr/>
        </p:nvSpPr>
        <p:spPr bwMode="auto">
          <a:xfrm>
            <a:off x="2627313" y="3860800"/>
            <a:ext cx="6975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ea typeface="黑体" panose="02010609060101010101" pitchFamily="49" charset="-122"/>
              </a:rPr>
              <a:t>样本中个体的数目．</a:t>
            </a:r>
          </a:p>
        </p:txBody>
      </p:sp>
      <p:grpSp>
        <p:nvGrpSpPr>
          <p:cNvPr id="2" name="Group 88"/>
          <p:cNvGrpSpPr/>
          <p:nvPr/>
        </p:nvGrpSpPr>
        <p:grpSpPr bwMode="auto">
          <a:xfrm>
            <a:off x="527050" y="4868863"/>
            <a:ext cx="7789863" cy="641350"/>
            <a:chOff x="113" y="3566"/>
            <a:chExt cx="5564" cy="404"/>
          </a:xfrm>
        </p:grpSpPr>
        <p:sp>
          <p:nvSpPr>
            <p:cNvPr id="36871" name="Rectangle 86"/>
            <p:cNvSpPr>
              <a:spLocks noChangeArrowheads="1"/>
            </p:cNvSpPr>
            <p:nvPr/>
          </p:nvSpPr>
          <p:spPr bwMode="auto">
            <a:xfrm>
              <a:off x="113" y="3566"/>
              <a:ext cx="5534" cy="39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bg1"/>
              </a:solidFill>
              <a:miter lim="800000"/>
            </a:ln>
          </p:spPr>
          <p:txBody>
            <a:bodyPr wrap="none" anchor="ctr"/>
            <a:lstStyle/>
            <a:p>
              <a:pPr eaLnBrk="0" hangingPunct="0"/>
              <a:endParaRPr lang="zh-CN" altLang="en-US"/>
            </a:p>
          </p:txBody>
        </p:sp>
        <p:sp>
          <p:nvSpPr>
            <p:cNvPr id="36872" name="Text Box 87"/>
            <p:cNvSpPr txBox="1">
              <a:spLocks noChangeArrowheads="1"/>
            </p:cNvSpPr>
            <p:nvPr/>
          </p:nvSpPr>
          <p:spPr bwMode="auto">
            <a:xfrm>
              <a:off x="296" y="3566"/>
              <a:ext cx="538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latin typeface="黑体" panose="02010609060101010101" pitchFamily="49" charset="-122"/>
                  <a:ea typeface="黑体" panose="02010609060101010101" pitchFamily="49" charset="-122"/>
                </a:rPr>
                <a:t>注意</a:t>
              </a:r>
              <a:r>
                <a:rPr lang="en-US" altLang="zh-CN" sz="3600" b="1">
                  <a:solidFill>
                    <a:srgbClr val="FFFF43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:</a:t>
              </a:r>
              <a:r>
                <a:rPr lang="zh-CN" altLang="en-US" sz="28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只有抽样调查里</a:t>
              </a:r>
              <a:r>
                <a:rPr lang="en-US" altLang="zh-CN" sz="28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,</a:t>
              </a:r>
              <a:r>
                <a:rPr lang="zh-CN" altLang="en-US" sz="28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才有样本和样本容量</a:t>
              </a:r>
              <a:r>
                <a:rPr lang="en-US" altLang="zh-CN" sz="28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</p:txBody>
        </p:sp>
      </p:grpSp>
      <p:grpSp>
        <p:nvGrpSpPr>
          <p:cNvPr id="36873" name="Group 6"/>
          <p:cNvGrpSpPr/>
          <p:nvPr/>
        </p:nvGrpSpPr>
        <p:grpSpPr bwMode="auto">
          <a:xfrm>
            <a:off x="2843213" y="765175"/>
            <a:ext cx="3168650" cy="720725"/>
            <a:chOff x="1973" y="606"/>
            <a:chExt cx="1860" cy="420"/>
          </a:xfrm>
        </p:grpSpPr>
        <p:sp>
          <p:nvSpPr>
            <p:cNvPr id="36874" name="Text Box 4"/>
            <p:cNvSpPr txBox="1">
              <a:spLocks noChangeArrowheads="1"/>
            </p:cNvSpPr>
            <p:nvPr/>
          </p:nvSpPr>
          <p:spPr bwMode="auto">
            <a:xfrm>
              <a:off x="2394" y="606"/>
              <a:ext cx="112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zh-CN" altLang="en-US" sz="3600" b="1" dirty="0">
                  <a:solidFill>
                    <a:srgbClr val="FFFF00"/>
                  </a:solidFill>
                  <a:latin typeface="宋体" panose="02010600030101010101" pitchFamily="2" charset="-122"/>
                </a:rPr>
                <a:t>小  结</a:t>
              </a:r>
            </a:p>
          </p:txBody>
        </p:sp>
        <p:sp>
          <p:nvSpPr>
            <p:cNvPr id="36875" name="Line 5"/>
            <p:cNvSpPr>
              <a:spLocks noChangeShapeType="1"/>
            </p:cNvSpPr>
            <p:nvPr/>
          </p:nvSpPr>
          <p:spPr bwMode="auto">
            <a:xfrm>
              <a:off x="1973" y="1026"/>
              <a:ext cx="1860" cy="0"/>
            </a:xfrm>
            <a:prstGeom prst="line">
              <a:avLst/>
            </a:prstGeom>
            <a:noFill/>
            <a:ln w="28575" cap="rnd">
              <a:solidFill>
                <a:srgbClr val="990099"/>
              </a:solidFill>
              <a:prstDash val="sysDot"/>
              <a:round/>
              <a:headEnd type="diamond" w="med" len="med"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76" name="Line 6"/>
            <p:cNvSpPr>
              <a:spLocks noChangeShapeType="1"/>
            </p:cNvSpPr>
            <p:nvPr/>
          </p:nvSpPr>
          <p:spPr bwMode="auto">
            <a:xfrm>
              <a:off x="1973" y="630"/>
              <a:ext cx="1860" cy="0"/>
            </a:xfrm>
            <a:prstGeom prst="line">
              <a:avLst/>
            </a:prstGeom>
            <a:noFill/>
            <a:ln w="28575" cap="rnd">
              <a:solidFill>
                <a:srgbClr val="990099"/>
              </a:solidFill>
              <a:prstDash val="sysDot"/>
              <a:round/>
              <a:headEnd type="diamond" w="med" len="med"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6877" name="TextBox 26"/>
          <p:cNvSpPr txBox="1">
            <a:spLocks noChangeArrowheads="1"/>
          </p:cNvSpPr>
          <p:nvPr/>
        </p:nvSpPr>
        <p:spPr bwMode="auto">
          <a:xfrm>
            <a:off x="684213" y="1557338"/>
            <a:ext cx="1079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总体</a:t>
            </a:r>
          </a:p>
        </p:txBody>
      </p:sp>
      <p:sp>
        <p:nvSpPr>
          <p:cNvPr id="36878" name="TextBox 27"/>
          <p:cNvSpPr txBox="1">
            <a:spLocks noChangeArrowheads="1"/>
          </p:cNvSpPr>
          <p:nvPr/>
        </p:nvSpPr>
        <p:spPr bwMode="auto">
          <a:xfrm>
            <a:off x="684213" y="2349500"/>
            <a:ext cx="115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个体</a:t>
            </a:r>
          </a:p>
        </p:txBody>
      </p:sp>
      <p:sp>
        <p:nvSpPr>
          <p:cNvPr id="36879" name="TextBox 28"/>
          <p:cNvSpPr txBox="1">
            <a:spLocks noChangeArrowheads="1"/>
          </p:cNvSpPr>
          <p:nvPr/>
        </p:nvSpPr>
        <p:spPr bwMode="auto">
          <a:xfrm>
            <a:off x="684213" y="3141663"/>
            <a:ext cx="9350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样本</a:t>
            </a:r>
          </a:p>
        </p:txBody>
      </p:sp>
      <p:sp>
        <p:nvSpPr>
          <p:cNvPr id="36880" name="TextBox 29"/>
          <p:cNvSpPr txBox="1">
            <a:spLocks noChangeArrowheads="1"/>
          </p:cNvSpPr>
          <p:nvPr/>
        </p:nvSpPr>
        <p:spPr bwMode="auto">
          <a:xfrm>
            <a:off x="684213" y="3860800"/>
            <a:ext cx="16557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样本容量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1" grpId="0"/>
      <p:bldP spid="5202" grpId="0"/>
      <p:bldP spid="5203" grpId="0"/>
      <p:bldP spid="52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内容占位符 2"/>
          <p:cNvSpPr>
            <a:spLocks noGrp="1" noChangeArrowheads="1"/>
          </p:cNvSpPr>
          <p:nvPr>
            <p:ph idx="4294967295"/>
          </p:nvPr>
        </p:nvSpPr>
        <p:spPr>
          <a:xfrm>
            <a:off x="684213" y="2492375"/>
            <a:ext cx="8229600" cy="3240088"/>
          </a:xfrm>
        </p:spPr>
        <p:txBody>
          <a:bodyPr/>
          <a:lstStyle/>
          <a:p>
            <a:r>
              <a:rPr lang="en-US" altLang="zh-CN" sz="2800" b="1" dirty="0" smtClean="0">
                <a:latin typeface="宋体" panose="02010600030101010101" pitchFamily="2" charset="-122"/>
              </a:rPr>
              <a:t>1.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了解普查和抽样调查的概念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.</a:t>
            </a:r>
          </a:p>
          <a:p>
            <a:r>
              <a:rPr lang="en-US" altLang="zh-CN" sz="2800" b="1" dirty="0" smtClean="0">
                <a:latin typeface="宋体" panose="02010600030101010101" pitchFamily="2" charset="-122"/>
              </a:rPr>
              <a:t>2.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知道普查和抽样调查的常用方法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.</a:t>
            </a:r>
          </a:p>
          <a:p>
            <a:r>
              <a:rPr lang="en-US" altLang="zh-CN" sz="2800" b="1" dirty="0" smtClean="0">
                <a:latin typeface="宋体" panose="02010600030101010101" pitchFamily="2" charset="-122"/>
              </a:rPr>
              <a:t>3.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知道普查和抽样调查经常使用的地方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19458" name="Picture 4" descr="童趣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4395" y="908720"/>
            <a:ext cx="4062412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图片 11" descr="123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35063" y="1192213"/>
            <a:ext cx="709295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0" name="矩形 14345"/>
          <p:cNvSpPr>
            <a:spLocks noChangeArrowheads="1"/>
          </p:cNvSpPr>
          <p:nvPr/>
        </p:nvSpPr>
        <p:spPr bwMode="auto">
          <a:xfrm>
            <a:off x="863600" y="5653088"/>
            <a:ext cx="309563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endParaRPr lang="zh-CN" altLang="en-US" sz="200">
              <a:latin typeface="楷体_GB2312" pitchFamily="1" charset="-122"/>
              <a:ea typeface="楷体_GB2312" pitchFamily="1" charset="-122"/>
            </a:endParaRPr>
          </a:p>
        </p:txBody>
      </p:sp>
      <p:pic>
        <p:nvPicPr>
          <p:cNvPr id="37891" name="图片 3" descr="女老师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6551613" y="2528888"/>
            <a:ext cx="2755900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2328863" y="2711450"/>
            <a:ext cx="5346700" cy="50117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完成教材</a:t>
            </a:r>
            <a:r>
              <a:rPr lang="en-US" altLang="zh-CN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86</a:t>
            </a: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页习题</a:t>
            </a:r>
            <a:r>
              <a:rPr lang="en-US" altLang="zh-CN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4.1</a:t>
            </a: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第</a:t>
            </a:r>
            <a:r>
              <a:rPr lang="en-US" altLang="zh-CN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1-3</a:t>
            </a: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题</a:t>
            </a:r>
          </a:p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    </a:t>
            </a:r>
            <a:endParaRPr lang="zh-CN" altLang="en-US" sz="2400" b="1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400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</a:endParaRPr>
          </a:p>
          <a:p>
            <a:pPr marL="457200" indent="-457200">
              <a:lnSpc>
                <a:spcPct val="150000"/>
              </a:lnSpc>
            </a:pPr>
            <a:endParaRPr lang="zh-CN" altLang="en-US" sz="2400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</a:endParaRPr>
          </a:p>
          <a:p>
            <a:pPr eaLnBrk="0" hangingPunct="0">
              <a:lnSpc>
                <a:spcPct val="130000"/>
              </a:lnSpc>
            </a:pPr>
            <a:endParaRPr lang="zh-CN" altLang="en-US" sz="2400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宋体" panose="02010600030101010101" pitchFamily="2" charset="-122"/>
            </a:endParaRPr>
          </a:p>
          <a:p>
            <a:pPr algn="ctr" eaLnBrk="0" hangingPunct="0"/>
            <a:endParaRPr lang="zh-CN" altLang="en-US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/>
            <a:endParaRPr lang="zh-CN" altLang="en-US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 sz="3200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  <a:p>
            <a:pPr algn="ctr" eaLnBrk="0" hangingPunct="0">
              <a:lnSpc>
                <a:spcPct val="130000"/>
              </a:lnSpc>
            </a:pPr>
            <a:endParaRPr lang="zh-CN" altLang="en-US" noProof="1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pic>
        <p:nvPicPr>
          <p:cNvPr id="4" name="图片 3" descr="结尾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68738" y="1631950"/>
            <a:ext cx="140335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内容占位符 2"/>
          <p:cNvSpPr>
            <a:spLocks noGrp="1" noChangeArrowheads="1"/>
          </p:cNvSpPr>
          <p:nvPr>
            <p:ph idx="4294967295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r>
              <a:rPr lang="zh-CN" altLang="en-US" sz="2800" b="1" dirty="0" smtClean="0">
                <a:latin typeface="宋体" panose="02010600030101010101" pitchFamily="2" charset="-122"/>
              </a:rPr>
              <a:t>在社会生产和现实生活中，要对某些问题做出科学合理的判断和决策，通常需要先通过调查，收集一些有关的数据再进行分析研究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.</a:t>
            </a:r>
          </a:p>
          <a:p>
            <a:r>
              <a:rPr lang="zh-CN" altLang="en-US" sz="2800" b="1" dirty="0" smtClean="0">
                <a:latin typeface="宋体" panose="02010600030101010101" pitchFamily="2" charset="-122"/>
              </a:rPr>
              <a:t>例如，我国从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1984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年到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1996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年，用了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12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年的时间对全国土地使用情况进行了大规模的现状调查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.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这次调查全国组织了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50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万专业人员，采用了航空为主的遥感资料，运用全野外实地调查的方法，查清了每个土块准确的土地数据，获得了全面的材料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.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如下图小资料：</a:t>
            </a:r>
          </a:p>
        </p:txBody>
      </p:sp>
      <p:grpSp>
        <p:nvGrpSpPr>
          <p:cNvPr id="20482" name="组合 6145"/>
          <p:cNvGrpSpPr/>
          <p:nvPr/>
        </p:nvGrpSpPr>
        <p:grpSpPr bwMode="auto">
          <a:xfrm>
            <a:off x="446088" y="760413"/>
            <a:ext cx="2160587" cy="795337"/>
            <a:chOff x="0" y="0"/>
            <a:chExt cx="1361" cy="501"/>
          </a:xfrm>
        </p:grpSpPr>
        <p:pic>
          <p:nvPicPr>
            <p:cNvPr id="20483" name="图片 6146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771" cy="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84" name="文本框 6147"/>
            <p:cNvSpPr txBox="1">
              <a:spLocks noChangeArrowheads="1"/>
            </p:cNvSpPr>
            <p:nvPr/>
          </p:nvSpPr>
          <p:spPr bwMode="auto">
            <a:xfrm>
              <a:off x="227" y="136"/>
              <a:ext cx="11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交流与发现</a:t>
              </a:r>
              <a:r>
                <a:rPr lang="zh-CN" altLang="en-US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图片 3" descr="1c261e6de682d9783e1de74ccaaeb9b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6313" y="1600200"/>
            <a:ext cx="3035300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6" name="图片 4" descr="7cac40c445faab0f735778ee769951c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91075" y="1600200"/>
            <a:ext cx="3287713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图片 5" descr="9677070d3c63fe2c9dfa9047f1a7d5c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76313" y="3995738"/>
            <a:ext cx="2927350" cy="210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图片 6" descr="2495a63852d26782f49010edb34eb43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79975" y="4013200"/>
            <a:ext cx="31115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509" name="组合 6145"/>
          <p:cNvGrpSpPr/>
          <p:nvPr/>
        </p:nvGrpSpPr>
        <p:grpSpPr bwMode="auto">
          <a:xfrm>
            <a:off x="446088" y="760413"/>
            <a:ext cx="2160587" cy="795337"/>
            <a:chOff x="0" y="0"/>
            <a:chExt cx="1361" cy="501"/>
          </a:xfrm>
        </p:grpSpPr>
        <p:pic>
          <p:nvPicPr>
            <p:cNvPr id="21510" name="图片 6146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0"/>
              <a:ext cx="771" cy="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1" name="文本框 6147"/>
            <p:cNvSpPr txBox="1">
              <a:spLocks noChangeArrowheads="1"/>
            </p:cNvSpPr>
            <p:nvPr/>
          </p:nvSpPr>
          <p:spPr bwMode="auto">
            <a:xfrm>
              <a:off x="227" y="136"/>
              <a:ext cx="11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交流与发现</a:t>
              </a:r>
              <a:r>
                <a:rPr lang="zh-CN" altLang="en-US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312738" y="365125"/>
            <a:ext cx="8229600" cy="1143000"/>
          </a:xfrm>
        </p:spPr>
        <p:txBody>
          <a:bodyPr/>
          <a:lstStyle/>
          <a:p>
            <a:r>
              <a:rPr lang="zh-CN" altLang="en-US" sz="4000" b="1" smtClean="0">
                <a:solidFill>
                  <a:srgbClr val="0000FF"/>
                </a:solidFill>
              </a:rPr>
              <a:t>全国主要地类面积</a:t>
            </a:r>
          </a:p>
        </p:txBody>
      </p:sp>
      <p:graphicFrame>
        <p:nvGraphicFramePr>
          <p:cNvPr id="6147" name="表格 6146"/>
          <p:cNvGraphicFramePr/>
          <p:nvPr/>
        </p:nvGraphicFramePr>
        <p:xfrm>
          <a:off x="1187450" y="1773238"/>
          <a:ext cx="5976938" cy="4314825"/>
        </p:xfrm>
        <a:graphic>
          <a:graphicData uri="http://schemas.openxmlformats.org/drawingml/2006/table">
            <a:tbl>
              <a:tblPr/>
              <a:tblGrid>
                <a:gridCol w="2846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5950">
                <a:tc>
                  <a:txBody>
                    <a:bodyPr/>
                    <a:lstStyle/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耕地</a:t>
                      </a:r>
                    </a:p>
                  </a:txBody>
                  <a:tcPr marT="1440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18.2574</a:t>
                      </a:r>
                      <a:endParaRPr lang="zh-CN" altLang="en-US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1440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538">
                <a:tc>
                  <a:txBody>
                    <a:bodyPr/>
                    <a:lstStyle/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园地</a:t>
                      </a:r>
                    </a:p>
                  </a:txBody>
                  <a:tcPr marT="1440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1.77</a:t>
                      </a:r>
                      <a:endParaRPr lang="zh-CN" altLang="en-US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1440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950">
                <a:tc>
                  <a:txBody>
                    <a:bodyPr/>
                    <a:lstStyle/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林地</a:t>
                      </a:r>
                    </a:p>
                  </a:txBody>
                  <a:tcPr marT="1440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35.41</a:t>
                      </a:r>
                      <a:endParaRPr lang="zh-CN" altLang="en-US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1440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950">
                <a:tc>
                  <a:txBody>
                    <a:bodyPr/>
                    <a:lstStyle/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牧草地</a:t>
                      </a:r>
                    </a:p>
                  </a:txBody>
                  <a:tcPr marT="1440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39.27</a:t>
                      </a:r>
                      <a:endParaRPr lang="zh-CN" altLang="en-US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1440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7537">
                <a:tc>
                  <a:txBody>
                    <a:bodyPr/>
                    <a:lstStyle/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居民点工矿用地</a:t>
                      </a:r>
                    </a:p>
                  </a:txBody>
                  <a:tcPr marT="1440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4.04</a:t>
                      </a:r>
                      <a:endParaRPr lang="zh-CN" altLang="en-US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1440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5950">
                <a:tc>
                  <a:txBody>
                    <a:bodyPr/>
                    <a:lstStyle/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交通用地</a:t>
                      </a:r>
                    </a:p>
                  </a:txBody>
                  <a:tcPr marT="1440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0.37</a:t>
                      </a:r>
                      <a:endParaRPr lang="zh-CN" altLang="en-US" b="1" dirty="0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T="1440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5950">
                <a:tc gridSpan="2">
                  <a:txBody>
                    <a:bodyPr/>
                    <a:lstStyle/>
                    <a:p>
                      <a:pPr marL="0" lvl="0" indent="0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   </a:t>
                      </a:r>
                      <a:r>
                        <a:rPr lang="zh-CN" altLang="en-US" b="1" dirty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其他为水域和未利用土地</a:t>
                      </a:r>
                    </a:p>
                  </a:txBody>
                  <a:tcPr marT="144000"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>
                        <a:alpha val="38823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555" name="矩形 27"/>
          <p:cNvSpPr>
            <a:spLocks noChangeArrowheads="1"/>
          </p:cNvSpPr>
          <p:nvPr/>
        </p:nvSpPr>
        <p:spPr bwMode="auto">
          <a:xfrm>
            <a:off x="6443663" y="1196975"/>
            <a:ext cx="1731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单位：亿亩</a:t>
            </a:r>
            <a:endParaRPr lang="zh-CN" alt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-828675" y="1412875"/>
            <a:ext cx="55340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zh-CN" altLang="en-US" sz="32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总体与个体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/>
        </p:nvSpPr>
        <p:spPr bwMode="auto">
          <a:xfrm>
            <a:off x="919163" y="2327275"/>
            <a:ext cx="7086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r>
              <a:rPr lang="zh-CN" altLang="en-US" sz="2800" b="1" dirty="0">
                <a:latin typeface="Times New Roman" panose="02020603050405020304" pitchFamily="18" charset="0"/>
              </a:rPr>
              <a:t>像这样，为了特定目的对全部考察对象进行的全面调查，叫做</a:t>
            </a:r>
            <a:r>
              <a:rPr lang="zh-CN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普查。</a:t>
            </a:r>
          </a:p>
        </p:txBody>
      </p:sp>
      <p:sp>
        <p:nvSpPr>
          <p:cNvPr id="120842" name="Text Box 10"/>
          <p:cNvSpPr txBox="1">
            <a:spLocks noChangeArrowheads="1"/>
          </p:cNvSpPr>
          <p:nvPr/>
        </p:nvSpPr>
        <p:spPr bwMode="auto">
          <a:xfrm>
            <a:off x="827088" y="3429000"/>
            <a:ext cx="69659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其中被考察对象的全体叫做</a:t>
            </a:r>
            <a:r>
              <a:rPr lang="zh-CN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总体</a:t>
            </a:r>
            <a:r>
              <a:rPr lang="zh-CN" altLang="en-US" sz="2800" b="1" dirty="0">
                <a:latin typeface="Times New Roman" panose="02020603050405020304" pitchFamily="18" charset="0"/>
              </a:rPr>
              <a:t>，</a:t>
            </a:r>
          </a:p>
          <a:p>
            <a:pPr eaLnBrk="0" hangingPunct="0"/>
            <a:r>
              <a:rPr lang="zh-CN" altLang="en-US" sz="2800" b="1" dirty="0">
                <a:latin typeface="Times New Roman" panose="02020603050405020304" pitchFamily="18" charset="0"/>
              </a:rPr>
              <a:t>组成总体的每一个被考察对象叫做</a:t>
            </a:r>
            <a:r>
              <a:rPr lang="zh-CN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个体</a:t>
            </a: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.</a:t>
            </a:r>
          </a:p>
          <a:p>
            <a:pPr eaLnBrk="0" hangingPunct="0"/>
            <a:endParaRPr lang="en-US" altLang="zh-CN" sz="2800" dirty="0"/>
          </a:p>
        </p:txBody>
      </p:sp>
      <p:sp>
        <p:nvSpPr>
          <p:cNvPr id="13" name="矩形 12"/>
          <p:cNvSpPr/>
          <p:nvPr/>
        </p:nvSpPr>
        <p:spPr>
          <a:xfrm>
            <a:off x="3813752" y="620687"/>
            <a:ext cx="780983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0" hangingPunct="0">
              <a:buFontTx/>
              <a:buNone/>
              <a:defRPr/>
            </a:pPr>
            <a:r>
              <a:rPr lang="zh-CN" alt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</a:t>
            </a:r>
          </a:p>
        </p:txBody>
      </p:sp>
      <p:pic>
        <p:nvPicPr>
          <p:cNvPr id="23557" name="Picture 2" descr="知识归纳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87675" y="620713"/>
            <a:ext cx="2722563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/>
      <p:bldP spid="1208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425" y="1340768"/>
            <a:ext cx="8497888" cy="4784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buFontTx/>
              <a:buNone/>
              <a:defRPr/>
            </a:pPr>
            <a:endParaRPr lang="en-US" altLang="zh-CN" sz="2800" b="1" dirty="0">
              <a:latin typeface="+mn-ea"/>
              <a:ea typeface="+mn-ea"/>
            </a:endParaRPr>
          </a:p>
          <a:p>
            <a:pPr eaLnBrk="0" hangingPunct="0">
              <a:buFontTx/>
              <a:buNone/>
              <a:defRPr/>
            </a:pPr>
            <a:r>
              <a:rPr lang="zh-CN" altLang="en-US" sz="2800" b="1" dirty="0">
                <a:latin typeface="+mn-ea"/>
                <a:ea typeface="+mn-ea"/>
              </a:rPr>
              <a:t>运用普查，通过调查与问题有关的每一个个体，可以获得准确全面的数据资料，然而，对于许多问题，没有必要甚至也不可能得到与问题有关的所有数据</a:t>
            </a:r>
            <a:r>
              <a:rPr lang="en-US" altLang="zh-CN" sz="2800" b="1" dirty="0">
                <a:latin typeface="+mn-ea"/>
                <a:ea typeface="+mn-ea"/>
              </a:rPr>
              <a:t>.</a:t>
            </a:r>
          </a:p>
          <a:p>
            <a:pPr eaLnBrk="0" hangingPunct="0">
              <a:buFontTx/>
              <a:buNone/>
              <a:defRPr/>
            </a:pPr>
            <a:r>
              <a:rPr lang="zh-CN" altLang="en-US" sz="2800" b="1" dirty="0">
                <a:latin typeface="+mn-ea"/>
                <a:ea typeface="+mn-ea"/>
              </a:rPr>
              <a:t>分析下面的三个实际问题：</a:t>
            </a:r>
            <a:endParaRPr lang="en-US" altLang="zh-CN" sz="2800" b="1" dirty="0">
              <a:latin typeface="+mn-ea"/>
              <a:ea typeface="+mn-ea"/>
            </a:endParaRPr>
          </a:p>
          <a:p>
            <a:pPr eaLnBrk="0" hangingPunct="0">
              <a:buFontTx/>
              <a:buNone/>
              <a:defRPr/>
            </a:pPr>
            <a:r>
              <a:rPr lang="zh-CN" altLang="en-US" sz="2800" b="1" dirty="0">
                <a:latin typeface="+mn-ea"/>
                <a:ea typeface="+mn-ea"/>
              </a:rPr>
              <a:t>（</a:t>
            </a:r>
            <a:r>
              <a:rPr lang="en-US" altLang="zh-CN" sz="2800" b="1" dirty="0">
                <a:latin typeface="+mn-ea"/>
                <a:ea typeface="+mn-ea"/>
              </a:rPr>
              <a:t>1</a:t>
            </a:r>
            <a:r>
              <a:rPr lang="zh-CN" altLang="en-US" sz="2800" b="1" dirty="0">
                <a:latin typeface="+mn-ea"/>
                <a:ea typeface="+mn-ea"/>
              </a:rPr>
              <a:t>）某部门要调查全省七年级学生每周课外活动的时间</a:t>
            </a:r>
            <a:r>
              <a:rPr lang="en-US" altLang="zh-CN" sz="2800" b="1" dirty="0">
                <a:latin typeface="+mn-ea"/>
                <a:ea typeface="+mn-ea"/>
              </a:rPr>
              <a:t>.</a:t>
            </a:r>
          </a:p>
          <a:p>
            <a:pPr eaLnBrk="0" hangingPunct="0">
              <a:buFontTx/>
              <a:buNone/>
              <a:defRPr/>
            </a:pPr>
            <a:r>
              <a:rPr lang="zh-CN" altLang="en-US" sz="2800" b="1" dirty="0">
                <a:latin typeface="+mn-ea"/>
                <a:ea typeface="+mn-ea"/>
                <a:sym typeface="+mn-ea"/>
              </a:rPr>
              <a:t>（</a:t>
            </a:r>
            <a:r>
              <a:rPr lang="en-US" altLang="zh-CN" sz="2800" b="1" dirty="0">
                <a:latin typeface="+mn-ea"/>
                <a:ea typeface="+mn-ea"/>
                <a:sym typeface="+mn-ea"/>
              </a:rPr>
              <a:t>2</a:t>
            </a:r>
            <a:r>
              <a:rPr lang="zh-CN" altLang="en-US" sz="2800" b="1" dirty="0">
                <a:latin typeface="+mn-ea"/>
                <a:ea typeface="+mn-ea"/>
                <a:sym typeface="+mn-ea"/>
              </a:rPr>
              <a:t>）</a:t>
            </a:r>
            <a:r>
              <a:rPr lang="zh-CN" altLang="en-US" sz="2800" b="1" dirty="0">
                <a:latin typeface="+mn-ea"/>
                <a:ea typeface="+mn-ea"/>
              </a:rPr>
              <a:t>质量监督部门要检测某种品牌的复合木地板的耐磨程度</a:t>
            </a:r>
            <a:r>
              <a:rPr lang="en-US" altLang="zh-CN" sz="2800" b="1" dirty="0">
                <a:latin typeface="+mn-ea"/>
                <a:ea typeface="+mn-ea"/>
              </a:rPr>
              <a:t>.</a:t>
            </a:r>
          </a:p>
          <a:p>
            <a:pPr eaLnBrk="0" hangingPunct="0">
              <a:buFontTx/>
              <a:buNone/>
              <a:defRPr/>
            </a:pPr>
            <a:r>
              <a:rPr lang="zh-CN" altLang="en-US" sz="2800" b="1" dirty="0">
                <a:latin typeface="+mn-ea"/>
                <a:ea typeface="+mn-ea"/>
              </a:rPr>
              <a:t>（</a:t>
            </a:r>
            <a:r>
              <a:rPr lang="en-US" altLang="zh-CN" sz="2800" b="1" dirty="0">
                <a:latin typeface="+mn-ea"/>
                <a:ea typeface="+mn-ea"/>
              </a:rPr>
              <a:t>3</a:t>
            </a:r>
            <a:r>
              <a:rPr lang="zh-CN" altLang="en-US" sz="2800" b="1" dirty="0">
                <a:latin typeface="+mn-ea"/>
                <a:ea typeface="+mn-ea"/>
              </a:rPr>
              <a:t>）河务部门要了解</a:t>
            </a:r>
            <a:r>
              <a:rPr lang="en-US" altLang="zh-CN" sz="2800" b="1" dirty="0">
                <a:latin typeface="+mn-ea"/>
                <a:ea typeface="+mn-ea"/>
              </a:rPr>
              <a:t>7</a:t>
            </a:r>
            <a:r>
              <a:rPr lang="zh-CN" altLang="en-US" sz="2800" b="1" dirty="0">
                <a:latin typeface="+mn-ea"/>
                <a:ea typeface="+mn-ea"/>
              </a:rPr>
              <a:t>月份流经某水文站的黄河河水的泥沙含量</a:t>
            </a:r>
            <a:r>
              <a:rPr lang="en-US" altLang="zh-CN" sz="2800" b="1" dirty="0">
                <a:latin typeface="+mn-ea"/>
                <a:ea typeface="+mn-ea"/>
              </a:rPr>
              <a:t>.</a:t>
            </a:r>
            <a:endParaRPr lang="zh-CN" altLang="en-US" sz="2800" b="1" dirty="0">
              <a:latin typeface="+mn-ea"/>
              <a:ea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25425" y="295275"/>
            <a:ext cx="8724900" cy="944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zh-CN" altLang="en-US" sz="2800" b="1" dirty="0">
                <a:latin typeface="+mn-ea"/>
                <a:ea typeface="+mn-ea"/>
                <a:sym typeface="+mn-ea"/>
              </a:rPr>
              <a:t>在上面的例子中，全国土地使用面积是总体，每个地块土地的面积是个体</a:t>
            </a:r>
            <a:r>
              <a:rPr lang="en-US" altLang="zh-CN" sz="2800" b="1" dirty="0">
                <a:latin typeface="+mn-ea"/>
                <a:ea typeface="+mn-ea"/>
                <a:sym typeface="+mn-ea"/>
              </a:rPr>
              <a:t>.</a:t>
            </a:r>
            <a:r>
              <a:rPr lang="zh-CN" altLang="en-US" sz="2800" b="1" dirty="0">
                <a:latin typeface="+mn-ea"/>
                <a:ea typeface="+mn-ea"/>
                <a:sym typeface="+mn-ea"/>
              </a:rPr>
              <a:t>你能举出运用普查的例子吗？</a:t>
            </a:r>
            <a:endParaRPr lang="zh-CN" altLang="en-US" sz="2800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7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charRg st="47" end="1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16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charRg st="116" end="1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29" end="1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charRg st="129" end="1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56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charRg st="156" end="1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70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charRg st="170" end="1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313" y="1658938"/>
            <a:ext cx="8135937" cy="436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altLang="en-US" sz="2800" b="1" dirty="0">
                <a:latin typeface="+mn-ea"/>
                <a:ea typeface="+mn-ea"/>
              </a:rPr>
              <a:t>问题（</a:t>
            </a:r>
            <a:r>
              <a:rPr lang="en-US" altLang="zh-CN" sz="2800" b="1" dirty="0">
                <a:latin typeface="+mn-ea"/>
                <a:ea typeface="+mn-ea"/>
              </a:rPr>
              <a:t>1</a:t>
            </a:r>
            <a:r>
              <a:rPr lang="zh-CN" altLang="en-US" sz="2800" b="1" dirty="0">
                <a:latin typeface="+mn-ea"/>
                <a:ea typeface="+mn-ea"/>
              </a:rPr>
              <a:t>）中的学生人数多，如果采用普查的方法，对全省每个七年级学生每周课外活动时间都进行调查，不仅调查的范围广，花费的时间长，消耗的人力、物力也会非常大，并且这种调查的结果也不需要准确值；问题（</a:t>
            </a:r>
            <a:r>
              <a:rPr lang="en-US" altLang="zh-CN" sz="2800" b="1" dirty="0">
                <a:latin typeface="+mn-ea"/>
                <a:ea typeface="+mn-ea"/>
              </a:rPr>
              <a:t>2</a:t>
            </a:r>
            <a:r>
              <a:rPr lang="zh-CN" altLang="en-US" sz="2800" b="1" dirty="0">
                <a:latin typeface="+mn-ea"/>
                <a:ea typeface="+mn-ea"/>
              </a:rPr>
              <a:t>）中对木地板的耐磨程度，如果采用普查的方法，需要对该品牌的每块木地板都进行试验，而这种试验是破坏性的；问题（</a:t>
            </a:r>
            <a:r>
              <a:rPr lang="en-US" altLang="zh-CN" sz="2800" b="1" dirty="0">
                <a:latin typeface="+mn-ea"/>
                <a:ea typeface="+mn-ea"/>
              </a:rPr>
              <a:t>3</a:t>
            </a:r>
            <a:r>
              <a:rPr lang="zh-CN" altLang="en-US" sz="2800" b="1" dirty="0">
                <a:latin typeface="+mn-ea"/>
                <a:ea typeface="+mn-ea"/>
              </a:rPr>
              <a:t>）中，不可能将</a:t>
            </a:r>
            <a:r>
              <a:rPr lang="en-US" altLang="zh-CN" sz="2800" b="1" dirty="0">
                <a:latin typeface="+mn-ea"/>
                <a:ea typeface="+mn-ea"/>
              </a:rPr>
              <a:t>7</a:t>
            </a:r>
            <a:r>
              <a:rPr lang="zh-CN" altLang="en-US" sz="2800" b="1" dirty="0">
                <a:latin typeface="+mn-ea"/>
                <a:ea typeface="+mn-ea"/>
              </a:rPr>
              <a:t>月份流经该地的黄河河水全部封存，然后让泥沙沉淀，再测出泥沙的质量，因此问题（</a:t>
            </a:r>
            <a:r>
              <a:rPr lang="en-US" altLang="zh-CN" sz="2800" b="1" dirty="0">
                <a:latin typeface="+mn-ea"/>
                <a:ea typeface="+mn-ea"/>
              </a:rPr>
              <a:t>1</a:t>
            </a:r>
            <a:r>
              <a:rPr lang="zh-CN" altLang="en-US" sz="2800" b="1" dirty="0">
                <a:latin typeface="+mn-ea"/>
                <a:ea typeface="+mn-ea"/>
              </a:rPr>
              <a:t>）（</a:t>
            </a:r>
            <a:r>
              <a:rPr lang="en-US" altLang="zh-CN" sz="2800" b="1" dirty="0">
                <a:latin typeface="+mn-ea"/>
                <a:ea typeface="+mn-ea"/>
              </a:rPr>
              <a:t>2</a:t>
            </a:r>
            <a:r>
              <a:rPr lang="zh-CN" altLang="en-US" sz="2800" b="1" dirty="0">
                <a:latin typeface="+mn-ea"/>
                <a:ea typeface="+mn-ea"/>
              </a:rPr>
              <a:t>）（</a:t>
            </a:r>
            <a:r>
              <a:rPr lang="en-US" altLang="zh-CN" sz="2800" b="1" dirty="0">
                <a:latin typeface="+mn-ea"/>
                <a:ea typeface="+mn-ea"/>
              </a:rPr>
              <a:t>3</a:t>
            </a:r>
            <a:r>
              <a:rPr lang="zh-CN" altLang="en-US" sz="2800" b="1" dirty="0">
                <a:latin typeface="+mn-ea"/>
                <a:ea typeface="+mn-ea"/>
              </a:rPr>
              <a:t>）都不可能通过普查来收集数据</a:t>
            </a:r>
            <a:r>
              <a:rPr lang="en-US" altLang="zh-CN" sz="2800" b="1" dirty="0">
                <a:latin typeface="+mn-ea"/>
                <a:ea typeface="+mn-ea"/>
              </a:rPr>
              <a:t>.</a:t>
            </a:r>
            <a:endParaRPr lang="zh-CN" altLang="en-US" sz="2800" b="1" dirty="0">
              <a:latin typeface="+mn-ea"/>
              <a:ea typeface="+mn-ea"/>
            </a:endParaRPr>
          </a:p>
        </p:txBody>
      </p:sp>
      <p:pic>
        <p:nvPicPr>
          <p:cNvPr id="25602" name="图片 9218" descr="教材精析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836613"/>
            <a:ext cx="2449512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1800" y="1889125"/>
            <a:ext cx="8280400" cy="3078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想一想，如果你负责调查问题（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）（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）（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3),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应当如何收集数据？</a:t>
            </a:r>
            <a:endParaRPr lang="en-US" altLang="zh-CN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buFontTx/>
              <a:buNone/>
              <a:defRPr/>
            </a:pPr>
            <a:r>
              <a:rPr lang="zh-CN" altLang="en-US" sz="2800" b="1" dirty="0">
                <a:latin typeface="+mn-ea"/>
                <a:ea typeface="+mn-ea"/>
              </a:rPr>
              <a:t>对于问题（</a:t>
            </a:r>
            <a:r>
              <a:rPr lang="en-US" altLang="zh-CN" sz="2800" b="1" dirty="0">
                <a:latin typeface="+mn-ea"/>
                <a:ea typeface="+mn-ea"/>
              </a:rPr>
              <a:t>1</a:t>
            </a:r>
            <a:r>
              <a:rPr lang="zh-CN" altLang="en-US" sz="2800" b="1" dirty="0">
                <a:latin typeface="+mn-ea"/>
                <a:ea typeface="+mn-ea"/>
                <a:sym typeface="+mn-ea"/>
              </a:rPr>
              <a:t>）</a:t>
            </a:r>
            <a:r>
              <a:rPr lang="en-US" altLang="zh-CN" sz="2800" b="1" dirty="0">
                <a:latin typeface="+mn-ea"/>
                <a:ea typeface="+mn-ea"/>
              </a:rPr>
              <a:t>,</a:t>
            </a:r>
            <a:r>
              <a:rPr lang="zh-CN" altLang="en-US" sz="2800" b="1" dirty="0">
                <a:latin typeface="+mn-ea"/>
                <a:ea typeface="+mn-ea"/>
              </a:rPr>
              <a:t>可以采用抽取一部分学校的一部分七年级学生（比如</a:t>
            </a:r>
            <a:r>
              <a:rPr lang="en-US" altLang="zh-CN" sz="2800" b="1" dirty="0">
                <a:latin typeface="+mn-ea"/>
                <a:ea typeface="+mn-ea"/>
              </a:rPr>
              <a:t>1000</a:t>
            </a:r>
            <a:r>
              <a:rPr lang="zh-CN" altLang="en-US" sz="2800" b="1" dirty="0">
                <a:latin typeface="+mn-ea"/>
                <a:ea typeface="+mn-ea"/>
              </a:rPr>
              <a:t>名）作为代表进行问卷调查</a:t>
            </a:r>
            <a:r>
              <a:rPr lang="en-US" altLang="zh-CN" sz="2800" b="1" dirty="0">
                <a:latin typeface="+mn-ea"/>
                <a:ea typeface="+mn-ea"/>
              </a:rPr>
              <a:t>.</a:t>
            </a:r>
          </a:p>
          <a:p>
            <a:pPr eaLnBrk="0" hangingPunct="0">
              <a:buFontTx/>
              <a:buNone/>
              <a:defRPr/>
            </a:pPr>
            <a:r>
              <a:rPr lang="zh-CN" altLang="en-US" sz="2800" b="1" dirty="0">
                <a:latin typeface="+mn-ea"/>
                <a:ea typeface="+mn-ea"/>
              </a:rPr>
              <a:t>问题（</a:t>
            </a:r>
            <a:r>
              <a:rPr lang="en-US" altLang="zh-CN" sz="2800" b="1" dirty="0">
                <a:latin typeface="+mn-ea"/>
                <a:ea typeface="+mn-ea"/>
              </a:rPr>
              <a:t>2</a:t>
            </a:r>
            <a:r>
              <a:rPr lang="zh-CN" altLang="en-US" sz="2800" b="1" dirty="0">
                <a:latin typeface="+mn-ea"/>
                <a:ea typeface="+mn-ea"/>
                <a:sym typeface="+mn-ea"/>
              </a:rPr>
              <a:t>）</a:t>
            </a:r>
            <a:r>
              <a:rPr lang="zh-CN" altLang="en-US" sz="2800" b="1" dirty="0">
                <a:latin typeface="+mn-ea"/>
                <a:ea typeface="+mn-ea"/>
              </a:rPr>
              <a:t>和问题（</a:t>
            </a:r>
            <a:r>
              <a:rPr lang="en-US" altLang="zh-CN" sz="2800" b="1" dirty="0">
                <a:latin typeface="+mn-ea"/>
                <a:ea typeface="+mn-ea"/>
              </a:rPr>
              <a:t>3</a:t>
            </a:r>
            <a:r>
              <a:rPr lang="zh-CN" altLang="en-US" sz="2800" b="1" dirty="0">
                <a:latin typeface="+mn-ea"/>
                <a:ea typeface="+mn-ea"/>
              </a:rPr>
              <a:t>）可抽取部分木地板样品和</a:t>
            </a:r>
            <a:r>
              <a:rPr lang="en-US" altLang="zh-CN" sz="2800" b="1" dirty="0">
                <a:latin typeface="+mn-ea"/>
                <a:ea typeface="+mn-ea"/>
              </a:rPr>
              <a:t>7</a:t>
            </a:r>
            <a:r>
              <a:rPr lang="zh-CN" altLang="en-US" sz="2800" b="1" dirty="0">
                <a:latin typeface="+mn-ea"/>
                <a:ea typeface="+mn-ea"/>
              </a:rPr>
              <a:t>月份流经该地的部分水样进行检测，根据获得的数据，估计全部被考察对象的情况的情况</a:t>
            </a:r>
            <a:r>
              <a:rPr lang="en-US" altLang="zh-CN" sz="2800" b="1" dirty="0">
                <a:latin typeface="+mn-ea"/>
                <a:ea typeface="+mn-ea"/>
              </a:rPr>
              <a:t>.</a:t>
            </a:r>
            <a:endParaRPr lang="zh-CN" altLang="en-US" sz="2800" b="1" dirty="0">
              <a:latin typeface="+mn-ea"/>
              <a:ea typeface="+mn-ea"/>
            </a:endParaRPr>
          </a:p>
        </p:txBody>
      </p:sp>
      <p:pic>
        <p:nvPicPr>
          <p:cNvPr id="26626" name="图片 10242" descr="教材精析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836613"/>
            <a:ext cx="2449512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第二节我们怎样学地理</Template>
  <TotalTime>0</TotalTime>
  <Words>1363</Words>
  <Application>Microsoft Office PowerPoint</Application>
  <PresentationFormat>全屏显示(4:3)</PresentationFormat>
  <Paragraphs>114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9" baseType="lpstr">
      <vt:lpstr>黑体</vt:lpstr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全国主要地类面积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1.某市为了了解第二季度职工收入的情况,调查了2000名各个阶层工作的职工的收入情况作分析,在这个问题中,总体、个体、样本分别是什么？</vt:lpstr>
      <vt:lpstr>2.要了解一批新电视机的寿命，从中任意抽取了10 台进行试验，在这个问题中的总体、个体、样本分别是什么？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2015-09-18T07:36:00Z</dcterms:created>
  <dcterms:modified xsi:type="dcterms:W3CDTF">2023-01-16T23:22:22Z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1270F36654DA45EEBF6863B918A4EC86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