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B608A-EA77-4F56-AB10-B5BAA36783F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974DE-6D86-423B-8346-FDBDDA8D6D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974DE-6D86-423B-8346-FDBDDA8D6D9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037AB-6169-4DBB-8873-389AFC5D4C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83ECC-3DF2-4752-A7CA-EBBF29516D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E2835-5441-4FED-8A75-077F3E5D4B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E3FBF-560B-4F0D-A8D2-2D90605A5C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890AE-72EE-43F0-B1A7-1AEFC67DB8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0C67A-32AD-4AA4-AB49-122D58726C2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48EDE-60F4-4D76-A521-FFD74C3717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38873-E307-42A3-B64A-8C0C9BC2B8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89A8-B2DB-40C4-8FED-B9F7C840451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F6116-07FF-498D-9CB7-E6A59BB463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142FE-CAD0-4D87-96D6-ADB1CC5B22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C66AA95-1803-42BE-8AD5-6FF9904E082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WordArt 6"/>
          <p:cNvSpPr>
            <a:spLocks noChangeArrowheads="1" noChangeShapeType="1" noTextEdit="1"/>
          </p:cNvSpPr>
          <p:nvPr/>
        </p:nvSpPr>
        <p:spPr bwMode="auto">
          <a:xfrm>
            <a:off x="2781300" y="3578224"/>
            <a:ext cx="3556000" cy="490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Section B 2a-2f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-12700" y="854115"/>
            <a:ext cx="914400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ts val="1200"/>
              </a:spcBef>
            </a:pPr>
            <a:r>
              <a:rPr lang="en-US" altLang="zh-CN" sz="6000" b="1" dirty="0">
                <a:solidFill>
                  <a:srgbClr val="0000CC"/>
                </a:solidFill>
              </a:rPr>
              <a:t>Unit 4</a:t>
            </a:r>
          </a:p>
          <a:p>
            <a:pPr>
              <a:spcBef>
                <a:spcPts val="1200"/>
              </a:spcBef>
            </a:pPr>
            <a:r>
              <a:rPr lang="en-US" altLang="zh-CN" sz="4600" b="1" spc="-150" dirty="0">
                <a:solidFill>
                  <a:srgbClr val="0000CC"/>
                </a:solidFill>
                <a:latin typeface="Aharoni" pitchFamily="2" charset="-79"/>
                <a:cs typeface="Aharoni" pitchFamily="2" charset="-79"/>
              </a:rPr>
              <a:t>I used to be afraid of the dark.</a:t>
            </a:r>
          </a:p>
        </p:txBody>
      </p:sp>
      <p:sp>
        <p:nvSpPr>
          <p:cNvPr id="5" name="矩形 4"/>
          <p:cNvSpPr/>
          <p:nvPr/>
        </p:nvSpPr>
        <p:spPr>
          <a:xfrm>
            <a:off x="2653170" y="5410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ChangeArrowheads="1"/>
          </p:cNvSpPr>
          <p:nvPr/>
        </p:nvSpPr>
        <p:spPr bwMode="auto">
          <a:xfrm>
            <a:off x="609600" y="1295400"/>
            <a:ext cx="8153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Li Wen is a normal </a:t>
            </a: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15-year-old</a:t>
            </a:r>
            <a:r>
              <a:rPr lang="en-US" altLang="zh-CN" sz="3200" b="1">
                <a:latin typeface="Times New Roman" panose="02020603050405020304" pitchFamily="18" charset="0"/>
              </a:rPr>
              <a:t> boy from the countryside. He works very hard and does well in school.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It is hard to believe that</a:t>
            </a:r>
            <a:r>
              <a:rPr lang="en-US" altLang="zh-CN" sz="3200" b="1">
                <a:latin typeface="Times New Roman" panose="02020603050405020304" pitchFamily="18" charset="0"/>
              </a:rPr>
              <a:t> he used to have difficulties in school. When he was a little boy, he 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</a:rPr>
              <a:t>seldom </a:t>
            </a:r>
            <a:r>
              <a:rPr lang="en-US" altLang="zh-CN" sz="3200" b="1">
                <a:latin typeface="Times New Roman" panose="02020603050405020304" pitchFamily="18" charset="0"/>
              </a:rPr>
              <a:t>caused any problems, and his family spent a lot of time together. _____ His parents moved to the city to look for jobs, and his grandparents came to </a:t>
            </a:r>
            <a:r>
              <a:rPr lang="en-US" altLang="zh-CN" sz="3200" b="1">
                <a:solidFill>
                  <a:srgbClr val="0066FF"/>
                </a:solidFill>
                <a:latin typeface="Times New Roman" panose="02020603050405020304" pitchFamily="18" charset="0"/>
              </a:rPr>
              <a:t>take care of</a:t>
            </a:r>
            <a:r>
              <a:rPr lang="en-US" altLang="zh-CN" sz="3200" b="1">
                <a:latin typeface="Times New Roman" panose="02020603050405020304" pitchFamily="18" charset="0"/>
              </a:rPr>
              <a:t> him. But he missed his parents so much and he often felt lonely and unhappy.</a:t>
            </a:r>
          </a:p>
        </p:txBody>
      </p:sp>
      <p:sp>
        <p:nvSpPr>
          <p:cNvPr id="81923" name="Rectangle 7"/>
          <p:cNvSpPr>
            <a:spLocks noChangeArrowheads="1"/>
          </p:cNvSpPr>
          <p:nvPr/>
        </p:nvSpPr>
        <p:spPr bwMode="auto">
          <a:xfrm>
            <a:off x="685800" y="533400"/>
            <a:ext cx="724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Studies Harder Than He Used to</a:t>
            </a:r>
            <a:endParaRPr lang="en-US" altLang="en-US" sz="3600" b="1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4" name="Rectangle 9"/>
          <p:cNvSpPr>
            <a:spLocks noChangeArrowheads="1"/>
          </p:cNvSpPr>
          <p:nvPr/>
        </p:nvSpPr>
        <p:spPr bwMode="auto">
          <a:xfrm>
            <a:off x="2667000" y="4419600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ChangeArrowheads="1"/>
          </p:cNvSpPr>
          <p:nvPr/>
        </p:nvSpPr>
        <p:spPr bwMode="auto">
          <a:xfrm>
            <a:off x="609600" y="457200"/>
            <a:ext cx="81534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</a:rPr>
              <a:t>Li Wen</a:t>
            </a:r>
            <a:r>
              <a:rPr lang="en-US" altLang="zh-CN" sz="3200" b="1">
                <a:latin typeface="Times New Roman" panose="02020603050405020304" pitchFamily="18" charset="0"/>
              </a:rPr>
              <a:t>’s unhappiness</a:t>
            </a:r>
            <a:r>
              <a:rPr lang="en-US" altLang="en-US" sz="3200" b="1">
                <a:latin typeface="Times New Roman" panose="02020603050405020304" pitchFamily="18" charset="0"/>
              </a:rPr>
              <a:t> began to </a:t>
            </a:r>
            <a:r>
              <a:rPr lang="en-US" altLang="zh-CN" sz="3200" b="1">
                <a:latin typeface="Times New Roman" panose="02020603050405020304" pitchFamily="18" charset="0"/>
              </a:rPr>
              <a:t>influence his schoolwork</a:t>
            </a:r>
            <a:r>
              <a:rPr lang="en-US" altLang="en-US" sz="3200" b="1">
                <a:latin typeface="Times New Roman" panose="02020603050405020304" pitchFamily="18" charset="0"/>
              </a:rPr>
              <a:t>. </a:t>
            </a:r>
            <a:r>
              <a:rPr lang="en-US" altLang="en-US" sz="3200" b="1" u="sng">
                <a:solidFill>
                  <a:srgbClr val="CC00FF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3200" b="1" u="sng">
                <a:solidFill>
                  <a:srgbClr val="CC00FF"/>
                </a:solidFill>
                <a:latin typeface="Times New Roman" panose="02020603050405020304" pitchFamily="18" charset="0"/>
              </a:rPr>
              <a:t>became less</a:t>
            </a:r>
            <a:r>
              <a:rPr lang="en-US" altLang="en-US" sz="3200" b="1" u="sng">
                <a:solidFill>
                  <a:srgbClr val="CC00FF"/>
                </a:solidFill>
                <a:latin typeface="Times New Roman" panose="02020603050405020304" pitchFamily="18" charset="0"/>
              </a:rPr>
              <a:t> interested in studying. </a:t>
            </a:r>
            <a:r>
              <a:rPr lang="en-US" altLang="zh-CN" sz="3200" b="1" u="sng">
                <a:solidFill>
                  <a:srgbClr val="CC00FF"/>
                </a:solidFill>
                <a:latin typeface="Times New Roman" panose="02020603050405020304" pitchFamily="18" charset="0"/>
              </a:rPr>
              <a:t>Sometimes, h</a:t>
            </a:r>
            <a:r>
              <a:rPr lang="en-US" altLang="en-US" sz="3200" b="1" u="sng">
                <a:solidFill>
                  <a:srgbClr val="CC00FF"/>
                </a:solidFill>
                <a:latin typeface="Times New Roman" panose="02020603050405020304" pitchFamily="18" charset="0"/>
              </a:rPr>
              <a:t>e was absent from classes</a:t>
            </a:r>
            <a:r>
              <a:rPr lang="en-US" altLang="zh-CN" sz="3200" b="1" u="sng">
                <a:solidFill>
                  <a:srgbClr val="CC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>
                <a:solidFill>
                  <a:srgbClr val="CC00FF"/>
                </a:solidFill>
                <a:latin typeface="Times New Roman" panose="02020603050405020304" pitchFamily="18" charset="0"/>
              </a:rPr>
              <a:t>and failed his examinations.</a:t>
            </a:r>
            <a:r>
              <a:rPr lang="en-US" altLang="en-US" sz="3200" b="1">
                <a:latin typeface="Times New Roman" panose="02020603050405020304" pitchFamily="18" charset="0"/>
              </a:rPr>
              <a:t> Finally, Li Wen</a:t>
            </a:r>
            <a:r>
              <a:rPr lang="en-US" altLang="zh-CN" sz="3200" b="1">
                <a:latin typeface="Times New Roman" panose="02020603050405020304" pitchFamily="18" charset="0"/>
              </a:rPr>
              <a:t>’s</a:t>
            </a:r>
            <a:r>
              <a:rPr lang="en-US" altLang="en-US" sz="3200" b="1">
                <a:latin typeface="Times New Roman" panose="02020603050405020304" pitchFamily="18" charset="0"/>
              </a:rPr>
              <a:t> parents made </a:t>
            </a:r>
            <a:r>
              <a:rPr lang="en-US" altLang="zh-CN" sz="3200" b="1">
                <a:latin typeface="Times New Roman" panose="02020603050405020304" pitchFamily="18" charset="0"/>
              </a:rPr>
              <a:t>the</a:t>
            </a:r>
            <a:r>
              <a:rPr lang="en-US" altLang="en-US" sz="3200" b="1">
                <a:latin typeface="Times New Roman" panose="02020603050405020304" pitchFamily="18" charset="0"/>
              </a:rPr>
              <a:t> decision to send him to a boarding school. </a:t>
            </a:r>
            <a:r>
              <a:rPr lang="en-US" altLang="zh-CN" sz="3200" b="1">
                <a:latin typeface="Times New Roman" panose="02020603050405020304" pitchFamily="18" charset="0"/>
              </a:rPr>
              <a:t>However, </a:t>
            </a:r>
            <a:r>
              <a:rPr lang="en-US" altLang="en-US" sz="3200" b="1" u="sng">
                <a:solidFill>
                  <a:srgbClr val="CC00FF"/>
                </a:solidFill>
                <a:latin typeface="Times New Roman" panose="02020603050405020304" pitchFamily="18" charset="0"/>
              </a:rPr>
              <a:t>Li Wen </a:t>
            </a:r>
            <a:r>
              <a:rPr lang="en-US" altLang="zh-CN" sz="3200" b="1" u="sng">
                <a:solidFill>
                  <a:srgbClr val="CC00FF"/>
                </a:solidFill>
                <a:latin typeface="Times New Roman" panose="02020603050405020304" pitchFamily="18" charset="0"/>
              </a:rPr>
              <a:t>was shy and was not able to make friends quickly in school.</a:t>
            </a:r>
            <a:r>
              <a:rPr lang="en-US" altLang="zh-CN" sz="3200" b="1">
                <a:latin typeface="Times New Roman" panose="02020603050405020304" pitchFamily="18" charset="0"/>
              </a:rPr>
              <a:t> He found life there difficult. One day</a:t>
            </a:r>
            <a:r>
              <a:rPr lang="en-US" altLang="en-US" sz="3200" b="1">
                <a:latin typeface="Times New Roman" panose="02020603050405020304" pitchFamily="18" charset="0"/>
              </a:rPr>
              <a:t> he told his teacher </a:t>
            </a:r>
            <a:r>
              <a:rPr lang="en-US" altLang="zh-CN" sz="3200" b="1">
                <a:latin typeface="Times New Roman" panose="02020603050405020304" pitchFamily="18" charset="0"/>
              </a:rPr>
              <a:t>that </a:t>
            </a:r>
            <a:r>
              <a:rPr lang="en-US" altLang="en-US" sz="3200" b="1">
                <a:latin typeface="Times New Roman" panose="02020603050405020304" pitchFamily="18" charset="0"/>
              </a:rPr>
              <a:t>he wanted to leave the school.</a:t>
            </a:r>
            <a:r>
              <a:rPr lang="en-US" altLang="zh-CN" sz="3200" b="1">
                <a:latin typeface="Times New Roman" panose="02020603050405020304" pitchFamily="18" charset="0"/>
              </a:rPr>
              <a:t> _____and she</a:t>
            </a:r>
          </a:p>
        </p:txBody>
      </p:sp>
      <p:sp>
        <p:nvSpPr>
          <p:cNvPr id="82947" name="Rectangle 6"/>
          <p:cNvSpPr>
            <a:spLocks noChangeArrowheads="1"/>
          </p:cNvSpPr>
          <p:nvPr/>
        </p:nvSpPr>
        <p:spPr bwMode="auto">
          <a:xfrm>
            <a:off x="3810000" y="5715000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ChangeArrowheads="1"/>
          </p:cNvSpPr>
          <p:nvPr/>
        </p:nvSpPr>
        <p:spPr bwMode="auto">
          <a:xfrm>
            <a:off x="762000" y="685800"/>
            <a:ext cx="78486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called his parents. She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advised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them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to</a:t>
            </a:r>
            <a:r>
              <a:rPr lang="en-US" altLang="en-US" sz="3200" b="1">
                <a:latin typeface="Times New Roman" panose="02020603050405020304" pitchFamily="18" charset="0"/>
              </a:rPr>
              <a:t> talk </a:t>
            </a:r>
          </a:p>
          <a:p>
            <a:pPr algn="l">
              <a:lnSpc>
                <a:spcPct val="110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with their son in person. </a:t>
            </a:r>
            <a:r>
              <a:rPr lang="en-US" altLang="zh-CN" sz="3200" b="1">
                <a:latin typeface="Times New Roman" panose="02020603050405020304" pitchFamily="18" charset="0"/>
              </a:rPr>
              <a:t>So h</a:t>
            </a:r>
            <a:r>
              <a:rPr lang="en-US" altLang="en-US" sz="3200" b="1">
                <a:latin typeface="Times New Roman" panose="02020603050405020304" pitchFamily="18" charset="0"/>
              </a:rPr>
              <a:t>is parents took a </a:t>
            </a:r>
            <a:r>
              <a:rPr lang="en-US" altLang="zh-CN" sz="3200" b="1">
                <a:latin typeface="Times New Roman" panose="02020603050405020304" pitchFamily="18" charset="0"/>
              </a:rPr>
              <a:t>24</a:t>
            </a:r>
            <a:r>
              <a:rPr lang="en-US" altLang="en-US" sz="3200" b="1">
                <a:latin typeface="Times New Roman" panose="02020603050405020304" pitchFamily="18" charset="0"/>
              </a:rPr>
              <a:t>-hour train and a </a:t>
            </a:r>
            <a:r>
              <a:rPr lang="en-US" altLang="zh-CN" sz="3200" b="1">
                <a:latin typeface="Times New Roman" panose="02020603050405020304" pitchFamily="18" charset="0"/>
              </a:rPr>
              <a:t>5</a:t>
            </a:r>
            <a:r>
              <a:rPr lang="en-US" altLang="en-US" sz="3200" b="1">
                <a:latin typeface="Times New Roman" panose="02020603050405020304" pitchFamily="18" charset="0"/>
              </a:rPr>
              <a:t>-hour bus ride to </a:t>
            </a:r>
          </a:p>
          <a:p>
            <a:pPr algn="l">
              <a:lnSpc>
                <a:spcPct val="110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g</a:t>
            </a:r>
            <a:r>
              <a:rPr lang="en-US" altLang="zh-CN" sz="3200" b="1">
                <a:latin typeface="Times New Roman" panose="02020603050405020304" pitchFamily="18" charset="0"/>
              </a:rPr>
              <a:t>et</a:t>
            </a:r>
            <a:r>
              <a:rPr lang="en-US" altLang="en-US" sz="3200" b="1">
                <a:latin typeface="Times New Roman" panose="02020603050405020304" pitchFamily="18" charset="0"/>
              </a:rPr>
              <a:t> to their Li Wen</a:t>
            </a:r>
            <a:r>
              <a:rPr lang="en-US" altLang="zh-CN" sz="3200" b="1">
                <a:latin typeface="Times New Roman" panose="02020603050405020304" pitchFamily="18" charset="0"/>
              </a:rPr>
              <a:t>’s school</a:t>
            </a:r>
            <a:r>
              <a:rPr lang="en-US" altLang="en-US" sz="3200" b="1">
                <a:latin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______</a:t>
            </a:r>
            <a:r>
              <a:rPr lang="en-US" altLang="en-US" sz="3200" b="1">
                <a:latin typeface="Times New Roman" panose="02020603050405020304" pitchFamily="18" charset="0"/>
              </a:rPr>
              <a:t> “It was exactly what I needed,” he said. “</a:t>
            </a:r>
            <a:r>
              <a:rPr lang="en-US" altLang="zh-CN" sz="3200" b="1">
                <a:latin typeface="Times New Roman" panose="02020603050405020304" pitchFamily="18" charset="0"/>
              </a:rPr>
              <a:t>Now I understand that even though they are busy,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they are always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thinking of</a:t>
            </a:r>
            <a:r>
              <a:rPr lang="en-US" altLang="zh-CN" sz="3200" b="1">
                <a:latin typeface="Times New Roman" panose="02020603050405020304" pitchFamily="18" charset="0"/>
              </a:rPr>
              <a:t> me.They 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</a:rPr>
              <a:t>take pride in</a:t>
            </a:r>
            <a:r>
              <a:rPr lang="en-US" altLang="zh-CN" sz="3200" b="1">
                <a:latin typeface="Times New Roman" panose="02020603050405020304" pitchFamily="18" charset="0"/>
              </a:rPr>
              <a:t> everything good that I do.” </a:t>
            </a:r>
            <a:r>
              <a:rPr lang="en-US" altLang="en-US" sz="3200" b="1">
                <a:latin typeface="Times New Roman" panose="02020603050405020304" pitchFamily="18" charset="0"/>
              </a:rPr>
              <a:t>  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83971" name="Rectangle 6"/>
          <p:cNvSpPr>
            <a:spLocks noChangeArrowheads="1"/>
          </p:cNvSpPr>
          <p:nvPr/>
        </p:nvSpPr>
        <p:spPr bwMode="auto">
          <a:xfrm>
            <a:off x="1143000" y="3352800"/>
            <a:ext cx="51435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ChangeArrowheads="1"/>
          </p:cNvSpPr>
          <p:nvPr/>
        </p:nvSpPr>
        <p:spPr bwMode="auto">
          <a:xfrm>
            <a:off x="533400" y="457200"/>
            <a:ext cx="822960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After that, Li Wen’s parents had much more 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attention with their son than they used to. ____He became more outgoing and made some good friends in school. He even joined the school basketball team and became active in many other activities. “I’m much happier now, and I work even harder than I used to. I know my parents love me and they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 always proud of me</a:t>
            </a:r>
            <a:r>
              <a:rPr lang="en-US" altLang="zh-CN" sz="3200" b="1" dirty="0">
                <a:latin typeface="Times New Roman" panose="02020603050405020304" pitchFamily="18" charset="0"/>
              </a:rPr>
              <a:t>,” says Li Wen. “It’s very important for parents to be there for their children.” </a:t>
            </a:r>
          </a:p>
        </p:txBody>
      </p:sp>
      <p:sp>
        <p:nvSpPr>
          <p:cNvPr id="84995" name="Rectangle 6"/>
          <p:cNvSpPr>
            <a:spLocks noChangeArrowheads="1"/>
          </p:cNvSpPr>
          <p:nvPr/>
        </p:nvSpPr>
        <p:spPr bwMode="auto">
          <a:xfrm>
            <a:off x="762000" y="152400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5"/>
          <p:cNvSpPr txBox="1">
            <a:spLocks noChangeArrowheads="1"/>
          </p:cNvSpPr>
          <p:nvPr/>
        </p:nvSpPr>
        <p:spPr bwMode="auto">
          <a:xfrm>
            <a:off x="466725" y="930275"/>
            <a:ext cx="61563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Para. 1 _____      </a:t>
            </a:r>
          </a:p>
        </p:txBody>
      </p:sp>
      <p:sp>
        <p:nvSpPr>
          <p:cNvPr id="86019" name="Text Box 17"/>
          <p:cNvSpPr txBox="1">
            <a:spLocks noChangeArrowheads="1"/>
          </p:cNvSpPr>
          <p:nvPr/>
        </p:nvSpPr>
        <p:spPr bwMode="auto">
          <a:xfrm>
            <a:off x="574675" y="2514600"/>
            <a:ext cx="780732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由上文“当他小时候，他很少惹麻烦，他的家人和他在一起生活”，以及下文“他的父母搬到城市里去找工作，他很想念他们而且觉得很孤独和不开心”，可知李文的生活发生的变化，故应选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74675" y="1651000"/>
            <a:ext cx="20161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209800" y="990600"/>
            <a:ext cx="4778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5"/>
          <p:cNvSpPr txBox="1">
            <a:spLocks noChangeArrowheads="1"/>
          </p:cNvSpPr>
          <p:nvPr/>
        </p:nvSpPr>
        <p:spPr bwMode="auto">
          <a:xfrm>
            <a:off x="538163" y="922338"/>
            <a:ext cx="61563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Para. 2 _____      </a:t>
            </a:r>
          </a:p>
        </p:txBody>
      </p:sp>
      <p:sp>
        <p:nvSpPr>
          <p:cNvPr id="87043" name="Text Box 10"/>
          <p:cNvSpPr txBox="1">
            <a:spLocks noChangeArrowheads="1"/>
          </p:cNvSpPr>
          <p:nvPr/>
        </p:nvSpPr>
        <p:spPr bwMode="auto">
          <a:xfrm>
            <a:off x="646113" y="1643063"/>
            <a:ext cx="11874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</a:p>
        </p:txBody>
      </p:sp>
      <p:sp>
        <p:nvSpPr>
          <p:cNvPr id="87044" name="Text Box 17"/>
          <p:cNvSpPr txBox="1">
            <a:spLocks noChangeArrowheads="1"/>
          </p:cNvSpPr>
          <p:nvPr/>
        </p:nvSpPr>
        <p:spPr bwMode="auto">
          <a:xfrm>
            <a:off x="646113" y="2362200"/>
            <a:ext cx="76596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由上文“他告诉老师说他想离开学校”，以及下文“老师给他的父母亲打电话，并建议他们亲自和李文谈一谈”，可推测老师对李文的情况很担心，故应选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2446338" y="912813"/>
            <a:ext cx="4572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5"/>
          <p:cNvSpPr txBox="1">
            <a:spLocks noChangeArrowheads="1"/>
          </p:cNvSpPr>
          <p:nvPr/>
        </p:nvSpPr>
        <p:spPr bwMode="auto">
          <a:xfrm>
            <a:off x="842963" y="1176338"/>
            <a:ext cx="61563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Para. 3  _____      </a:t>
            </a:r>
          </a:p>
        </p:txBody>
      </p:sp>
      <p:sp>
        <p:nvSpPr>
          <p:cNvPr id="88067" name="Text Box 10"/>
          <p:cNvSpPr txBox="1">
            <a:spLocks noChangeArrowheads="1"/>
          </p:cNvSpPr>
          <p:nvPr/>
        </p:nvSpPr>
        <p:spPr bwMode="auto">
          <a:xfrm>
            <a:off x="877888" y="1874838"/>
            <a:ext cx="11874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</a:p>
        </p:txBody>
      </p:sp>
      <p:sp>
        <p:nvSpPr>
          <p:cNvPr id="88068" name="Text Box 17"/>
          <p:cNvSpPr txBox="1">
            <a:spLocks noChangeArrowheads="1"/>
          </p:cNvSpPr>
          <p:nvPr/>
        </p:nvSpPr>
        <p:spPr bwMode="auto">
          <a:xfrm>
            <a:off x="914400" y="2667000"/>
            <a:ext cx="750252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由上一段可知，李文的父母长途跋涉到达李文所在学校。再由空格后的李文所说的话语“这正是我所需要的”，可推测知李文父母亲应是和他进行了一次促膝长谈，故应选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90800" y="1219200"/>
            <a:ext cx="4778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68" grpId="0"/>
      <p:bldP spid="880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5"/>
          <p:cNvSpPr txBox="1">
            <a:spLocks noChangeArrowheads="1"/>
          </p:cNvSpPr>
          <p:nvPr/>
        </p:nvSpPr>
        <p:spPr bwMode="auto">
          <a:xfrm>
            <a:off x="574675" y="706438"/>
            <a:ext cx="61563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Para. 4 _____      </a:t>
            </a:r>
          </a:p>
        </p:txBody>
      </p:sp>
      <p:sp>
        <p:nvSpPr>
          <p:cNvPr id="89091" name="Text Box 10"/>
          <p:cNvSpPr txBox="1">
            <a:spLocks noChangeArrowheads="1"/>
          </p:cNvSpPr>
          <p:nvPr/>
        </p:nvSpPr>
        <p:spPr bwMode="auto">
          <a:xfrm>
            <a:off x="503238" y="1427163"/>
            <a:ext cx="11874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</a:p>
        </p:txBody>
      </p:sp>
      <p:sp>
        <p:nvSpPr>
          <p:cNvPr id="89092" name="Text Box 17"/>
          <p:cNvSpPr txBox="1">
            <a:spLocks noChangeArrowheads="1"/>
          </p:cNvSpPr>
          <p:nvPr/>
        </p:nvSpPr>
        <p:spPr bwMode="auto">
          <a:xfrm>
            <a:off x="609600" y="2209800"/>
            <a:ext cx="8229600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读本段可知，李文的父母在那次谈话后，更加关注他们的儿子。再由空格后面的句子都是描述李文所发生的变化的句子，“更加外向”、“参加了学校篮球队”“比以前更加努力学习”等等。可见空格处句子的意思是“现在李文真得变了”。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45561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  <p:bldP spid="890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/>
          <p:cNvSpPr txBox="1">
            <a:spLocks noChangeArrowheads="1"/>
          </p:cNvSpPr>
          <p:nvPr/>
        </p:nvSpPr>
        <p:spPr bwMode="auto">
          <a:xfrm>
            <a:off x="762000" y="533400"/>
            <a:ext cx="74676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 Read the passage again and </a:t>
            </a:r>
            <a:r>
              <a:rPr lang="en-US" altLang="zh-CN" sz="36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underline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problems that Li Wen used to have.</a:t>
            </a:r>
          </a:p>
        </p:txBody>
      </p:sp>
      <p:sp>
        <p:nvSpPr>
          <p:cNvPr id="90115" name="Text Box 6"/>
          <p:cNvSpPr txBox="1">
            <a:spLocks noChangeArrowheads="1"/>
          </p:cNvSpPr>
          <p:nvPr/>
        </p:nvSpPr>
        <p:spPr bwMode="auto">
          <a:xfrm>
            <a:off x="533400" y="2895600"/>
            <a:ext cx="80772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/>
            <a:lvl2pPr marL="998855"/>
            <a:lvl3pPr marL="1406525"/>
            <a:lvl4pPr marL="1814830"/>
            <a:lvl5pPr marL="2222500"/>
            <a:lvl6pPr marL="2679700"/>
            <a:lvl7pPr marL="3136900"/>
            <a:lvl8pPr marL="3594100"/>
            <a:lvl9pPr marL="4051300"/>
          </a:lstStyle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He became less interested in studying.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Sometimes he was absent from classes, and he failed his examinations.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Li Wen was shy and was not able to make friends quickly in school.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6"/>
          <p:cNvSpPr txBox="1">
            <a:spLocks noChangeArrowheads="1"/>
          </p:cNvSpPr>
          <p:nvPr/>
        </p:nvSpPr>
        <p:spPr bwMode="auto">
          <a:xfrm>
            <a:off x="381000" y="533400"/>
            <a:ext cx="860425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Use clues from the passage to help you 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guess the meanings of the words in the box.</a:t>
            </a:r>
          </a:p>
        </p:txBody>
      </p:sp>
      <p:grpSp>
        <p:nvGrpSpPr>
          <p:cNvPr id="91139" name="Group 2"/>
          <p:cNvGrpSpPr/>
          <p:nvPr/>
        </p:nvGrpSpPr>
        <p:grpSpPr bwMode="auto">
          <a:xfrm>
            <a:off x="2209800" y="2286000"/>
            <a:ext cx="3830638" cy="2500313"/>
            <a:chOff x="0" y="0"/>
            <a:chExt cx="2448" cy="1776"/>
          </a:xfrm>
        </p:grpSpPr>
        <p:sp>
          <p:nvSpPr>
            <p:cNvPr id="91140" name="Oval 3" descr="park"/>
            <p:cNvSpPr>
              <a:spLocks noChangeArrowheads="1"/>
            </p:cNvSpPr>
            <p:nvPr/>
          </p:nvSpPr>
          <p:spPr bwMode="auto">
            <a:xfrm>
              <a:off x="672" y="0"/>
              <a:ext cx="1776" cy="1392"/>
            </a:xfrm>
            <a:prstGeom prst="ellipse">
              <a:avLst/>
            </a:prstGeom>
            <a:blipFill dpi="0" rotWithShape="1">
              <a:blip r:embed="rId2" cstate="email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1400"/>
            </a:p>
          </p:txBody>
        </p:sp>
        <p:sp>
          <p:nvSpPr>
            <p:cNvPr id="91141" name="Oval 4" descr="park"/>
            <p:cNvSpPr>
              <a:spLocks noChangeArrowheads="1"/>
            </p:cNvSpPr>
            <p:nvPr/>
          </p:nvSpPr>
          <p:spPr bwMode="auto">
            <a:xfrm>
              <a:off x="0" y="1632"/>
              <a:ext cx="144" cy="144"/>
            </a:xfrm>
            <a:prstGeom prst="ellipse">
              <a:avLst/>
            </a:prstGeom>
            <a:blipFill dpi="0" rotWithShape="1">
              <a:blip r:embed="rId2" cstate="email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1400"/>
            </a:p>
          </p:txBody>
        </p:sp>
        <p:sp>
          <p:nvSpPr>
            <p:cNvPr id="91142" name="Oval 5" descr="park"/>
            <p:cNvSpPr>
              <a:spLocks noChangeArrowheads="1"/>
            </p:cNvSpPr>
            <p:nvPr/>
          </p:nvSpPr>
          <p:spPr bwMode="auto">
            <a:xfrm>
              <a:off x="192" y="1344"/>
              <a:ext cx="192" cy="240"/>
            </a:xfrm>
            <a:prstGeom prst="ellipse">
              <a:avLst/>
            </a:prstGeom>
            <a:blipFill dpi="0" rotWithShape="1">
              <a:blip r:embed="rId2" cstate="email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1400"/>
            </a:p>
          </p:txBody>
        </p:sp>
        <p:sp>
          <p:nvSpPr>
            <p:cNvPr id="91143" name="Oval 6" descr="park"/>
            <p:cNvSpPr>
              <a:spLocks noChangeArrowheads="1"/>
            </p:cNvSpPr>
            <p:nvPr/>
          </p:nvSpPr>
          <p:spPr bwMode="auto">
            <a:xfrm>
              <a:off x="432" y="1104"/>
              <a:ext cx="288" cy="288"/>
            </a:xfrm>
            <a:prstGeom prst="ellipse">
              <a:avLst/>
            </a:prstGeom>
            <a:blipFill dpi="0" rotWithShape="1">
              <a:blip r:embed="rId2" cstate="email"/>
              <a:srcRect/>
              <a:stretch>
                <a:fillRect/>
              </a:stretch>
            </a:blip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1400"/>
            </a:p>
          </p:txBody>
        </p:sp>
      </p:grpSp>
      <p:pic>
        <p:nvPicPr>
          <p:cNvPr id="91144" name="Picture 13" descr="frame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4724400"/>
            <a:ext cx="8763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5" name="Rectangle 12"/>
          <p:cNvSpPr>
            <a:spLocks noChangeArrowheads="1"/>
          </p:cNvSpPr>
          <p:nvPr/>
        </p:nvSpPr>
        <p:spPr bwMode="auto">
          <a:xfrm>
            <a:off x="304800" y="4800600"/>
            <a:ext cx="8491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</a:rPr>
              <a:t>influence    absent    boarding school    in person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57538" y="5013325"/>
            <a:ext cx="163036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圆角矩形标注 14"/>
          <p:cNvSpPr>
            <a:spLocks noChangeArrowheads="1"/>
          </p:cNvSpPr>
          <p:nvPr/>
        </p:nvSpPr>
        <p:spPr bwMode="auto">
          <a:xfrm>
            <a:off x="533400" y="2590800"/>
            <a:ext cx="3657600" cy="2233613"/>
          </a:xfrm>
          <a:prstGeom prst="wedgeRoundRectCallout">
            <a:avLst>
              <a:gd name="adj1" fmla="val 32856"/>
              <a:gd name="adj2" fmla="val 58602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used to be afraid of the dark. I’m still afraid of the dark.</a:t>
            </a:r>
          </a:p>
        </p:txBody>
      </p:sp>
      <p:sp>
        <p:nvSpPr>
          <p:cNvPr id="73732" name="圆角矩形标注 15"/>
          <p:cNvSpPr>
            <a:spLocks noChangeArrowheads="1"/>
          </p:cNvSpPr>
          <p:nvPr/>
        </p:nvSpPr>
        <p:spPr bwMode="auto">
          <a:xfrm>
            <a:off x="4953000" y="2743200"/>
            <a:ext cx="3657600" cy="2819400"/>
          </a:xfrm>
          <a:prstGeom prst="wedgeRoundRectCallout">
            <a:avLst>
              <a:gd name="adj1" fmla="val -60375"/>
              <a:gd name="adj2" fmla="val 33616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used to be afraid of giving a speech in public. I’m still afraid of giving a speech in public.</a:t>
            </a:r>
          </a:p>
        </p:txBody>
      </p:sp>
      <p:sp>
        <p:nvSpPr>
          <p:cNvPr id="73733" name="WordArt 4"/>
          <p:cNvSpPr>
            <a:spLocks noChangeArrowheads="1" noChangeShapeType="1" noTextEdit="1"/>
          </p:cNvSpPr>
          <p:nvPr/>
        </p:nvSpPr>
        <p:spPr bwMode="auto">
          <a:xfrm>
            <a:off x="2411413" y="260350"/>
            <a:ext cx="4067175" cy="9810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500"/>
                <a:gd name="adj2" fmla="val 0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CC00FF"/>
                </a:solidFill>
                <a:latin typeface="Arial" panose="020B0604020202020204"/>
                <a:cs typeface="Arial" panose="020B0604020202020204"/>
              </a:rPr>
              <a:t>Review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CC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835183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</a:rPr>
              <a:t>Which things did you use to be afraid of? Which things are you still afraid of?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737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Rot="1" noChangeArrowheads="1"/>
          </p:cNvSpPr>
          <p:nvPr/>
        </p:nvSpPr>
        <p:spPr bwMode="auto">
          <a:xfrm>
            <a:off x="685800" y="1143000"/>
            <a:ext cx="2736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42950" indent="-742950"/>
            <a:lvl2pPr/>
            <a:lvl3pPr/>
            <a:lvl4pPr/>
            <a:lvl5pPr/>
            <a:lvl6pPr/>
            <a:lvl7pPr/>
            <a:lvl8pPr/>
            <a:lvl9pPr/>
          </a:lstStyle>
          <a:p>
            <a:pPr algn="l" eaLnBrk="0" hangingPunct="0">
              <a:lnSpc>
                <a:spcPct val="120000"/>
              </a:lnSpc>
              <a:buClr>
                <a:schemeClr val="tx1"/>
              </a:buClr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influence </a:t>
            </a:r>
          </a:p>
        </p:txBody>
      </p:sp>
      <p:sp>
        <p:nvSpPr>
          <p:cNvPr id="92163" name="Text Box 8"/>
          <p:cNvSpPr txBox="1">
            <a:spLocks noChangeArrowheads="1"/>
          </p:cNvSpPr>
          <p:nvPr/>
        </p:nvSpPr>
        <p:spPr bwMode="auto">
          <a:xfrm>
            <a:off x="685800" y="2057400"/>
            <a:ext cx="7165975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对比李文的父母外出找工作前后李文的行为和思想表现；再由下文“他变得对学习不感兴趣、逃课、考试不及格”等情况的出现，可知是李文不高兴的情绪“影响”了他的学业。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故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influence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一词应意为“影响”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0"/>
          <p:cNvSpPr txBox="1">
            <a:spLocks noChangeArrowheads="1"/>
          </p:cNvSpPr>
          <p:nvPr/>
        </p:nvSpPr>
        <p:spPr bwMode="auto">
          <a:xfrm>
            <a:off x="625475" y="522288"/>
            <a:ext cx="237648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56870" algn="l"/>
                <a:tab pos="542925" algn="l"/>
              </a:tabLst>
            </a:lvl1pPr>
            <a:lvl2pPr>
              <a:tabLst>
                <a:tab pos="356870" algn="l"/>
                <a:tab pos="542925" algn="l"/>
              </a:tabLst>
            </a:lvl2pPr>
            <a:lvl3pPr>
              <a:tabLst>
                <a:tab pos="356870" algn="l"/>
                <a:tab pos="542925" algn="l"/>
              </a:tabLst>
            </a:lvl3pPr>
            <a:lvl4pPr>
              <a:tabLst>
                <a:tab pos="356870" algn="l"/>
                <a:tab pos="542925" algn="l"/>
              </a:tabLst>
            </a:lvl4pPr>
            <a:lvl5pPr>
              <a:tabLst>
                <a:tab pos="356870" algn="l"/>
                <a:tab pos="542925" algn="l"/>
              </a:tabLst>
            </a:lvl5pPr>
            <a:lvl6pPr>
              <a:tabLst>
                <a:tab pos="356870" algn="l"/>
                <a:tab pos="542925" algn="l"/>
              </a:tabLst>
            </a:lvl6pPr>
            <a:lvl7pPr>
              <a:tabLst>
                <a:tab pos="356870" algn="l"/>
                <a:tab pos="542925" algn="l"/>
              </a:tabLst>
            </a:lvl7pPr>
            <a:lvl8pPr>
              <a:tabLst>
                <a:tab pos="356870" algn="l"/>
                <a:tab pos="542925" algn="l"/>
              </a:tabLst>
            </a:lvl8pPr>
            <a:lvl9pPr>
              <a:tabLst>
                <a:tab pos="356870" algn="l"/>
                <a:tab pos="542925" algn="l"/>
              </a:tabLst>
            </a:lvl9pPr>
          </a:lstStyle>
          <a:p>
            <a:pPr algn="l">
              <a:lnSpc>
                <a:spcPct val="11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absent</a:t>
            </a:r>
          </a:p>
        </p:txBody>
      </p:sp>
      <p:sp>
        <p:nvSpPr>
          <p:cNvPr id="93187" name="Text Box 11"/>
          <p:cNvSpPr txBox="1">
            <a:spLocks noChangeArrowheads="1"/>
          </p:cNvSpPr>
          <p:nvPr/>
        </p:nvSpPr>
        <p:spPr bwMode="auto">
          <a:xfrm>
            <a:off x="762000" y="1143000"/>
            <a:ext cx="7281863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由上下文“他对学习不再感兴趣”、 “他考试不及格”，以及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关键词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classes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，可以推测 “他经常缺课”，可知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absent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意为“缺席，不再”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93188" name="Text Box 2"/>
          <p:cNvSpPr txBox="1">
            <a:spLocks noChangeArrowheads="1"/>
          </p:cNvSpPr>
          <p:nvPr/>
        </p:nvSpPr>
        <p:spPr bwMode="auto">
          <a:xfrm>
            <a:off x="609600" y="3429000"/>
            <a:ext cx="40322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5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boarding school</a:t>
            </a:r>
          </a:p>
        </p:txBody>
      </p:sp>
      <p:sp>
        <p:nvSpPr>
          <p:cNvPr id="93189" name="Text Box 9"/>
          <p:cNvSpPr txBox="1">
            <a:spLocks noChangeArrowheads="1"/>
          </p:cNvSpPr>
          <p:nvPr/>
        </p:nvSpPr>
        <p:spPr bwMode="auto">
          <a:xfrm>
            <a:off x="685800" y="4038600"/>
            <a:ext cx="78486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由上文“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…he was absent from classes and failed his examinations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Li Wen’s parents made the decision”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可知其父母送其去了一所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寄宿制学校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10"/>
          <p:cNvSpPr txBox="1">
            <a:spLocks noChangeArrowheads="1"/>
          </p:cNvSpPr>
          <p:nvPr/>
        </p:nvSpPr>
        <p:spPr bwMode="auto">
          <a:xfrm>
            <a:off x="781050" y="884238"/>
            <a:ext cx="2665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 in person</a:t>
            </a:r>
          </a:p>
        </p:txBody>
      </p:sp>
      <p:sp>
        <p:nvSpPr>
          <p:cNvPr id="94211" name="Text Box 11"/>
          <p:cNvSpPr txBox="1">
            <a:spLocks noChangeArrowheads="1"/>
          </p:cNvSpPr>
          <p:nvPr/>
        </p:nvSpPr>
        <p:spPr bwMode="auto">
          <a:xfrm>
            <a:off x="762000" y="1676400"/>
            <a:ext cx="78232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由下文“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His parents took a 24-hour train and a 5-hour bus ride to get to Li Wen’s school.”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，可知其父母费如此大的周折赶回家来，就是因老师的建议“亲自和他们的儿子进行交谈” ，故可推测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person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意为“亲自地”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AutoShape 7"/>
          <p:cNvSpPr>
            <a:spLocks noChangeArrowheads="1"/>
          </p:cNvSpPr>
          <p:nvPr/>
        </p:nvSpPr>
        <p:spPr bwMode="auto">
          <a:xfrm>
            <a:off x="838200" y="2667000"/>
            <a:ext cx="7239000" cy="3429000"/>
          </a:xfrm>
          <a:prstGeom prst="verticalScroll">
            <a:avLst>
              <a:gd name="adj" fmla="val 6250"/>
            </a:avLst>
          </a:prstGeom>
          <a:gradFill rotWithShape="1">
            <a:gsLst>
              <a:gs pos="0">
                <a:srgbClr val="CCECFF">
                  <a:alpha val="50000"/>
                </a:srgbClr>
              </a:gs>
              <a:gs pos="50000">
                <a:schemeClr val="bg1"/>
              </a:gs>
              <a:gs pos="100000">
                <a:srgbClr val="CCECFF">
                  <a:alpha val="50000"/>
                </a:srgbClr>
              </a:gs>
            </a:gsLst>
            <a:lin ang="5400000" scaled="1"/>
          </a:gradFill>
          <a:ln w="28575">
            <a:solidFill>
              <a:srgbClr val="CC6600"/>
            </a:solidFill>
            <a:prstDash val="dash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  <a:defRPr/>
            </a:pPr>
            <a:endParaRPr lang="zh-CN" altLang="en-US" sz="2400" b="1">
              <a:solidFill>
                <a:srgbClr val="800000"/>
              </a:solidFill>
              <a:ea typeface="楷体_GB2312" pitchFamily="49" charset="-122"/>
            </a:endParaRPr>
          </a:p>
        </p:txBody>
      </p:sp>
      <p:sp>
        <p:nvSpPr>
          <p:cNvPr id="95237" name="Text Box 6"/>
          <p:cNvSpPr txBox="1">
            <a:spLocks noChangeArrowheads="1"/>
          </p:cNvSpPr>
          <p:nvPr/>
        </p:nvSpPr>
        <p:spPr bwMode="auto">
          <a:xfrm>
            <a:off x="838200" y="914400"/>
            <a:ext cx="7620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2e Complete the passage with the proper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 of the words and phrases in the box.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676400" y="2743200"/>
            <a:ext cx="5867400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be proud of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take pride in      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make a decision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decide    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miss </a:t>
            </a:r>
            <a:r>
              <a:rPr lang="en-US" altLang="en-US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latin typeface="Times New Roman" panose="02020603050405020304" pitchFamily="18" charset="0"/>
              </a:rPr>
              <a:t> be absent from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c</a:t>
            </a:r>
            <a:r>
              <a:rPr lang="en-US" altLang="en-US" sz="3200" b="1" dirty="0">
                <a:latin typeface="Times New Roman" panose="02020603050405020304" pitchFamily="18" charset="0"/>
              </a:rPr>
              <a:t>hange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in</a:t>
            </a:r>
            <a:r>
              <a:rPr lang="en-US" altLang="zh-CN" sz="3200" b="1" dirty="0">
                <a:latin typeface="Times New Roman" panose="02020603050405020304" pitchFamily="18" charset="0"/>
              </a:rPr>
              <a:t>fl</a:t>
            </a:r>
            <a:r>
              <a:rPr lang="en-US" altLang="en-US" sz="3200" b="1" dirty="0">
                <a:latin typeface="Times New Roman" panose="02020603050405020304" pitchFamily="18" charset="0"/>
              </a:rPr>
              <a:t>uence            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look a</a:t>
            </a:r>
            <a:r>
              <a:rPr lang="en-US" altLang="zh-CN" sz="3200" b="1" dirty="0">
                <a:latin typeface="Times New Roman" panose="02020603050405020304" pitchFamily="18" charset="0"/>
              </a:rPr>
              <a:t>ft</a:t>
            </a:r>
            <a:r>
              <a:rPr lang="en-US" altLang="en-US" sz="3200" b="1" dirty="0">
                <a:latin typeface="Times New Roman" panose="02020603050405020304" pitchFamily="18" charset="0"/>
              </a:rPr>
              <a:t>er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take care of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ChangeArrowheads="1"/>
          </p:cNvSpPr>
          <p:nvPr/>
        </p:nvSpPr>
        <p:spPr bwMode="auto">
          <a:xfrm>
            <a:off x="533400" y="381000"/>
            <a:ext cx="8229600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en-US" sz="3200" b="1">
                <a:latin typeface="Times New Roman" panose="02020603050405020304" pitchFamily="18" charset="0"/>
              </a:rPr>
              <a:t>Li Wen is a </a:t>
            </a:r>
            <a:r>
              <a:rPr lang="en-US" altLang="zh-CN" sz="3200" b="1">
                <a:latin typeface="Times New Roman" panose="02020603050405020304" pitchFamily="18" charset="0"/>
              </a:rPr>
              <a:t>15-year-old boy</a:t>
            </a:r>
            <a:r>
              <a:rPr lang="en-US" altLang="en-US" sz="3200" b="1">
                <a:latin typeface="Times New Roman" panose="02020603050405020304" pitchFamily="18" charset="0"/>
              </a:rPr>
              <a:t>. </a:t>
            </a:r>
            <a:r>
              <a:rPr lang="en-US" altLang="zh-CN" sz="3200" b="1">
                <a:latin typeface="Times New Roman" panose="02020603050405020304" pitchFamily="18" charset="0"/>
              </a:rPr>
              <a:t>He works hard </a:t>
            </a:r>
          </a:p>
          <a:p>
            <a:pPr algn="l">
              <a:lnSpc>
                <a:spcPct val="13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and does well in school. It is hard to believe that he used to have difficulties in school. </a:t>
            </a:r>
            <a:r>
              <a:rPr lang="en-US" altLang="en-US" sz="3200" b="1">
                <a:latin typeface="Times New Roman" panose="02020603050405020304" pitchFamily="18" charset="0"/>
              </a:rPr>
              <a:t>When his parents moved to </a:t>
            </a:r>
            <a:r>
              <a:rPr lang="en-US" altLang="zh-CN" sz="3200" b="1">
                <a:latin typeface="Times New Roman" panose="02020603050405020304" pitchFamily="18" charset="0"/>
              </a:rPr>
              <a:t>the city to </a:t>
            </a:r>
            <a:r>
              <a:rPr lang="en-US" altLang="en-US" sz="3200" b="1">
                <a:latin typeface="Times New Roman" panose="02020603050405020304" pitchFamily="18" charset="0"/>
              </a:rPr>
              <a:t>work, they could not be at home to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algn="l">
              <a:lnSpc>
                <a:spcPct val="13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______________________</a:t>
            </a:r>
            <a:r>
              <a:rPr lang="en-US" altLang="en-US" sz="3200" b="1">
                <a:latin typeface="Times New Roman" panose="02020603050405020304" pitchFamily="18" charset="0"/>
              </a:rPr>
              <a:t>him. So he </a:t>
            </a:r>
            <a:r>
              <a:rPr lang="en-US" altLang="zh-CN" sz="3200" b="1">
                <a:latin typeface="Times New Roman" panose="02020603050405020304" pitchFamily="18" charset="0"/>
              </a:rPr>
              <a:t>became</a:t>
            </a:r>
            <a:r>
              <a:rPr lang="en-US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less </a:t>
            </a:r>
            <a:r>
              <a:rPr lang="en-US" altLang="en-US" sz="3200" b="1">
                <a:latin typeface="Times New Roman" panose="02020603050405020304" pitchFamily="18" charset="0"/>
              </a:rPr>
              <a:t>interested in studying and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 algn="l">
              <a:lnSpc>
                <a:spcPct val="13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_____________________</a:t>
            </a:r>
            <a:r>
              <a:rPr lang="en-US" altLang="en-US" sz="3200" b="1">
                <a:latin typeface="Times New Roman" panose="02020603050405020304" pitchFamily="18" charset="0"/>
              </a:rPr>
              <a:t>classes. </a:t>
            </a:r>
            <a:r>
              <a:rPr lang="en-US" altLang="zh-CN" sz="3200" b="1">
                <a:latin typeface="Times New Roman" panose="02020603050405020304" pitchFamily="18" charset="0"/>
              </a:rPr>
              <a:t>Then</a:t>
            </a:r>
            <a:r>
              <a:rPr lang="en-US" altLang="en-US" sz="3200" b="1">
                <a:latin typeface="Times New Roman" panose="02020603050405020304" pitchFamily="18" charset="0"/>
              </a:rPr>
              <a:t> his parents </a:t>
            </a:r>
            <a:r>
              <a:rPr lang="en-US" altLang="zh-CN" sz="3200" b="1">
                <a:latin typeface="Times New Roman" panose="02020603050405020304" pitchFamily="18" charset="0"/>
              </a:rPr>
              <a:t>______________________</a:t>
            </a:r>
            <a:r>
              <a:rPr lang="en-US" altLang="en-US" sz="3200" b="1">
                <a:latin typeface="Times New Roman" panose="02020603050405020304" pitchFamily="18" charset="0"/>
              </a:rPr>
              <a:t>to send him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96259" name="Rectangle 7"/>
          <p:cNvSpPr>
            <a:spLocks noChangeArrowheads="1"/>
          </p:cNvSpPr>
          <p:nvPr/>
        </p:nvSpPr>
        <p:spPr bwMode="auto">
          <a:xfrm>
            <a:off x="685800" y="3810000"/>
            <a:ext cx="421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look a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ft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er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take care of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0" name="Rectangle 8"/>
          <p:cNvSpPr>
            <a:spLocks noChangeArrowheads="1"/>
          </p:cNvSpPr>
          <p:nvPr/>
        </p:nvSpPr>
        <p:spPr bwMode="auto">
          <a:xfrm>
            <a:off x="609600" y="5105400"/>
            <a:ext cx="4316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miss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absent from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1" name="Rectangle 9"/>
          <p:cNvSpPr>
            <a:spLocks noChangeArrowheads="1"/>
          </p:cNvSpPr>
          <p:nvPr/>
        </p:nvSpPr>
        <p:spPr bwMode="auto">
          <a:xfrm>
            <a:off x="1981200" y="5791200"/>
            <a:ext cx="448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de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a decision/decide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ChangeArrowheads="1"/>
          </p:cNvSpPr>
          <p:nvPr/>
        </p:nvSpPr>
        <p:spPr bwMode="auto">
          <a:xfrm>
            <a:off x="609600" y="914400"/>
            <a:ext cx="80772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to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a boarding school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e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found life there difficult. One day he </a:t>
            </a:r>
            <a:r>
              <a:rPr lang="en-US" altLang="zh-CN" sz="3200" b="1">
                <a:latin typeface="Times New Roman" panose="02020603050405020304" pitchFamily="18" charset="0"/>
              </a:rPr>
              <a:t>told his teacher he wanted to leave the school. His teacher </a:t>
            </a:r>
            <a:r>
              <a:rPr lang="en-US" altLang="en-US" sz="3200" b="1">
                <a:latin typeface="Times New Roman" panose="02020603050405020304" pitchFamily="18" charset="0"/>
              </a:rPr>
              <a:t>advised his parents to talk with their son </a:t>
            </a:r>
            <a:r>
              <a:rPr lang="en-US" altLang="zh-CN" sz="3200" b="1">
                <a:latin typeface="Times New Roman" panose="02020603050405020304" pitchFamily="18" charset="0"/>
              </a:rPr>
              <a:t>in person. T</a:t>
            </a:r>
            <a:r>
              <a:rPr lang="en-US" altLang="en-US" sz="3200" b="1">
                <a:latin typeface="Times New Roman" panose="02020603050405020304" pitchFamily="18" charset="0"/>
              </a:rPr>
              <a:t>his conversation</a:t>
            </a:r>
            <a:r>
              <a:rPr lang="en-US" altLang="zh-CN" sz="3200" b="1">
                <a:latin typeface="Times New Roman" panose="02020603050405020304" pitchFamily="18" charset="0"/>
              </a:rPr>
              <a:t> ___________________</a:t>
            </a:r>
            <a:r>
              <a:rPr lang="en-US" altLang="en-US" sz="3200" b="1">
                <a:latin typeface="Times New Roman" panose="02020603050405020304" pitchFamily="18" charset="0"/>
              </a:rPr>
              <a:t>his life. He realized that his parents would</a:t>
            </a:r>
            <a:r>
              <a:rPr lang="en-US" altLang="zh-CN" sz="3200" b="1">
                <a:latin typeface="Times New Roman" panose="02020603050405020304" pitchFamily="18" charset="0"/>
              </a:rPr>
              <a:t> always love him, and they would _______________________ </a:t>
            </a:r>
            <a:r>
              <a:rPr lang="en-US" altLang="en-US" sz="3200" b="1">
                <a:latin typeface="Times New Roman" panose="02020603050405020304" pitchFamily="18" charset="0"/>
              </a:rPr>
              <a:t>everything good that he did. Now he is </a:t>
            </a:r>
            <a:r>
              <a:rPr lang="en-US" altLang="zh-CN" sz="3200" b="1">
                <a:latin typeface="Times New Roman" panose="02020603050405020304" pitchFamily="18" charset="0"/>
              </a:rPr>
              <a:t>much happier and more outgoing than he used to be</a:t>
            </a:r>
            <a:r>
              <a:rPr lang="en-US" altLang="en-US" sz="3200" b="1">
                <a:latin typeface="Times New Roman" panose="02020603050405020304" pitchFamily="18" charset="0"/>
              </a:rPr>
              <a:t>.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97283" name="Rectangle 6"/>
          <p:cNvSpPr>
            <a:spLocks noChangeArrowheads="1"/>
          </p:cNvSpPr>
          <p:nvPr/>
        </p:nvSpPr>
        <p:spPr bwMode="auto">
          <a:xfrm>
            <a:off x="762000" y="3352800"/>
            <a:ext cx="385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change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/ influence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284" name="Rectangle 7"/>
          <p:cNvSpPr>
            <a:spLocks noChangeArrowheads="1"/>
          </p:cNvSpPr>
          <p:nvPr/>
        </p:nvSpPr>
        <p:spPr bwMode="auto">
          <a:xfrm>
            <a:off x="2895600" y="4343400"/>
            <a:ext cx="4821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 proud of /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pride in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6"/>
          <p:cNvSpPr txBox="1">
            <a:spLocks noChangeArrowheads="1"/>
          </p:cNvSpPr>
          <p:nvPr/>
        </p:nvSpPr>
        <p:spPr bwMode="auto">
          <a:xfrm>
            <a:off x="762000" y="609600"/>
            <a:ext cx="77724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5000"/>
              </a:lnSpc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2f  What do you think Li Wen and his parents talked about in their conversation? Write a conversation and role-play it with your group. Think of the following things:</a:t>
            </a:r>
          </a:p>
        </p:txBody>
      </p:sp>
      <p:sp>
        <p:nvSpPr>
          <p:cNvPr id="98308" name="Rectangle 8"/>
          <p:cNvSpPr>
            <a:spLocks noChangeArrowheads="1"/>
          </p:cNvSpPr>
          <p:nvPr/>
        </p:nvSpPr>
        <p:spPr bwMode="auto">
          <a:xfrm>
            <a:off x="381000" y="3429000"/>
            <a:ext cx="85344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Clr>
                <a:srgbClr val="CC00FF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>
                <a:latin typeface="Times New Roman" panose="02020603050405020304" pitchFamily="18" charset="0"/>
              </a:rPr>
              <a:t>Possible questions Li Wen might ask his </a:t>
            </a: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</a:p>
          <a:p>
            <a:pPr algn="l">
              <a:lnSpc>
                <a:spcPct val="120000"/>
              </a:lnSpc>
              <a:buClr>
                <a:srgbClr val="CC00FF"/>
              </a:buClr>
              <a:buFont typeface="Wingdings" panose="05000000000000000000" pitchFamily="2" charset="2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en-US" altLang="en-US" sz="3200" b="1" dirty="0">
                <a:latin typeface="Times New Roman" panose="02020603050405020304" pitchFamily="18" charset="0"/>
              </a:rPr>
              <a:t>parents</a:t>
            </a:r>
          </a:p>
          <a:p>
            <a:pPr algn="l">
              <a:lnSpc>
                <a:spcPct val="120000"/>
              </a:lnSpc>
              <a:buClr>
                <a:srgbClr val="CC00FF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>
                <a:latin typeface="Times New Roman" panose="02020603050405020304" pitchFamily="18" charset="0"/>
              </a:rPr>
              <a:t>Questions his parents might ask Li Wen</a:t>
            </a:r>
          </a:p>
          <a:p>
            <a:pPr algn="l">
              <a:lnSpc>
                <a:spcPct val="120000"/>
              </a:lnSpc>
              <a:buClr>
                <a:srgbClr val="CC00FF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>
                <a:latin typeface="Times New Roman" panose="02020603050405020304" pitchFamily="18" charset="0"/>
              </a:rPr>
              <a:t>Possible answers from Li Wen </a:t>
            </a:r>
            <a:r>
              <a:rPr lang="en-US" altLang="zh-CN" sz="3200" b="1" dirty="0">
                <a:latin typeface="Times New Roman" panose="02020603050405020304" pitchFamily="18" charset="0"/>
              </a:rPr>
              <a:t>and </a:t>
            </a:r>
            <a:r>
              <a:rPr lang="en-US" altLang="en-US" sz="3200" b="1" dirty="0">
                <a:latin typeface="Times New Roman" panose="02020603050405020304" pitchFamily="18" charset="0"/>
              </a:rPr>
              <a:t>his parents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533400" y="13716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 is hard to believe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that he used to have difficulties in school.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(l) It is hard to believe that …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是一个含有宾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语从句的复合句。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主句中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作形式主语，真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正的主语是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that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引导的从句。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 is hard to believe that they finished so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much work during such a short time.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在这么短的一段时间内他们完成了如此多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的工作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这令人难以相信。</a:t>
            </a:r>
          </a:p>
        </p:txBody>
      </p:sp>
      <p:sp>
        <p:nvSpPr>
          <p:cNvPr id="99331" name="WordArt 4"/>
          <p:cNvSpPr>
            <a:spLocks noChangeArrowheads="1" noChangeShapeType="1" noTextEdit="1"/>
          </p:cNvSpPr>
          <p:nvPr/>
        </p:nvSpPr>
        <p:spPr bwMode="auto">
          <a:xfrm>
            <a:off x="1547813" y="260350"/>
            <a:ext cx="5689600" cy="10795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8750"/>
              </a:avLst>
            </a:prstTxWarp>
          </a:bodyPr>
          <a:lstStyle/>
          <a:p>
            <a:r>
              <a:rPr lang="en-US" altLang="zh-CN" sz="4000" b="1" kern="10" spc="-400" dirty="0">
                <a:ln w="12700">
                  <a:solidFill>
                    <a:srgbClr val="000099"/>
                  </a:solidFill>
                  <a:rou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Language points</a:t>
            </a:r>
            <a:endParaRPr lang="zh-CN" altLang="en-US" sz="4000" b="1" kern="10" spc="-400" dirty="0">
              <a:ln w="12700">
                <a:solidFill>
                  <a:srgbClr val="000099"/>
                </a:solidFill>
                <a:round/>
              </a:ln>
              <a:solidFill>
                <a:srgbClr val="FF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9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9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609600" y="457200"/>
            <a:ext cx="807720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When he was a little boy, 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seldom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caused 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any problems, and his family spent a lot of 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time together. 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seldom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作副词，意为“不常；很少”相当</a:t>
            </a:r>
          </a:p>
          <a:p>
            <a:pPr algn="l"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于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hardly ever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其反义词为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often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（经常）通常置于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实义动词之前，助动词、系动词或情态动词之后。</a:t>
            </a:r>
          </a:p>
          <a:p>
            <a:pPr algn="l">
              <a:lnSpc>
                <a:spcPct val="11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seldom goes out by herself.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她很少独自外出。</a:t>
            </a:r>
          </a:p>
          <a:p>
            <a:pPr algn="l">
              <a:lnSpc>
                <a:spcPct val="11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is seldom late for school.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他上学很少迟到。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0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03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609600" y="304800"/>
            <a:ext cx="1408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注意：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457200" y="914400"/>
            <a:ext cx="85344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seldom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具有否定意义，用于句首表示强</a:t>
            </a:r>
          </a:p>
          <a:p>
            <a:pPr algn="l">
              <a:lnSpc>
                <a:spcPct val="125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调时，主谓要部分倒装</a:t>
            </a:r>
          </a:p>
          <a:p>
            <a:pPr algn="l">
              <a:lnSpc>
                <a:spcPct val="125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►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Seldom do</a:t>
            </a:r>
            <a:r>
              <a:rPr lang="en-US" altLang="en-US" sz="32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I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go shopping by tax, unless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it’s   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raining.  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除非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下雨，我很少打车去购物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seldom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用于反意疑问句时，附加问句不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lnSpc>
                <a:spcPct val="125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用否定词not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algn="l">
              <a:lnSpc>
                <a:spcPct val="125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They seldom come late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they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他们很少迟到，对吗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4713" y="3232150"/>
            <a:ext cx="1970087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圆角矩形标注 5"/>
          <p:cNvSpPr>
            <a:spLocks noChangeArrowheads="1"/>
          </p:cNvSpPr>
          <p:nvPr/>
        </p:nvSpPr>
        <p:spPr bwMode="auto">
          <a:xfrm>
            <a:off x="914400" y="685800"/>
            <a:ext cx="6008688" cy="1441450"/>
          </a:xfrm>
          <a:prstGeom prst="wedgeRoundRectCallout">
            <a:avLst>
              <a:gd name="adj1" fmla="val -23051"/>
              <a:gd name="adj2" fmla="val 11508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used to be afraid of flying. I’m still afraid of flying. </a:t>
            </a:r>
          </a:p>
        </p:txBody>
      </p:sp>
      <p:sp>
        <p:nvSpPr>
          <p:cNvPr id="74756" name="圆角矩形标注 3"/>
          <p:cNvSpPr>
            <a:spLocks noChangeArrowheads="1"/>
          </p:cNvSpPr>
          <p:nvPr/>
        </p:nvSpPr>
        <p:spPr bwMode="auto">
          <a:xfrm>
            <a:off x="4114800" y="4267200"/>
            <a:ext cx="4105275" cy="2057400"/>
          </a:xfrm>
          <a:prstGeom prst="wedgeRoundRectCallout">
            <a:avLst>
              <a:gd name="adj1" fmla="val -52088"/>
              <a:gd name="adj2" fmla="val -61421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used to be afraid of high places. I’m still afraid of high places.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381000" y="609600"/>
            <a:ext cx="83058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was absent from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classes and failed his 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examinations.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他翘课，并且考试不及格。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(l) be absent from …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意为“缺席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.....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此处用作形容词，意为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“缺席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不在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”。</a:t>
            </a:r>
          </a:p>
          <a:p>
            <a:pPr algn="l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 good student would not be absent from 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school.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好学生是不会逃课的</a:t>
            </a:r>
          </a:p>
          <a:p>
            <a:pPr algn="l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拓展：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absent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用作动词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意为“缺席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不参加”。</a:t>
            </a:r>
          </a:p>
          <a:p>
            <a:pPr algn="l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absent himself from the meeting    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yesterday.   </a:t>
            </a:r>
            <a:r>
              <a:rPr lang="zh-CN" altLang="en-US" sz="32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他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昨天没有出席会议。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2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2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2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2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533400" y="609600"/>
            <a:ext cx="82296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Finally,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Li Wen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’s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parents made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the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decision 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to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send him to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a boarding school.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20000"/>
              </a:lnSpc>
              <a:buFontTx/>
              <a:buAutoNum type="arabicParenBoth"/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Finally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用作副词，意为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“最后;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终于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”，其同 义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词组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the end, at last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。在句中作状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语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通</a:t>
            </a:r>
            <a:r>
              <a:rPr lang="en-US" altLang="en-US" sz="3200" b="1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常位于句首、句末或实义动词之前，be动 词、助动词或情态动词之后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 Finally they got to the village.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最后他们到达了那个村庄。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 He worked out the math problem finally.</a:t>
            </a: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他终于解出了那道数学题。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533400" y="430213"/>
            <a:ext cx="8077200" cy="570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finally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at last 与 in the end</a:t>
            </a:r>
          </a:p>
          <a:p>
            <a:pPr algn="l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inally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最后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”，</a:t>
            </a:r>
            <a:r>
              <a:rPr lang="en-US" altLang="en-US" sz="3200" b="1" dirty="0" err="1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只指一系列事物或论点的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</a:p>
          <a:p>
            <a:pPr algn="l">
              <a:lnSpc>
                <a:spcPct val="95000"/>
              </a:lnSpc>
            </a:pP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</a:t>
            </a:r>
            <a:r>
              <a:rPr lang="en-US" altLang="en-US" sz="3200" b="1" dirty="0" err="1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顺序，一般不带感情色彩</a:t>
            </a:r>
            <a:endParaRPr lang="zh-CN" altLang="en-US" sz="3200" b="1" dirty="0">
              <a:solidFill>
                <a:srgbClr val="0066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lnSpc>
                <a:spcPct val="95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at last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有时可与finally互换，但往往用于一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  <a:p>
            <a:pPr algn="l">
              <a:lnSpc>
                <a:spcPct val="95000"/>
              </a:lnSpc>
            </a:pPr>
            <a:r>
              <a:rPr lang="en-US" altLang="en-US" sz="3200" b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番拖延和曲折之后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而带有较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浓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厚的感情色彩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，如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不耐烦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放心、 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不如愿等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the end: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终于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可用于预测未来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finally  </a:t>
            </a:r>
            <a:r>
              <a:rPr lang="zh-CN" altLang="en-US" sz="3200" b="1" dirty="0" smtClean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 last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则不能</a:t>
            </a:r>
          </a:p>
          <a:p>
            <a:pPr algn="l">
              <a:lnSpc>
                <a:spcPct val="95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tried many times, and finally succeeded.</a:t>
            </a:r>
          </a:p>
          <a:p>
            <a:pPr algn="l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他试验了很多次，最后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成功。</a:t>
            </a:r>
          </a:p>
          <a:p>
            <a:pPr algn="l">
              <a:lnSpc>
                <a:spcPct val="95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last I have obtaine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 my wish.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lnSpc>
                <a:spcPct val="9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en-US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我的愿望终于实现了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 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4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4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4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44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533400" y="533400"/>
            <a:ext cx="8301038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(2) send…to…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意为“把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…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送到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…”</a:t>
            </a:r>
          </a:p>
          <a:p>
            <a:pPr algn="l">
              <a:lnSpc>
                <a:spcPct val="120000"/>
              </a:lnSpc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His parents sent him to Shanghai to study.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他的父母送他到上海学习。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拓展：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send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的固定搭配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send up “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发射；发出”</a:t>
            </a:r>
          </a:p>
          <a:p>
            <a:pPr algn="l">
              <a:lnSpc>
                <a:spcPct val="120000"/>
              </a:lnSpc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Man-made satellites have been sent up into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space by many countries.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send away “</a:t>
            </a:r>
            <a:r>
              <a:rPr lang="zh-CN" altLang="en-US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解雇；开除”</a:t>
            </a:r>
          </a:p>
          <a:p>
            <a:pPr algn="l">
              <a:lnSpc>
                <a:spcPct val="120000"/>
              </a:lnSpc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The boss sent away Tom.</a:t>
            </a:r>
          </a:p>
          <a:p>
            <a:pPr algn="l">
              <a:lnSpc>
                <a:spcPct val="120000"/>
              </a:lnSpc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His mother was ill and he sent for the doctor.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5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5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5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5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5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381000" y="457200"/>
            <a:ext cx="822960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 </a:t>
            </a: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advised them to talk with their son in person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班主任建议李文的父母亲自和她们的儿子谈谈。</a:t>
            </a:r>
          </a:p>
          <a:p>
            <a:pPr algn="l"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advise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用作及物动词，其宾语可以是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名词、代词、动词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ing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形式，也可以是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that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从句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advise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也可以接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双宾语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，其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直接宾语可由名词、带疑问词的动词不定式或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that/</a:t>
            </a:r>
            <a:r>
              <a:rPr lang="en-US" altLang="zh-CN" sz="3200" b="1" dirty="0" err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</a:t>
            </a: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从句充当。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advise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还可由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动词不定式充当宾补的复合宾语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advise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的常用句型：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533400" y="685800"/>
            <a:ext cx="8229600" cy="585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advise doing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意为“建议做某事”</a:t>
            </a:r>
          </a:p>
          <a:p>
            <a:pPr algn="l"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 advised leaving early.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2)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Advise sb. to do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意为“建议某人做某事”</a:t>
            </a:r>
          </a:p>
          <a:p>
            <a:pPr algn="l"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doctor advised me to take a complete  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rest.   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医生建议我彻底休息一下。</a:t>
            </a:r>
          </a:p>
          <a:p>
            <a:pPr algn="l"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注意：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advise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后不能直接跟不定式作宾语。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3)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advise sb. against doing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意为“劝告某</a:t>
            </a:r>
          </a:p>
          <a:p>
            <a:pPr algn="l">
              <a:lnSpc>
                <a:spcPct val="13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人不要做某事”，有时可与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advise sb. not to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互换。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533400" y="533400"/>
            <a:ext cx="82296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 He advised her against going out at night.   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=He advised her not to no out at night.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他劝她晚上不要出去。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4) </a:t>
            </a:r>
            <a:r>
              <a:rPr lang="en-US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advise </a:t>
            </a:r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sb.</a:t>
            </a:r>
            <a:r>
              <a:rPr lang="en-US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of sth.意为“通知或告知某人有 </a:t>
            </a: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en-US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某情况”。</a:t>
            </a:r>
          </a:p>
          <a:p>
            <a:pPr algn="l">
              <a:lnSpc>
                <a:spcPct val="120000"/>
              </a:lnSpc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Please advise us oj the arrival of the goods.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货物到达时请通知我们。</a:t>
            </a:r>
          </a:p>
          <a:p>
            <a:pPr algn="l">
              <a:lnSpc>
                <a:spcPct val="120000"/>
              </a:lnSpc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3200" b="1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person意为“亲身；亲自”。</a:t>
            </a:r>
          </a:p>
          <a:p>
            <a:pPr algn="l">
              <a:lnSpc>
                <a:spcPct val="120000"/>
              </a:lnSpc>
            </a:pP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You should come here in pers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tomorrow.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明天你应该亲自来这儿。</a:t>
            </a:r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8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8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85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609600" y="457200"/>
            <a:ext cx="80010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6. “…, they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are always thinking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of me. They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pride in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everything good that I do.” 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他们一直牵挂我，并为我所做的每一件好事感到自豪。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(l) be always doing </a:t>
            </a:r>
            <a:r>
              <a:rPr lang="en-US" altLang="zh-CN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意为“总是做某事，</a:t>
            </a:r>
          </a:p>
          <a:p>
            <a:pPr algn="l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一直做某事”，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always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常用在一般现在时态里，表示经常的行为习惯。当与进行时连用，构成句型“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 always doing </a:t>
            </a:r>
            <a:r>
              <a:rPr lang="en-US" altLang="zh-CN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.”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时，常表达说话人的某种情绪，如赞扬、不满、责 备等。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533400" y="533400"/>
            <a:ext cx="841375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He always asking his parents for money.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他总是向他的父母要钱。</a:t>
            </a:r>
          </a:p>
          <a:p>
            <a:pPr algn="l">
              <a:lnSpc>
                <a:spcPct val="11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is always thinking of her work.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她总是想着自己的工作。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( 2 ) take pride in “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感到自豪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骄傲“，与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proud of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同义。后接让人引以为荣的对象，</a:t>
            </a:r>
          </a:p>
          <a:p>
            <a:pPr algn="l"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其中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pride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为抽象名词，意为 “自豪；骄傲”，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为介词，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后接名词、代词或动名词作宾语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algn="l">
              <a:lnSpc>
                <a:spcPct val="11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►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young mother took pride in her son.=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The young mother was proud of her son.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这个年轻的妈妈为她的儿子感到自豪。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0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0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457200" y="762000"/>
            <a:ext cx="82296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l"/>
            <a:r>
              <a:rPr lang="en-US" altLang="zh-CN" sz="32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I. </a:t>
            </a:r>
            <a:r>
              <a:rPr lang="zh-CN" altLang="zh-CN" sz="32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根据句意及首字母提示，填写单词。</a:t>
            </a:r>
          </a:p>
          <a:p>
            <a:pPr marL="342900" indent="-342900" algn="l">
              <a:buFontTx/>
              <a:buAutoNum type="arabicPeriod"/>
            </a:pPr>
            <a:r>
              <a:rPr lang="zh-CN" altLang="zh-CN" sz="3200" b="1" dirty="0">
                <a:latin typeface="Times New Roman" panose="02020603050405020304" pitchFamily="18" charset="0"/>
              </a:rPr>
              <a:t>The cold weather c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______</a:t>
            </a:r>
            <a:r>
              <a:rPr lang="zh-CN" altLang="zh-CN" sz="3200" b="1" dirty="0">
                <a:latin typeface="Times New Roman" panose="02020603050405020304" pitchFamily="18" charset="0"/>
              </a:rPr>
              <a:t>the plants to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zh-CN" sz="3200" b="1" dirty="0">
                <a:latin typeface="Times New Roman" panose="02020603050405020304" pitchFamily="18" charset="0"/>
              </a:rPr>
              <a:t>die last winter.  </a:t>
            </a:r>
          </a:p>
          <a:p>
            <a:pPr marL="342900" indent="-342900" algn="l"/>
            <a:r>
              <a:rPr lang="zh-CN" altLang="zh-CN" sz="3200" b="1" dirty="0">
                <a:latin typeface="Times New Roman" panose="02020603050405020304" pitchFamily="18" charset="0"/>
              </a:rPr>
              <a:t>2. He’s a good teacher, and he is very p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</a:t>
            </a:r>
            <a:r>
              <a:rPr lang="zh-CN" altLang="zh-CN" sz="3200" b="1" dirty="0">
                <a:latin typeface="Times New Roman" panose="02020603050405020304" pitchFamily="18" charset="0"/>
              </a:rPr>
              <a:t> with the slower students. </a:t>
            </a:r>
          </a:p>
          <a:p>
            <a:pPr marL="342900" indent="-342900" algn="l"/>
            <a:r>
              <a:rPr lang="zh-CN" altLang="zh-CN" sz="3200" b="1" dirty="0">
                <a:latin typeface="Times New Roman" panose="02020603050405020304" pitchFamily="18" charset="0"/>
              </a:rPr>
              <a:t>3. As students, we should pay much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 a_______ </a:t>
            </a:r>
            <a:r>
              <a:rPr lang="zh-CN" altLang="zh-CN" sz="3200" b="1" dirty="0">
                <a:latin typeface="Times New Roman" panose="02020603050405020304" pitchFamily="18" charset="0"/>
              </a:rPr>
              <a:t>to our studies.</a:t>
            </a:r>
          </a:p>
          <a:p>
            <a:pPr marL="342900" indent="-342900" algn="l"/>
            <a:r>
              <a:rPr lang="zh-CN" altLang="zh-CN" sz="3200" b="1" dirty="0">
                <a:latin typeface="Times New Roman" panose="02020603050405020304" pitchFamily="18" charset="0"/>
              </a:rPr>
              <a:t>4. Don’t w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</a:t>
            </a:r>
            <a:r>
              <a:rPr lang="zh-CN" altLang="zh-CN" sz="3200" b="1" dirty="0">
                <a:latin typeface="Times New Roman" panose="02020603050405020304" pitchFamily="18" charset="0"/>
              </a:rPr>
              <a:t>too much time on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zh-CN" sz="3200" b="1" dirty="0">
                <a:latin typeface="Times New Roman" panose="02020603050405020304" pitchFamily="18" charset="0"/>
              </a:rPr>
              <a:t>computer games, Jack. </a:t>
            </a:r>
          </a:p>
          <a:p>
            <a:pPr marL="342900" indent="-342900" algn="l"/>
            <a:r>
              <a:rPr lang="zh-CN" altLang="zh-CN" sz="3200" b="1" dirty="0">
                <a:latin typeface="Times New Roman" panose="02020603050405020304" pitchFamily="18" charset="0"/>
              </a:rPr>
              <a:t>5. They walked because they couldn’t a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</a:t>
            </a:r>
            <a:r>
              <a:rPr lang="zh-CN" altLang="zh-CN" sz="3200" b="1" dirty="0">
                <a:latin typeface="Times New Roman" panose="02020603050405020304" pitchFamily="18" charset="0"/>
              </a:rPr>
              <a:t> to take a taxi.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4114800" y="1219200"/>
            <a:ext cx="117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aused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7239000" y="22860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atient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066800" y="3733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ttention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2209800" y="41910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aste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7315200" y="51816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fford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  <p:bldP spid="111620" grpId="0"/>
      <p:bldP spid="111621" grpId="0"/>
      <p:bldP spid="111622" grpId="0"/>
      <p:bldP spid="1116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圆角矩形标注 3"/>
          <p:cNvSpPr>
            <a:spLocks noChangeArrowheads="1"/>
          </p:cNvSpPr>
          <p:nvPr/>
        </p:nvSpPr>
        <p:spPr bwMode="auto">
          <a:xfrm>
            <a:off x="1219200" y="609600"/>
            <a:ext cx="4321175" cy="2232025"/>
          </a:xfrm>
          <a:prstGeom prst="wedgeRoundRectCallout">
            <a:avLst>
              <a:gd name="adj1" fmla="val -21454"/>
              <a:gd name="adj2" fmla="val 6963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 used to be afraid of scary movies. I’m still afraid of scary movies.</a:t>
            </a:r>
          </a:p>
        </p:txBody>
      </p:sp>
      <p:sp>
        <p:nvSpPr>
          <p:cNvPr id="75779" name="圆角矩形标注 4"/>
          <p:cNvSpPr>
            <a:spLocks noChangeArrowheads="1"/>
          </p:cNvSpPr>
          <p:nvPr/>
        </p:nvSpPr>
        <p:spPr bwMode="auto">
          <a:xfrm>
            <a:off x="4716463" y="3284538"/>
            <a:ext cx="3741737" cy="2016125"/>
          </a:xfrm>
          <a:prstGeom prst="wedgeRoundRectCallout">
            <a:avLst>
              <a:gd name="adj1" fmla="val -61199"/>
              <a:gd name="adj2" fmla="val -1826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 used to be afraid of dogs. I’m still afraid of dogs now.</a:t>
            </a:r>
            <a:r>
              <a:rPr lang="en-US" altLang="zh-CN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8538" y="3357563"/>
            <a:ext cx="19700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609600" y="762000"/>
            <a:ext cx="80010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l"/>
            <a:r>
              <a:rPr lang="en-US" altLang="zh-CN" sz="32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II.</a:t>
            </a:r>
            <a:r>
              <a:rPr lang="zh-CN" altLang="zh-CN" sz="32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用括号内所给单词的适当形式填空。</a:t>
            </a:r>
          </a:p>
          <a:p>
            <a:pPr marL="342900" indent="-342900" algn="l">
              <a:buFontTx/>
              <a:buAutoNum type="arabicPeriod"/>
            </a:pPr>
            <a:r>
              <a:rPr lang="zh-CN" altLang="zh-CN" sz="3200" b="1" dirty="0">
                <a:latin typeface="Times New Roman" panose="02020603050405020304" pitchFamily="18" charset="0"/>
              </a:rPr>
              <a:t>He always talks much about</a:t>
            </a:r>
            <a:r>
              <a:rPr lang="en-US" altLang="zh-CN" sz="3200" b="1" dirty="0">
                <a:latin typeface="Times New Roman" panose="02020603050405020304" pitchFamily="18" charset="0"/>
              </a:rPr>
              <a:t> ______ </a:t>
            </a:r>
            <a:r>
              <a:rPr lang="zh-CN" altLang="zh-CN" sz="3200" b="1" dirty="0">
                <a:latin typeface="Times New Roman" panose="02020603050405020304" pitchFamily="18" charset="0"/>
              </a:rPr>
              <a:t>(he).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zh-CN" sz="3200" b="1" dirty="0">
                <a:latin typeface="Times New Roman" panose="02020603050405020304" pitchFamily="18" charset="0"/>
              </a:rPr>
              <a:t>Most of us don’t like him.</a:t>
            </a:r>
          </a:p>
          <a:p>
            <a:pPr marL="342900" indent="-342900" algn="l"/>
            <a:r>
              <a:rPr lang="zh-CN" altLang="zh-CN" sz="3200" b="1" dirty="0">
                <a:latin typeface="Times New Roman" panose="02020603050405020304" pitchFamily="18" charset="0"/>
              </a:rPr>
              <a:t>2. My aunt used to look after me as 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</a:t>
            </a:r>
            <a:r>
              <a:rPr lang="zh-CN" altLang="zh-CN" sz="3200" b="1" dirty="0">
                <a:latin typeface="Times New Roman" panose="02020603050405020304" pitchFamily="18" charset="0"/>
              </a:rPr>
              <a:t>　　　　</a:t>
            </a:r>
          </a:p>
          <a:p>
            <a:pPr marL="342900" indent="-342900" algn="l"/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zh-CN" altLang="zh-CN" sz="3200" b="1" dirty="0">
                <a:latin typeface="Times New Roman" panose="02020603050405020304" pitchFamily="18" charset="0"/>
              </a:rPr>
              <a:t>(good) as she could.</a:t>
            </a:r>
          </a:p>
          <a:p>
            <a:pPr marL="342900" indent="-342900" algn="l"/>
            <a:r>
              <a:rPr lang="zh-CN" altLang="zh-CN" sz="3200" b="1" dirty="0">
                <a:latin typeface="Times New Roman" panose="02020603050405020304" pitchFamily="18" charset="0"/>
              </a:rPr>
              <a:t>3. 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______ </a:t>
            </a:r>
            <a:r>
              <a:rPr lang="zh-CN" altLang="zh-CN" sz="3200" b="1" dirty="0">
                <a:latin typeface="Times New Roman" panose="02020603050405020304" pitchFamily="18" charset="0"/>
              </a:rPr>
              <a:t>(lucky), the museum was not 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zh-CN" sz="3200" b="1" dirty="0">
                <a:latin typeface="Times New Roman" panose="02020603050405020304" pitchFamily="18" charset="0"/>
              </a:rPr>
              <a:t>destroyed by the earthquake. </a:t>
            </a:r>
          </a:p>
          <a:p>
            <a:pPr marL="342900" indent="-342900" algn="l"/>
            <a:r>
              <a:rPr lang="zh-CN" altLang="zh-CN" sz="3200" b="1" dirty="0">
                <a:latin typeface="Times New Roman" panose="02020603050405020304" pitchFamily="18" charset="0"/>
              </a:rPr>
              <a:t>4. The young man’s 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 </a:t>
            </a:r>
            <a:r>
              <a:rPr lang="zh-CN" altLang="zh-CN" sz="3200" b="1" dirty="0">
                <a:latin typeface="Times New Roman" panose="02020603050405020304" pitchFamily="18" charset="0"/>
              </a:rPr>
              <a:t>(die) made </a:t>
            </a:r>
          </a:p>
          <a:p>
            <a:pPr marL="342900" indent="-342900" algn="l"/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zh-CN" sz="3200" b="1" dirty="0">
                <a:latin typeface="Times New Roman" panose="02020603050405020304" pitchFamily="18" charset="0"/>
              </a:rPr>
              <a:t>all the people in the town very sad. </a:t>
            </a:r>
          </a:p>
          <a:p>
            <a:pPr marL="342900" indent="-342900" algn="l"/>
            <a:r>
              <a:rPr lang="zh-CN" altLang="zh-CN" sz="3200" b="1" dirty="0">
                <a:latin typeface="Times New Roman" panose="02020603050405020304" pitchFamily="18" charset="0"/>
              </a:rPr>
              <a:t>5. I cannot stand listening to that song any </a:t>
            </a:r>
          </a:p>
          <a:p>
            <a:pPr marL="342900" indent="-342900" algn="l"/>
            <a:r>
              <a:rPr lang="zh-CN" altLang="zh-CN" sz="3200" b="1" dirty="0">
                <a:latin typeface="Times New Roman" panose="02020603050405020304" pitchFamily="18" charset="0"/>
              </a:rPr>
              <a:t>　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_______ </a:t>
            </a:r>
            <a:r>
              <a:rPr lang="zh-CN" altLang="zh-CN" sz="3200" b="1" dirty="0">
                <a:latin typeface="Times New Roman" panose="02020603050405020304" pitchFamily="18" charset="0"/>
              </a:rPr>
              <a:t>(long).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5943600" y="12192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himself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6858000" y="2286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well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990600" y="32004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Luckily 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4191000" y="41910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death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143000" y="5638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longer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  <p:bldP spid="112644" grpId="0"/>
      <p:bldP spid="112645" grpId="0"/>
      <p:bldP spid="112646" grpId="0"/>
      <p:bldP spid="11264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574675" y="1524000"/>
            <a:ext cx="7731125" cy="457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lnSpc>
                <a:spcPct val="115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I think </a:t>
            </a:r>
            <a:r>
              <a:rPr lang="en-US" altLang="zh-CN" sz="32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Mr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Jones works very _____ 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(hard, hardly).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He used to ______ (take, spend) lots of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time playing games.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Bill used to have _______ (many, much) 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time to play with his friends.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Wow! You have ____ (so, such) many 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story books.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788988" y="669925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9900CC"/>
                </a:solidFill>
                <a:ea typeface="黑体" panose="02010609060101010101" pitchFamily="49" charset="-122"/>
              </a:rPr>
              <a:t>III </a:t>
            </a:r>
            <a:r>
              <a:rPr lang="zh-CN" altLang="en-US" sz="3200" b="1" dirty="0">
                <a:solidFill>
                  <a:srgbClr val="9900CC"/>
                </a:solidFill>
                <a:ea typeface="黑体" panose="02010609060101010101" pitchFamily="49" charset="-122"/>
              </a:rPr>
              <a:t>从括号中选择适当的词汇完成句子。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6172200" y="1600200"/>
            <a:ext cx="1019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hard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3048000" y="266700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spend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4191000" y="3810000"/>
            <a:ext cx="1154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much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4114800" y="5029200"/>
            <a:ext cx="54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  <p:bldP spid="113669" grpId="0"/>
      <p:bldP spid="113670" grpId="0"/>
      <p:bldP spid="11367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533400" y="1447800"/>
            <a:ext cx="8424863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/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457200" indent="-457200" algn="l"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It's late now. I'm afraid I_______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不得不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marL="457200" indent="-457200" algn="l"/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go now. </a:t>
            </a:r>
          </a:p>
          <a:p>
            <a:pPr marL="457200" indent="-457200" algn="l"/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It's not good to complain _________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一直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).  </a:t>
            </a:r>
          </a:p>
          <a:p>
            <a:pPr marL="457200" indent="-457200" algn="l"/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____________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嚼口香糖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is very popular among young people.  </a:t>
            </a:r>
          </a:p>
          <a:p>
            <a:pPr marL="457200" indent="-457200" algn="l"/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The _____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去世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of her mother was sudden. </a:t>
            </a:r>
          </a:p>
          <a:p>
            <a:pPr marL="457200" indent="-457200" algn="l"/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 Would you _____ (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介意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my opening the window? 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5486400" y="1905000"/>
            <a:ext cx="1436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to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5334000" y="2895600"/>
            <a:ext cx="2124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all the time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914400" y="3352800"/>
            <a:ext cx="2598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Chewing</a:t>
            </a:r>
            <a:r>
              <a:rPr lang="en-US" altLang="zh-CN" sz="3200" b="1">
                <a:solidFill>
                  <a:srgbClr val="FF0000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gum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752600" y="4419600"/>
            <a:ext cx="1154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death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2895600" y="4876800"/>
            <a:ext cx="131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mind</a:t>
            </a:r>
            <a:r>
              <a:rPr lang="en-US" altLang="zh-CN" sz="3200">
                <a:solidFill>
                  <a:srgbClr val="FF0000"/>
                </a:solidFill>
                <a:ea typeface="黑体" panose="02010609060101010101" pitchFamily="49" charset="-122"/>
              </a:rPr>
              <a:t>  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609600" y="1066800"/>
            <a:ext cx="5487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Ⅳ</a:t>
            </a:r>
            <a:r>
              <a:rPr lang="zh-CN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完成句子，每空词数不限。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  <p:bldP spid="114692" grpId="0"/>
      <p:bldP spid="114693" grpId="0"/>
      <p:bldP spid="114694" grpId="0"/>
      <p:bldP spid="11469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685800" y="990600"/>
            <a:ext cx="7967663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6. He________(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几乎不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 eats any</a:t>
            </a:r>
          </a:p>
          <a:p>
            <a:pPr marL="457200" indent="-457200"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vegetables, so he is unhealthy. </a:t>
            </a:r>
          </a:p>
          <a:p>
            <a:pPr marL="457200" indent="-457200" algn="l">
              <a:buFontTx/>
              <a:buAutoNum type="arabicPeriod" startAt="7"/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 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在过去的几年里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), </a:t>
            </a:r>
          </a:p>
          <a:p>
            <a:pPr marL="457200" indent="-457200"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we have built many tall buildings.</a:t>
            </a:r>
          </a:p>
          <a:p>
            <a:pPr marL="457200" indent="-457200"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8. Don't ___________ 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担心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 him. He will be OK soon.</a:t>
            </a:r>
          </a:p>
          <a:p>
            <a:pPr marL="457200" indent="-457200"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9. Jim______ 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花费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  some time in  reading _________ 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每天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 marL="457200" indent="-457200"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10. There was _______ 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这么多的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 food on my birthday party dinner.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1795463" y="990600"/>
            <a:ext cx="1335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hardly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109663" y="1981200"/>
            <a:ext cx="3662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the last few years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2176463" y="2895600"/>
            <a:ext cx="2339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worry about</a:t>
            </a: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1871663" y="3886200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spend</a:t>
            </a: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1262063" y="4419600"/>
            <a:ext cx="1866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every day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3167063" y="4953000"/>
            <a:ext cx="1617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 much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/>
      <p:bldP spid="115716" grpId="0"/>
      <p:bldP spid="115717" grpId="0"/>
      <p:bldP spid="115718" grpId="0"/>
      <p:bldP spid="115719" grpId="0"/>
      <p:bldP spid="11572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533400" y="762000"/>
            <a:ext cx="80010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Ⅴ</a:t>
            </a:r>
            <a:r>
              <a:rPr lang="zh-CN" altLang="en-US" sz="32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句型转换，根据括号内的要求完成下面各</a:t>
            </a:r>
          </a:p>
          <a:p>
            <a:pPr algn="l"/>
            <a:r>
              <a:rPr lang="zh-CN" altLang="en-US" sz="32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题，每空一词。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1. Mrs. Green used to have long curly hair. 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改为一般疑问句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_____Mrs. Green ______ have long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curly hair?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2. Dave used to play soccer with his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classmates.  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对划线部分提问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_____ did Dave ___ to do with his </a:t>
            </a:r>
          </a:p>
          <a:p>
            <a:pPr algn="l"/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classmates?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1066800" y="2743200"/>
            <a:ext cx="815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Did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4114800" y="2743200"/>
            <a:ext cx="120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use</a:t>
            </a:r>
            <a:r>
              <a:rPr lang="en-US" altLang="zh-CN" sz="3200" b="1">
                <a:solidFill>
                  <a:srgbClr val="FF0000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914400" y="4648200"/>
            <a:ext cx="1154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3733800" y="4648200"/>
            <a:ext cx="749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use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/>
      <p:bldP spid="116740" grpId="0"/>
      <p:bldP spid="116741" grpId="0"/>
      <p:bldP spid="11674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762000" y="762000"/>
            <a:ext cx="7702550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3. My partner used to be really quiet. 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改为否定句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My partner ___________________to be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really quiet.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4. His son has changed a lot since he came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to this school.  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对划线部分提问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_________has his son changed since he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came to this school?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5. Mary used to like Beijing Opera. 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改为反意疑问句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Mary used to like Beijing Opera,</a:t>
            </a:r>
          </a:p>
          <a:p>
            <a:pPr algn="l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 __________________?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3435350" y="1600200"/>
            <a:ext cx="38846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didn’t use / used not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1225550" y="3429000"/>
            <a:ext cx="206851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much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1225550" y="5638800"/>
            <a:ext cx="35115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didn’t / usedn’t she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4" grpId="0"/>
      <p:bldP spid="11776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457200" y="1143000"/>
            <a:ext cx="8229600" cy="457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lnSpc>
                <a:spcPct val="115000"/>
              </a:lnSpc>
            </a:pPr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Ⅵ. </a:t>
            </a:r>
            <a:r>
              <a:rPr lang="zh-CN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根据句意及汉语提示，填写适当的短语完成句子。</a:t>
            </a:r>
          </a:p>
          <a:p>
            <a:pPr marL="342900" indent="-342900" algn="l">
              <a:lnSpc>
                <a:spcPct val="115000"/>
              </a:lnSpc>
              <a:buFontTx/>
              <a:buAutoNum type="arabicPeriod"/>
            </a:pP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Have you ever heard of the saying, 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“It’s impossible to defeat (打败) a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person who never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_______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(放弃)”? </a:t>
            </a:r>
          </a:p>
          <a:p>
            <a:pPr marL="342900" indent="-342900" algn="l">
              <a:lnSpc>
                <a:spcPct val="115000"/>
              </a:lnSpc>
            </a:pP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My uncle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(对……感到</a:t>
            </a:r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15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自豪) my cousin because of his great 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progress in all subjects.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962400" y="3429000"/>
            <a:ext cx="1595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gives up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743200" y="39624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takes pride in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  <p:bldP spid="11878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— Will you go to Shanghai for your 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vacation?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— Oh, I haven’t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(做决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0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定) by now.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(最后), they got over all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kinds 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of difficulties and finished that task.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 — You always do some reading in your </a:t>
            </a:r>
          </a:p>
          <a:p>
            <a:pPr marL="342900" indent="-342900"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free time.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— Yeah. It is my hobby. I always do it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marL="342900" indent="-342900"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__________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(尽管) I am very busy. 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1219200" y="2971800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the end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600200" y="54864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even though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made a decision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/>
      <p:bldP spid="119812" grpId="0"/>
      <p:bldP spid="1198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85800" y="990600"/>
            <a:ext cx="76962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lnSpc>
                <a:spcPct val="120000"/>
              </a:lnSpc>
            </a:pPr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VII. </a:t>
            </a:r>
            <a:r>
              <a:rPr lang="zh-CN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根据汉语意思，补全下列英语句子。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zh-CN" sz="32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每空词数不限。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詹妮是一个十六岁的女孩。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Jenny is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_______________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girl.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让老师惊奇的是，今天早晨杰克是第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一个到校的。</a:t>
            </a:r>
          </a:p>
          <a:p>
            <a:pPr marL="342900" indent="-342900" algn="l">
              <a:lnSpc>
                <a:spcPct val="120000"/>
              </a:lnSpc>
            </a:pP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, Jack was the 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first to get to school this morning.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2590800" y="2819400"/>
            <a:ext cx="3265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sixteen-year-old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1066800" y="45720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 the teacher’s surprise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  <p:bldP spid="12083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685800" y="990600"/>
            <a:ext cx="76200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 她大学毕业后就一直在一家银行工作。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She’s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____________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a bank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　　　　　 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0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graduated from university. 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 这本词典正是我在找的。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This dictionary is exactly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_________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　　　　　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 在你阅读英语文章的时候没有必要记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住每一个单词。</a:t>
            </a:r>
          </a:p>
          <a:p>
            <a:pPr marL="342900" indent="-342900" algn="l">
              <a:lnSpc>
                <a:spcPct val="105000"/>
              </a:lnSpc>
            </a:pP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to remember every 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l"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word when you read English articles.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2438400" y="1524000"/>
            <a:ext cx="2644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been working 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6477000" y="15240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since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5562600" y="3048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I am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1143000" y="5029200"/>
            <a:ext cx="342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 not necessary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1143000" y="3505200"/>
            <a:ext cx="2090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looking for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/>
      <p:bldP spid="121860" grpId="0"/>
      <p:bldP spid="121861" grpId="0"/>
      <p:bldP spid="121862" grpId="0"/>
      <p:bldP spid="1218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381000" y="4572000"/>
            <a:ext cx="77724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used to</a:t>
            </a:r>
            <a:r>
              <a:rPr lang="en-US" altLang="zh-CN" sz="3200" b="1">
                <a:latin typeface="Times New Roman" panose="02020603050405020304" pitchFamily="18" charset="0"/>
              </a:rPr>
              <a:t> like P.E. class when I was a child. </a:t>
            </a:r>
          </a:p>
        </p:txBody>
      </p:sp>
      <p:sp>
        <p:nvSpPr>
          <p:cNvPr id="76803" name="WordArt 4"/>
          <p:cNvSpPr>
            <a:spLocks noChangeArrowheads="1" noChangeShapeType="1" noTextEdit="1"/>
          </p:cNvSpPr>
          <p:nvPr/>
        </p:nvSpPr>
        <p:spPr bwMode="auto">
          <a:xfrm>
            <a:off x="1752600" y="533400"/>
            <a:ext cx="5184775" cy="10810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4000" b="1" kern="10" spc="-400">
                <a:ln w="12700">
                  <a:solidFill>
                    <a:srgbClr val="000099"/>
                  </a:solidFill>
                  <a:rou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Warming up</a:t>
            </a:r>
            <a:endParaRPr lang="zh-CN" altLang="en-US" sz="4000" b="1" kern="10" spc="-400">
              <a:ln w="12700">
                <a:solidFill>
                  <a:srgbClr val="000099"/>
                </a:solidFill>
                <a:round/>
              </a:ln>
              <a:solidFill>
                <a:srgbClr val="FF00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6804" name="Text Box 8"/>
          <p:cNvSpPr txBox="1">
            <a:spLocks noChangeArrowheads="1"/>
          </p:cNvSpPr>
          <p:nvPr/>
        </p:nvSpPr>
        <p:spPr bwMode="auto">
          <a:xfrm>
            <a:off x="323850" y="5334000"/>
            <a:ext cx="8134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used to</a:t>
            </a:r>
            <a:r>
              <a:rPr lang="en-US" altLang="zh-CN" sz="3200" b="1">
                <a:latin typeface="Times New Roman" panose="02020603050405020304" pitchFamily="18" charset="0"/>
              </a:rPr>
              <a:t> hate music class when I was a child.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6" name="Picture 8" descr="http://imgt5.bdstatic.com/it/u=3650850963,2565288660&amp;fm=23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1905000"/>
            <a:ext cx="3744913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http://imgt3.bdstatic.com/it/u=2559006892,4221307257&amp;fm=23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5800" y="1828800"/>
            <a:ext cx="345757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 descr="http://imgt2.bdstatic.com/it/u=1343262538,4267678286&amp;fm=23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2800" y="6096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680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5155" indent="-60515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试着比较你和你朋友现在和过去的变化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2971800" y="585788"/>
            <a:ext cx="3041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400" b="1" dirty="0">
                <a:solidFill>
                  <a:srgbClr val="000099"/>
                </a:solidFill>
              </a:rPr>
              <a:t>Homework</a:t>
            </a:r>
          </a:p>
        </p:txBody>
      </p:sp>
      <p:graphicFrame>
        <p:nvGraphicFramePr>
          <p:cNvPr id="198660" name="Group 4"/>
          <p:cNvGraphicFramePr>
            <a:graphicFrameLocks noGrp="1"/>
          </p:cNvGraphicFramePr>
          <p:nvPr>
            <p:ph idx="4294967295"/>
          </p:nvPr>
        </p:nvGraphicFramePr>
        <p:xfrm>
          <a:off x="685800" y="2438400"/>
          <a:ext cx="7888288" cy="3318828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my friend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used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used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cartoon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football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basketball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apple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Burger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430213" y="4386263"/>
            <a:ext cx="871378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used to</a:t>
            </a:r>
            <a:r>
              <a:rPr lang="en-US" altLang="zh-CN" sz="3200" b="1">
                <a:latin typeface="Times New Roman" panose="02020603050405020304" pitchFamily="18" charset="0"/>
              </a:rPr>
              <a:t> like ice-cream when I was a child.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733800" y="36290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endParaRPr lang="zh-CN" altLang="zh-CN" sz="36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8" name="Text Box 8"/>
          <p:cNvSpPr txBox="1">
            <a:spLocks noChangeArrowheads="1"/>
          </p:cNvSpPr>
          <p:nvPr/>
        </p:nvSpPr>
        <p:spPr bwMode="auto">
          <a:xfrm>
            <a:off x="501650" y="5105400"/>
            <a:ext cx="76517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used to</a:t>
            </a:r>
            <a:r>
              <a:rPr lang="en-US" altLang="zh-CN" sz="3200" b="1">
                <a:latin typeface="Times New Roman" panose="02020603050405020304" pitchFamily="18" charset="0"/>
              </a:rPr>
              <a:t> hate milk and eggs when I was a child.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7829" name="Picture 5" descr="http://t10.baidu.com/it/u=1042707729,1307425673&amp;fm=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8475" y="968375"/>
            <a:ext cx="2159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0" name="Picture 7" descr="http://imgt0.bdstatic.com/it/u=475560113,3014607805&amp;fm=23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066800"/>
            <a:ext cx="231457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1" name="Picture 15" descr="http://imgt2.bdstatic.com/it/u=1343262538,4267678286&amp;fm=23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86600" y="29718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782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6"/>
          <p:cNvSpPr txBox="1">
            <a:spLocks noChangeArrowheads="1"/>
          </p:cNvSpPr>
          <p:nvPr/>
        </p:nvSpPr>
        <p:spPr bwMode="auto">
          <a:xfrm>
            <a:off x="609600" y="990600"/>
            <a:ext cx="80010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4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 Li Wen is a 15-year-old boy from the</a:t>
            </a:r>
          </a:p>
          <a:p>
            <a:pPr algn="l">
              <a:lnSpc>
                <a:spcPct val="14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countryside. His parents are working in </a:t>
            </a:r>
          </a:p>
          <a:p>
            <a:pPr algn="l">
              <a:lnSpc>
                <a:spcPct val="14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city. Look at the title of the passage</a:t>
            </a:r>
          </a:p>
          <a:p>
            <a:pPr algn="l">
              <a:lnSpc>
                <a:spcPct val="14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picture below. What problems</a:t>
            </a:r>
          </a:p>
          <a:p>
            <a:pPr algn="l">
              <a:lnSpc>
                <a:spcPct val="14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he might have?</a:t>
            </a:r>
          </a:p>
        </p:txBody>
      </p:sp>
      <p:pic>
        <p:nvPicPr>
          <p:cNvPr id="78851" name="Picture 482" descr="C:\Documents and Settings\ssr\Local Settings\Temporary Internet Files\Content.IE5\GG62C3HW\MC900445096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0" y="5105400"/>
            <a:ext cx="8731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2" name="Picture 11" descr="6_115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86600" y="4953000"/>
            <a:ext cx="110013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5"/>
          <p:cNvSpPr>
            <a:spLocks noChangeArrowheads="1"/>
          </p:cNvSpPr>
          <p:nvPr/>
        </p:nvSpPr>
        <p:spPr bwMode="auto">
          <a:xfrm>
            <a:off x="1524000" y="3124200"/>
            <a:ext cx="5638800" cy="3352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99"/>
                    </a:gs>
                    <a:gs pos="100000">
                      <a:srgbClr val="FFFF9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>
            <a:flatTx/>
          </a:bodyPr>
          <a:lstStyle/>
          <a:p>
            <a:endParaRPr lang="zh-CN" altLang="zh-CN" sz="3200" b="1"/>
          </a:p>
        </p:txBody>
      </p:sp>
      <p:sp>
        <p:nvSpPr>
          <p:cNvPr id="79875" name="Text Box 6"/>
          <p:cNvSpPr txBox="1">
            <a:spLocks noChangeArrowheads="1"/>
          </p:cNvSpPr>
          <p:nvPr/>
        </p:nvSpPr>
        <p:spPr bwMode="auto">
          <a:xfrm>
            <a:off x="838200" y="838200"/>
            <a:ext cx="7453313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2b Read the passage and put the sentence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(A-D) in the correct places and underline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problems that Li Wen used to have  .</a:t>
            </a:r>
          </a:p>
        </p:txBody>
      </p:sp>
      <p:sp>
        <p:nvSpPr>
          <p:cNvPr id="79876" name="Rectangle 6"/>
          <p:cNvSpPr>
            <a:spLocks noChangeArrowheads="1"/>
          </p:cNvSpPr>
          <p:nvPr/>
        </p:nvSpPr>
        <p:spPr bwMode="auto">
          <a:xfrm>
            <a:off x="1752600" y="3276600"/>
            <a:ext cx="53990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USING CONTEXT</a:t>
            </a:r>
          </a:p>
          <a:p>
            <a:pPr algn="l">
              <a:lnSpc>
                <a:spcPct val="125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Using the sentence context </a:t>
            </a:r>
          </a:p>
          <a:p>
            <a:pPr algn="l">
              <a:lnSpc>
                <a:spcPct val="125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may help you guess and learn </a:t>
            </a:r>
          </a:p>
          <a:p>
            <a:pPr algn="l">
              <a:lnSpc>
                <a:spcPct val="125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the meanings of new words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 algn="l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and phrases</a:t>
            </a:r>
            <a:r>
              <a:rPr lang="en-US" altLang="en-US" sz="3200" b="1" dirty="0">
                <a:latin typeface="Times New Roman" panose="02020603050405020304" pitchFamily="18" charset="0"/>
              </a:rPr>
              <a:t>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09600" y="2184400"/>
            <a:ext cx="8001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They had a long talk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zh-CN" sz="3200" b="1" dirty="0">
                <a:latin typeface="Times New Roman" panose="02020603050405020304" pitchFamily="18" charset="0"/>
              </a:rPr>
              <a:t>Now Li Wen has really changed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C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zh-CN" sz="3200" b="1" dirty="0">
                <a:latin typeface="Times New Roman" panose="02020603050405020304" pitchFamily="18" charset="0"/>
              </a:rPr>
              <a:t> However, things began to change a few   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years ago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D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zh-CN" sz="3200" b="1" dirty="0">
                <a:latin typeface="Times New Roman" panose="02020603050405020304" pitchFamily="18" charset="0"/>
              </a:rPr>
              <a:t> His teacher was worried about him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438400" y="990600"/>
            <a:ext cx="357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3600" b="1" dirty="0">
                <a:latin typeface="Times New Roman" panose="02020603050405020304" pitchFamily="18" charset="0"/>
              </a:rPr>
              <a:t>Missing language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3472</Words>
  <Application>Microsoft Office PowerPoint</Application>
  <PresentationFormat>全屏显示(4:3)</PresentationFormat>
  <Paragraphs>363</Paragraphs>
  <Slides>50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60" baseType="lpstr">
      <vt:lpstr>Aharoni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0B12652BD8B8465FB07483DDA8A23B15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