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5F250C9-04D3-495B-AEFC-5792F5E5CFE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78354F4-3E60-455C-BB52-7A71217CF7EC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CD11CA3-8EA0-43B6-9B0C-5664EA0B8ED2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D70BD26-4A26-49B3-AC94-CAF646AB2ADD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DB7A5B1D-853B-4CBC-98CC-6F9D375C5E80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1A5ADC6-5DB2-4B8E-BE61-CFD23F57F53F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38E9A4C-4896-4449-BB80-3B43B5797B2B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24A65FF-1CF0-4AE5-878F-2260525D9AB5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BD0DE164-E3DF-45A7-8BF1-B0B176F6D449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FE12A1D-EBB0-4438-8A7C-E42E212B8D5A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80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806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806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403E3397-6015-40C5-90A7-DDAEA2172B22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FA243AA-8170-4CB0-9B63-1AA3F2642F0A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01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011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011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80F026D0-AF1F-464A-A8BD-76DDE5BDC048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7A096-4F2A-486D-A5AE-70824B0EE1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D3323-5658-4263-870D-45C265225D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C06DA-4C07-42A5-AA60-84650B0FBC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90EFD-1EB8-4AA1-9930-9B1370E8D8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A5FF8-D06E-45A4-B1E1-ADC81F16DED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E050E-0D75-4057-A398-FFA876C43A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A6304-9FB5-4431-94B9-87D02B2D3B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79DB7-FB8A-4153-9B07-9F98319141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AD19B-89FD-44F2-858F-03F8199F12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7EF89-794C-418B-B210-2DDA9B2C04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47613-F3DD-435C-A467-CC32A0C88A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E6A861B-8B64-437B-B08B-052AC454D03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矩形 8"/>
          <p:cNvSpPr>
            <a:spLocks noChangeArrowheads="1"/>
          </p:cNvSpPr>
          <p:nvPr/>
        </p:nvSpPr>
        <p:spPr bwMode="auto">
          <a:xfrm>
            <a:off x="0" y="1295400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6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12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 smtClean="0"/>
              <a:t>What </a:t>
            </a:r>
            <a:r>
              <a:rPr lang="en-US" altLang="zh-CN" sz="4400" b="1" dirty="0"/>
              <a:t>did you do last weekend?</a:t>
            </a:r>
          </a:p>
        </p:txBody>
      </p:sp>
      <p:sp>
        <p:nvSpPr>
          <p:cNvPr id="10" name="矩形 9"/>
          <p:cNvSpPr/>
          <p:nvPr/>
        </p:nvSpPr>
        <p:spPr>
          <a:xfrm>
            <a:off x="2665870" y="5181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/>
              <a:t>Period 1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P61-P62)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7043" name="矩形 2"/>
          <p:cNvSpPr>
            <a:spLocks noChangeArrowheads="1"/>
          </p:cNvSpPr>
          <p:nvPr/>
        </p:nvSpPr>
        <p:spPr bwMode="auto">
          <a:xfrm>
            <a:off x="0" y="1216025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请观察这个句子：</a:t>
            </a:r>
            <a:r>
              <a:rPr lang="en-US" altLang="zh-CN" sz="3200" dirty="0"/>
              <a:t>What did you do last weekend, Lucy?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</a:t>
            </a:r>
            <a:r>
              <a:rPr lang="zh-CN" altLang="en-US" sz="3200" dirty="0"/>
              <a:t>其中表示过去的时间状语是</a:t>
            </a:r>
            <a:r>
              <a:rPr lang="en-US" altLang="zh-CN" sz="3200" dirty="0"/>
              <a:t>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其他表示过去的时间状语有：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昨天</a:t>
            </a:r>
            <a:r>
              <a:rPr lang="en-US" altLang="zh-CN" sz="3200" dirty="0"/>
              <a:t>__________	</a:t>
            </a:r>
            <a:r>
              <a:rPr lang="zh-CN" altLang="en-US" sz="3200" dirty="0"/>
              <a:t>昨天晚上</a:t>
            </a:r>
            <a:r>
              <a:rPr lang="en-US" altLang="zh-CN" sz="3200" dirty="0"/>
              <a:t>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刚刚</a:t>
            </a:r>
            <a:r>
              <a:rPr lang="en-US" altLang="zh-CN" sz="3200" dirty="0"/>
              <a:t>__________	</a:t>
            </a:r>
            <a:r>
              <a:rPr lang="zh-CN" altLang="en-US" sz="3200" dirty="0"/>
              <a:t>上个星期</a:t>
            </a:r>
            <a:r>
              <a:rPr lang="en-US" altLang="zh-CN" sz="3200" dirty="0"/>
              <a:t>__________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我们把这种句子称为一般过去时态的特殊疑问句</a:t>
            </a:r>
            <a:r>
              <a:rPr lang="en-US" altLang="zh-CN" sz="3200" dirty="0"/>
              <a:t>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定义：以疑问词开头，对句中某一成分提问的句子叫做特殊疑问句。常用的疑问词或是短语有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_________(</a:t>
            </a:r>
            <a:r>
              <a:rPr lang="zh-CN" altLang="en-US" sz="3200" dirty="0"/>
              <a:t>什么</a:t>
            </a:r>
            <a:r>
              <a:rPr lang="en-US" altLang="zh-CN" sz="3200" dirty="0"/>
              <a:t>) </a:t>
            </a:r>
            <a:r>
              <a:rPr lang="zh-CN" altLang="en-US" sz="3200" dirty="0"/>
              <a:t>、</a:t>
            </a:r>
            <a:r>
              <a:rPr lang="en-US" altLang="zh-CN" sz="3200" dirty="0"/>
              <a:t>____________ (</a:t>
            </a:r>
            <a:r>
              <a:rPr lang="zh-CN" altLang="en-US" sz="3200" dirty="0"/>
              <a:t>什么时候</a:t>
            </a:r>
            <a:r>
              <a:rPr lang="en-US" altLang="zh-CN" sz="3200" dirty="0"/>
              <a:t>) </a:t>
            </a:r>
            <a:r>
              <a:rPr lang="zh-CN" altLang="en-US" sz="3200" dirty="0"/>
              <a:t>、</a:t>
            </a:r>
            <a:r>
              <a:rPr lang="en-US" altLang="zh-CN" sz="3200" dirty="0"/>
              <a:t>______________ (</a:t>
            </a:r>
            <a:r>
              <a:rPr lang="zh-CN" altLang="en-US" sz="3200" dirty="0"/>
              <a:t>为什么</a:t>
            </a:r>
            <a:r>
              <a:rPr lang="en-US" altLang="zh-CN" sz="3200" dirty="0"/>
              <a:t>) </a:t>
            </a:r>
            <a:r>
              <a:rPr lang="zh-CN" altLang="en-US" sz="3200" dirty="0"/>
              <a:t>、</a:t>
            </a:r>
            <a:r>
              <a:rPr lang="en-US" altLang="zh-CN" sz="3200" dirty="0"/>
              <a:t>____________ (</a:t>
            </a:r>
            <a:r>
              <a:rPr lang="zh-CN" altLang="en-US" sz="3200" dirty="0"/>
              <a:t>谁</a:t>
            </a:r>
            <a:r>
              <a:rPr lang="en-US" altLang="zh-CN" sz="3200" dirty="0"/>
              <a:t>).</a:t>
            </a:r>
          </a:p>
        </p:txBody>
      </p:sp>
      <p:sp>
        <p:nvSpPr>
          <p:cNvPr id="87044" name="TextBox 2"/>
          <p:cNvSpPr txBox="1">
            <a:spLocks noChangeArrowheads="1"/>
          </p:cNvSpPr>
          <p:nvPr/>
        </p:nvSpPr>
        <p:spPr bwMode="auto">
          <a:xfrm>
            <a:off x="5795963" y="2060575"/>
            <a:ext cx="3267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last weekend</a:t>
            </a:r>
          </a:p>
        </p:txBody>
      </p:sp>
      <p:sp>
        <p:nvSpPr>
          <p:cNvPr id="87045" name="TextBox 2"/>
          <p:cNvSpPr txBox="1">
            <a:spLocks noChangeArrowheads="1"/>
          </p:cNvSpPr>
          <p:nvPr/>
        </p:nvSpPr>
        <p:spPr bwMode="auto">
          <a:xfrm>
            <a:off x="900113" y="3140075"/>
            <a:ext cx="2584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yesterday</a:t>
            </a:r>
          </a:p>
        </p:txBody>
      </p:sp>
      <p:sp>
        <p:nvSpPr>
          <p:cNvPr id="87046" name="TextBox 2"/>
          <p:cNvSpPr txBox="1">
            <a:spLocks noChangeArrowheads="1"/>
          </p:cNvSpPr>
          <p:nvPr/>
        </p:nvSpPr>
        <p:spPr bwMode="auto">
          <a:xfrm>
            <a:off x="5435600" y="3068638"/>
            <a:ext cx="2584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last night</a:t>
            </a:r>
          </a:p>
        </p:txBody>
      </p:sp>
      <p:sp>
        <p:nvSpPr>
          <p:cNvPr id="87047" name="TextBox 2"/>
          <p:cNvSpPr txBox="1">
            <a:spLocks noChangeArrowheads="1"/>
          </p:cNvSpPr>
          <p:nvPr/>
        </p:nvSpPr>
        <p:spPr bwMode="auto">
          <a:xfrm>
            <a:off x="900113" y="3644900"/>
            <a:ext cx="2584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just now </a:t>
            </a:r>
          </a:p>
        </p:txBody>
      </p:sp>
      <p:sp>
        <p:nvSpPr>
          <p:cNvPr id="87048" name="TextBox 2"/>
          <p:cNvSpPr txBox="1">
            <a:spLocks noChangeArrowheads="1"/>
          </p:cNvSpPr>
          <p:nvPr/>
        </p:nvSpPr>
        <p:spPr bwMode="auto">
          <a:xfrm>
            <a:off x="5507038" y="3644900"/>
            <a:ext cx="2584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last week</a:t>
            </a:r>
          </a:p>
        </p:txBody>
      </p:sp>
      <p:sp>
        <p:nvSpPr>
          <p:cNvPr id="87049" name="TextBox 2"/>
          <p:cNvSpPr txBox="1">
            <a:spLocks noChangeArrowheads="1"/>
          </p:cNvSpPr>
          <p:nvPr/>
        </p:nvSpPr>
        <p:spPr bwMode="auto">
          <a:xfrm>
            <a:off x="539750" y="5589588"/>
            <a:ext cx="1597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what</a:t>
            </a:r>
          </a:p>
        </p:txBody>
      </p:sp>
      <p:sp>
        <p:nvSpPr>
          <p:cNvPr id="87050" name="TextBox 2"/>
          <p:cNvSpPr txBox="1">
            <a:spLocks noChangeArrowheads="1"/>
          </p:cNvSpPr>
          <p:nvPr/>
        </p:nvSpPr>
        <p:spPr bwMode="auto">
          <a:xfrm>
            <a:off x="3924300" y="5516563"/>
            <a:ext cx="2584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when</a:t>
            </a:r>
          </a:p>
        </p:txBody>
      </p:sp>
      <p:sp>
        <p:nvSpPr>
          <p:cNvPr id="87051" name="TextBox 2"/>
          <p:cNvSpPr txBox="1">
            <a:spLocks noChangeArrowheads="1"/>
          </p:cNvSpPr>
          <p:nvPr/>
        </p:nvSpPr>
        <p:spPr bwMode="auto">
          <a:xfrm>
            <a:off x="755650" y="6021388"/>
            <a:ext cx="2584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why</a:t>
            </a:r>
          </a:p>
        </p:txBody>
      </p:sp>
      <p:sp>
        <p:nvSpPr>
          <p:cNvPr id="87052" name="TextBox 2"/>
          <p:cNvSpPr txBox="1">
            <a:spLocks noChangeArrowheads="1"/>
          </p:cNvSpPr>
          <p:nvPr/>
        </p:nvSpPr>
        <p:spPr bwMode="auto">
          <a:xfrm>
            <a:off x="5364163" y="6092825"/>
            <a:ext cx="2584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  <p:bldP spid="87048" grpId="0"/>
      <p:bldP spid="87049" grpId="0"/>
      <p:bldP spid="87050" grpId="0"/>
      <p:bldP spid="87051" grpId="0"/>
      <p:bldP spid="870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矩形 2"/>
          <p:cNvSpPr>
            <a:spLocks noChangeArrowheads="1"/>
          </p:cNvSpPr>
          <p:nvPr/>
        </p:nvSpPr>
        <p:spPr bwMode="auto">
          <a:xfrm>
            <a:off x="0" y="785813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--- He had to go ______ there.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camp           	B. camps    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C. camping		</a:t>
            </a:r>
            <a:r>
              <a:rPr lang="en-US" altLang="zh-CN" sz="3200" dirty="0" err="1"/>
              <a:t>D.camped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--- Tony is still in bed. He may miss the bus.  --- Last night he ______ late to write the report.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stayed up       	        B. woke up 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got up  			D. stays up</a:t>
            </a:r>
          </a:p>
        </p:txBody>
      </p:sp>
      <p:sp>
        <p:nvSpPr>
          <p:cNvPr id="89091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89092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9093" name="TextBox 5"/>
          <p:cNvSpPr txBox="1">
            <a:spLocks noChangeArrowheads="1"/>
          </p:cNvSpPr>
          <p:nvPr/>
        </p:nvSpPr>
        <p:spPr bwMode="auto">
          <a:xfrm>
            <a:off x="179388" y="32131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1"/>
          <p:cNvSpPr>
            <a:spLocks noChangeArrowheads="1"/>
          </p:cNvSpPr>
          <p:nvPr/>
        </p:nvSpPr>
        <p:spPr bwMode="auto">
          <a:xfrm>
            <a:off x="0" y="857250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Lucy ______ go to the movies. She watched TV at home.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isn’t   	B. didn’t     C. wasn’t 	D. doesn’t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______ was your vacation, Mary?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How   	B. What  	  C. Where 	D. Why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5. ______ a teacher, he always helps his students with study.  (2013.</a:t>
            </a:r>
            <a:r>
              <a:rPr lang="zh-CN" altLang="en-US" sz="3200" dirty="0"/>
              <a:t>山西</a:t>
            </a:r>
            <a:r>
              <a:rPr lang="en-US" altLang="zh-CN" sz="3200" dirty="0"/>
              <a:t>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A, As   	B. By	C. With 		D. About</a:t>
            </a:r>
          </a:p>
        </p:txBody>
      </p:sp>
      <p:sp>
        <p:nvSpPr>
          <p:cNvPr id="91139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1140" name="TextBox 3"/>
          <p:cNvSpPr txBox="1">
            <a:spLocks noChangeArrowheads="1"/>
          </p:cNvSpPr>
          <p:nvPr/>
        </p:nvSpPr>
        <p:spPr bwMode="auto">
          <a:xfrm>
            <a:off x="250825" y="8366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1141" name="TextBox 4"/>
          <p:cNvSpPr txBox="1">
            <a:spLocks noChangeArrowheads="1"/>
          </p:cNvSpPr>
          <p:nvPr/>
        </p:nvSpPr>
        <p:spPr bwMode="auto">
          <a:xfrm>
            <a:off x="179388" y="28527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1142" name="TextBox 4"/>
          <p:cNvSpPr txBox="1">
            <a:spLocks noChangeArrowheads="1"/>
          </p:cNvSpPr>
          <p:nvPr/>
        </p:nvSpPr>
        <p:spPr bwMode="auto">
          <a:xfrm>
            <a:off x="179388" y="4365625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1"/>
          <p:cNvSpPr>
            <a:spLocks noChangeArrowheads="1"/>
          </p:cNvSpPr>
          <p:nvPr/>
        </p:nvSpPr>
        <p:spPr bwMode="auto">
          <a:xfrm>
            <a:off x="0" y="944563"/>
            <a:ext cx="91440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6. The students of Grade 7 visited Mike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 farm and saw many ______ there.(2012.</a:t>
            </a:r>
            <a:r>
              <a:rPr lang="zh-CN" altLang="en-US" sz="3200" dirty="0">
                <a:sym typeface="Arial" panose="020B0604020202020204" pitchFamily="34" charset="0"/>
              </a:rPr>
              <a:t>广东</a:t>
            </a:r>
            <a:r>
              <a:rPr lang="en-US" altLang="zh-CN" sz="3200" dirty="0">
                <a:sym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A . </a:t>
            </a:r>
            <a:r>
              <a:rPr lang="en-US" altLang="zh-CN" sz="3200" dirty="0" smtClean="0">
                <a:sym typeface="Arial" panose="020B0604020202020204" pitchFamily="34" charset="0"/>
              </a:rPr>
              <a:t>Bird   B </a:t>
            </a:r>
            <a:r>
              <a:rPr lang="en-US" altLang="zh-CN" sz="3200" dirty="0">
                <a:sym typeface="Arial" panose="020B0604020202020204" pitchFamily="34" charset="0"/>
              </a:rPr>
              <a:t>.duck  </a:t>
            </a:r>
            <a:r>
              <a:rPr lang="en-US" altLang="zh-CN" sz="3200" dirty="0" smtClean="0">
                <a:sym typeface="Arial" panose="020B0604020202020204" pitchFamily="34" charset="0"/>
              </a:rPr>
              <a:t>C</a:t>
            </a:r>
            <a:r>
              <a:rPr lang="en-US" altLang="zh-CN" sz="3200" dirty="0">
                <a:sym typeface="Arial" panose="020B0604020202020204" pitchFamily="34" charset="0"/>
              </a:rPr>
              <a:t>. sheep </a:t>
            </a:r>
            <a:r>
              <a:rPr lang="en-US" altLang="zh-CN" sz="3200" dirty="0" smtClean="0">
                <a:sym typeface="Arial" panose="020B0604020202020204" pitchFamily="34" charset="0"/>
              </a:rPr>
              <a:t>  D</a:t>
            </a:r>
            <a:r>
              <a:rPr lang="en-US" altLang="zh-CN" sz="3200" dirty="0">
                <a:sym typeface="Arial" panose="020B0604020202020204" pitchFamily="34" charset="0"/>
              </a:rPr>
              <a:t>. rabbit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7. ---When did you go last summer holiday?   ---I ______ to the Palace Museum. (2011.</a:t>
            </a:r>
            <a:r>
              <a:rPr lang="zh-CN" altLang="en-US" sz="3200" dirty="0">
                <a:sym typeface="Arial" panose="020B0604020202020204" pitchFamily="34" charset="0"/>
              </a:rPr>
              <a:t>南宁</a:t>
            </a:r>
            <a:r>
              <a:rPr lang="en-US" altLang="zh-CN" sz="3200" dirty="0">
                <a:sym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A . go.    </a:t>
            </a:r>
            <a:r>
              <a:rPr lang="en-US" altLang="zh-CN" sz="3200" dirty="0" smtClean="0">
                <a:sym typeface="Arial" panose="020B0604020202020204" pitchFamily="34" charset="0"/>
              </a:rPr>
              <a:t>B </a:t>
            </a:r>
            <a:r>
              <a:rPr lang="en-US" altLang="zh-CN" sz="3200" dirty="0">
                <a:sym typeface="Arial" panose="020B0604020202020204" pitchFamily="34" charset="0"/>
              </a:rPr>
              <a:t>.went    </a:t>
            </a:r>
            <a:r>
              <a:rPr lang="en-US" altLang="zh-CN" sz="3200" dirty="0" smtClean="0">
                <a:sym typeface="Arial" panose="020B0604020202020204" pitchFamily="34" charset="0"/>
              </a:rPr>
              <a:t>C</a:t>
            </a:r>
            <a:r>
              <a:rPr lang="en-US" altLang="zh-CN" sz="3200" dirty="0">
                <a:sym typeface="Arial" panose="020B0604020202020204" pitchFamily="34" charset="0"/>
              </a:rPr>
              <a:t>. am going   </a:t>
            </a:r>
            <a:r>
              <a:rPr lang="en-US" altLang="zh-CN" sz="3200" dirty="0" smtClean="0">
                <a:sym typeface="Arial" panose="020B0604020202020204" pitchFamily="34" charset="0"/>
              </a:rPr>
              <a:t> </a:t>
            </a:r>
            <a:r>
              <a:rPr lang="en-US" altLang="zh-CN" sz="3200" dirty="0">
                <a:sym typeface="Arial" panose="020B0604020202020204" pitchFamily="34" charset="0"/>
              </a:rPr>
              <a:t>D. </a:t>
            </a:r>
            <a:r>
              <a:rPr lang="en-US" altLang="zh-CN" sz="3200" dirty="0" err="1">
                <a:sym typeface="Arial" panose="020B0604020202020204" pitchFamily="34" charset="0"/>
              </a:rPr>
              <a:t>goed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8. We played badminton ______ Sunday afternoon.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A. on     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in  </a:t>
            </a:r>
            <a:r>
              <a:rPr lang="en-US" altLang="zh-CN" sz="3200" dirty="0" smtClean="0">
                <a:sym typeface="Arial" panose="020B0604020202020204" pitchFamily="34" charset="0"/>
              </a:rPr>
              <a:t>C</a:t>
            </a:r>
            <a:r>
              <a:rPr lang="en-US" altLang="zh-CN" sz="3200" dirty="0">
                <a:sym typeface="Arial" panose="020B0604020202020204" pitchFamily="34" charset="0"/>
              </a:rPr>
              <a:t>. </a:t>
            </a:r>
            <a:r>
              <a:rPr lang="en-US" altLang="zh-CN" sz="3200" dirty="0" smtClean="0">
                <a:sym typeface="Arial" panose="020B0604020202020204" pitchFamily="34" charset="0"/>
              </a:rPr>
              <a:t>for     D</a:t>
            </a:r>
            <a:r>
              <a:rPr lang="en-US" altLang="zh-CN" sz="3200" dirty="0">
                <a:sym typeface="Arial" panose="020B0604020202020204" pitchFamily="34" charset="0"/>
              </a:rPr>
              <a:t>. with</a:t>
            </a:r>
          </a:p>
        </p:txBody>
      </p:sp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500063" y="37465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2164" name="TextBox 3"/>
          <p:cNvSpPr txBox="1">
            <a:spLocks noChangeArrowheads="1"/>
          </p:cNvSpPr>
          <p:nvPr/>
        </p:nvSpPr>
        <p:spPr bwMode="auto">
          <a:xfrm>
            <a:off x="179388" y="10668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2165" name="TextBox 4"/>
          <p:cNvSpPr txBox="1">
            <a:spLocks noChangeArrowheads="1"/>
          </p:cNvSpPr>
          <p:nvPr/>
        </p:nvSpPr>
        <p:spPr bwMode="auto">
          <a:xfrm>
            <a:off x="106363" y="286702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2166" name="TextBox 4"/>
          <p:cNvSpPr txBox="1">
            <a:spLocks noChangeArrowheads="1"/>
          </p:cNvSpPr>
          <p:nvPr/>
        </p:nvSpPr>
        <p:spPr bwMode="auto">
          <a:xfrm>
            <a:off x="179388" y="4738688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0" y="1038285"/>
            <a:ext cx="90725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二、根据汉语提示完成句子。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After playing with her mother all day, the baby was very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(</a:t>
            </a:r>
            <a:r>
              <a:rPr lang="zh-CN" altLang="en-US" sz="3200" dirty="0"/>
              <a:t>疲惫的</a:t>
            </a:r>
            <a:r>
              <a:rPr lang="en-US" altLang="zh-CN" sz="3200" dirty="0"/>
              <a:t>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Where did you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(</a:t>
            </a:r>
            <a:r>
              <a:rPr lang="zh-CN" altLang="en-US" sz="3200" dirty="0"/>
              <a:t>扎营</a:t>
            </a:r>
            <a:r>
              <a:rPr lang="en-US" altLang="zh-CN" sz="3200" dirty="0"/>
              <a:t>) last weekend?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I found a job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(</a:t>
            </a:r>
            <a:r>
              <a:rPr lang="zh-CN" altLang="en-US" sz="3200" dirty="0"/>
              <a:t>作为</a:t>
            </a:r>
            <a:r>
              <a:rPr lang="en-US" altLang="zh-CN" sz="3200" dirty="0"/>
              <a:t>) a guide.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The children wanted to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(</a:t>
            </a:r>
            <a:r>
              <a:rPr lang="zh-CN" altLang="en-US" sz="3200" dirty="0"/>
              <a:t>熬夜</a:t>
            </a:r>
            <a:r>
              <a:rPr lang="en-US" altLang="zh-CN" sz="3200" dirty="0"/>
              <a:t>) up late to watch television.</a:t>
            </a:r>
            <a:r>
              <a:rPr lang="zh-CN" altLang="en-US" sz="3200" dirty="0"/>
              <a:t>（</a:t>
            </a:r>
            <a:r>
              <a:rPr lang="en-US" altLang="zh-CN" sz="3200" dirty="0"/>
              <a:t>2013. </a:t>
            </a:r>
            <a:r>
              <a:rPr lang="zh-CN" altLang="en-US" sz="3200" dirty="0"/>
              <a:t>湖北咸宁）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Look, there are many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(</a:t>
            </a:r>
            <a:r>
              <a:rPr lang="zh-CN" altLang="en-US" sz="3200" dirty="0"/>
              <a:t>参观者</a:t>
            </a:r>
            <a:r>
              <a:rPr lang="en-US" altLang="zh-CN" sz="3200" dirty="0"/>
              <a:t>) in the zoo.</a:t>
            </a:r>
          </a:p>
        </p:txBody>
      </p:sp>
      <p:sp>
        <p:nvSpPr>
          <p:cNvPr id="93187" name="TextBox 13"/>
          <p:cNvSpPr txBox="1">
            <a:spLocks noChangeArrowheads="1"/>
          </p:cNvSpPr>
          <p:nvPr/>
        </p:nvSpPr>
        <p:spPr bwMode="auto">
          <a:xfrm>
            <a:off x="1982788" y="1951098"/>
            <a:ext cx="13700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tired</a:t>
            </a:r>
          </a:p>
        </p:txBody>
      </p:sp>
      <p:sp>
        <p:nvSpPr>
          <p:cNvPr id="93188" name="Text Box 21"/>
          <p:cNvSpPr txBox="1">
            <a:spLocks noChangeArrowheads="1"/>
          </p:cNvSpPr>
          <p:nvPr/>
        </p:nvSpPr>
        <p:spPr bwMode="auto">
          <a:xfrm>
            <a:off x="500063" y="466785"/>
            <a:ext cx="84185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/>
              <a:t>能 力 阶 梯</a:t>
            </a:r>
          </a:p>
        </p:txBody>
      </p:sp>
      <p:sp>
        <p:nvSpPr>
          <p:cNvPr id="93189" name="TextBox 26"/>
          <p:cNvSpPr txBox="1">
            <a:spLocks noChangeArrowheads="1"/>
          </p:cNvSpPr>
          <p:nvPr/>
        </p:nvSpPr>
        <p:spPr bwMode="auto">
          <a:xfrm>
            <a:off x="3635375" y="2455923"/>
            <a:ext cx="1317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camp</a:t>
            </a:r>
          </a:p>
        </p:txBody>
      </p:sp>
      <p:sp>
        <p:nvSpPr>
          <p:cNvPr id="93190" name="TextBox 16"/>
          <p:cNvSpPr txBox="1">
            <a:spLocks noChangeArrowheads="1"/>
          </p:cNvSpPr>
          <p:nvPr/>
        </p:nvSpPr>
        <p:spPr bwMode="auto">
          <a:xfrm>
            <a:off x="3108325" y="2930585"/>
            <a:ext cx="922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as</a:t>
            </a:r>
          </a:p>
        </p:txBody>
      </p:sp>
      <p:sp>
        <p:nvSpPr>
          <p:cNvPr id="93191" name="TextBox 16"/>
          <p:cNvSpPr txBox="1">
            <a:spLocks noChangeArrowheads="1"/>
          </p:cNvSpPr>
          <p:nvPr/>
        </p:nvSpPr>
        <p:spPr bwMode="auto">
          <a:xfrm>
            <a:off x="4999831" y="3362385"/>
            <a:ext cx="1449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stay</a:t>
            </a:r>
          </a:p>
        </p:txBody>
      </p:sp>
      <p:sp>
        <p:nvSpPr>
          <p:cNvPr id="93192" name="TextBox 16"/>
          <p:cNvSpPr txBox="1">
            <a:spLocks noChangeArrowheads="1"/>
          </p:cNvSpPr>
          <p:nvPr/>
        </p:nvSpPr>
        <p:spPr bwMode="auto">
          <a:xfrm>
            <a:off x="4724400" y="4352985"/>
            <a:ext cx="18367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visitors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9" grpId="0"/>
      <p:bldP spid="93190" grpId="0"/>
      <p:bldP spid="93191" grpId="0"/>
      <p:bldP spid="931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571500"/>
            <a:ext cx="9072563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三、完成句子。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你的假期过得怎么样</a:t>
            </a:r>
            <a:r>
              <a:rPr lang="en-US" altLang="zh-CN" sz="3200" dirty="0"/>
              <a:t>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 was your________________?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你上个周末做了什么</a:t>
            </a:r>
            <a:r>
              <a:rPr lang="en-US" altLang="zh-CN" sz="3200" dirty="0"/>
              <a:t>? ____________________________ last weekend?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她上周末去了哪里？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 she go last weekend?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昨天我们去了沙滩。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We ____________________________ yesterday.</a:t>
            </a:r>
          </a:p>
        </p:txBody>
      </p:sp>
      <p:sp>
        <p:nvSpPr>
          <p:cNvPr id="94211" name="TextBox 13"/>
          <p:cNvSpPr txBox="1">
            <a:spLocks noChangeArrowheads="1"/>
          </p:cNvSpPr>
          <p:nvPr/>
        </p:nvSpPr>
        <p:spPr bwMode="auto">
          <a:xfrm>
            <a:off x="827088" y="1484313"/>
            <a:ext cx="1244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</a:t>
            </a:r>
          </a:p>
        </p:txBody>
      </p:sp>
      <p:sp>
        <p:nvSpPr>
          <p:cNvPr id="94212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/>
              <a:t>能 力 阶 梯</a:t>
            </a:r>
          </a:p>
        </p:txBody>
      </p:sp>
      <p:sp>
        <p:nvSpPr>
          <p:cNvPr id="94213" name="TextBox 26"/>
          <p:cNvSpPr txBox="1">
            <a:spLocks noChangeArrowheads="1"/>
          </p:cNvSpPr>
          <p:nvPr/>
        </p:nvSpPr>
        <p:spPr bwMode="auto">
          <a:xfrm>
            <a:off x="1547813" y="2420938"/>
            <a:ext cx="6219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What did you do </a:t>
            </a:r>
          </a:p>
        </p:txBody>
      </p:sp>
      <p:sp>
        <p:nvSpPr>
          <p:cNvPr id="94214" name="TextBox 16"/>
          <p:cNvSpPr txBox="1">
            <a:spLocks noChangeArrowheads="1"/>
          </p:cNvSpPr>
          <p:nvPr/>
        </p:nvSpPr>
        <p:spPr bwMode="auto">
          <a:xfrm>
            <a:off x="1908175" y="3502025"/>
            <a:ext cx="7054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Where did</a:t>
            </a:r>
          </a:p>
        </p:txBody>
      </p:sp>
      <p:sp>
        <p:nvSpPr>
          <p:cNvPr id="94215" name="TextBox 16"/>
          <p:cNvSpPr txBox="1">
            <a:spLocks noChangeArrowheads="1"/>
          </p:cNvSpPr>
          <p:nvPr/>
        </p:nvSpPr>
        <p:spPr bwMode="auto">
          <a:xfrm>
            <a:off x="827088" y="4437063"/>
            <a:ext cx="7054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went to the beach</a:t>
            </a:r>
          </a:p>
        </p:txBody>
      </p:sp>
      <p:sp>
        <p:nvSpPr>
          <p:cNvPr id="94216" name="TextBox 13"/>
          <p:cNvSpPr txBox="1">
            <a:spLocks noChangeArrowheads="1"/>
          </p:cNvSpPr>
          <p:nvPr/>
        </p:nvSpPr>
        <p:spPr bwMode="auto">
          <a:xfrm>
            <a:off x="827088" y="1484313"/>
            <a:ext cx="1244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</a:t>
            </a:r>
          </a:p>
        </p:txBody>
      </p:sp>
      <p:sp>
        <p:nvSpPr>
          <p:cNvPr id="94217" name="TextBox 13"/>
          <p:cNvSpPr txBox="1">
            <a:spLocks noChangeArrowheads="1"/>
          </p:cNvSpPr>
          <p:nvPr/>
        </p:nvSpPr>
        <p:spPr bwMode="auto">
          <a:xfrm>
            <a:off x="5330825" y="1484313"/>
            <a:ext cx="2428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weekend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3" grpId="0"/>
      <p:bldP spid="94214" grpId="0"/>
      <p:bldP spid="94215" grpId="0"/>
      <p:bldP spid="94216" grpId="0"/>
      <p:bldP spid="942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0" y="322957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四、短文填空。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  </a:t>
            </a:r>
            <a:r>
              <a:rPr lang="en-US" altLang="zh-CN" sz="3200" dirty="0"/>
              <a:t>Sally 18.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quite busy last weekend. She 19.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at home on Saturday. Then she 20.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her homework and 21.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for a test. But on 22.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it wasn’t too bad. She 23.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to the library. Jim had fun last weekend. He sang and 24.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the guitar on Saturday morning. On Sunday afternoon, he 25.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a kite in the park. And on Sunday night, he 26.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dinner with his friends. He really had a 27. ____________ time. But he didn’t finish his homework, so school this morning wasn’t fun</a:t>
            </a:r>
            <a:r>
              <a:rPr lang="en-US" altLang="zh-CN" sz="3200" dirty="0" smtClean="0"/>
              <a:t>. </a:t>
            </a:r>
            <a:endParaRPr lang="en-US" altLang="zh-CN" sz="3200" dirty="0"/>
          </a:p>
        </p:txBody>
      </p:sp>
      <p:sp>
        <p:nvSpPr>
          <p:cNvPr id="95235" name="TextBox 8"/>
          <p:cNvSpPr txBox="1">
            <a:spLocks noChangeArrowheads="1"/>
          </p:cNvSpPr>
          <p:nvPr/>
        </p:nvSpPr>
        <p:spPr bwMode="auto">
          <a:xfrm>
            <a:off x="2662238" y="703957"/>
            <a:ext cx="118348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was</a:t>
            </a:r>
          </a:p>
        </p:txBody>
      </p:sp>
      <p:sp>
        <p:nvSpPr>
          <p:cNvPr id="95236" name="TextBox 9"/>
          <p:cNvSpPr txBox="1">
            <a:spLocks noChangeArrowheads="1"/>
          </p:cNvSpPr>
          <p:nvPr/>
        </p:nvSpPr>
        <p:spPr bwMode="auto">
          <a:xfrm>
            <a:off x="1570037" y="1232594"/>
            <a:ext cx="2316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stayed</a:t>
            </a:r>
          </a:p>
        </p:txBody>
      </p:sp>
      <p:sp>
        <p:nvSpPr>
          <p:cNvPr id="95237" name="TextBox 10"/>
          <p:cNvSpPr txBox="1">
            <a:spLocks noChangeArrowheads="1"/>
          </p:cNvSpPr>
          <p:nvPr/>
        </p:nvSpPr>
        <p:spPr bwMode="auto">
          <a:xfrm>
            <a:off x="674687" y="1724719"/>
            <a:ext cx="1631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did</a:t>
            </a:r>
          </a:p>
        </p:txBody>
      </p:sp>
      <p:sp>
        <p:nvSpPr>
          <p:cNvPr id="95238" name="TextBox 10"/>
          <p:cNvSpPr txBox="1">
            <a:spLocks noChangeArrowheads="1"/>
          </p:cNvSpPr>
          <p:nvPr/>
        </p:nvSpPr>
        <p:spPr bwMode="auto">
          <a:xfrm>
            <a:off x="749300" y="2715320"/>
            <a:ext cx="1308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went</a:t>
            </a:r>
          </a:p>
        </p:txBody>
      </p:sp>
      <p:sp>
        <p:nvSpPr>
          <p:cNvPr id="95239" name="TextBox 10"/>
          <p:cNvSpPr txBox="1">
            <a:spLocks noChangeArrowheads="1"/>
          </p:cNvSpPr>
          <p:nvPr/>
        </p:nvSpPr>
        <p:spPr bwMode="auto">
          <a:xfrm>
            <a:off x="6065837" y="1680270"/>
            <a:ext cx="18589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studied</a:t>
            </a:r>
          </a:p>
        </p:txBody>
      </p:sp>
      <p:sp>
        <p:nvSpPr>
          <p:cNvPr id="95240" name="TextBox 10"/>
          <p:cNvSpPr txBox="1">
            <a:spLocks noChangeArrowheads="1"/>
          </p:cNvSpPr>
          <p:nvPr/>
        </p:nvSpPr>
        <p:spPr bwMode="auto">
          <a:xfrm>
            <a:off x="79375" y="4132957"/>
            <a:ext cx="1978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flew</a:t>
            </a:r>
          </a:p>
        </p:txBody>
      </p:sp>
      <p:sp>
        <p:nvSpPr>
          <p:cNvPr id="95241" name="TextBox 10"/>
          <p:cNvSpPr txBox="1">
            <a:spLocks noChangeArrowheads="1"/>
          </p:cNvSpPr>
          <p:nvPr/>
        </p:nvSpPr>
        <p:spPr bwMode="auto">
          <a:xfrm>
            <a:off x="2895601" y="2227957"/>
            <a:ext cx="1752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Sunday</a:t>
            </a:r>
          </a:p>
        </p:txBody>
      </p:sp>
      <p:sp>
        <p:nvSpPr>
          <p:cNvPr id="95242" name="TextBox 10"/>
          <p:cNvSpPr txBox="1">
            <a:spLocks noChangeArrowheads="1"/>
          </p:cNvSpPr>
          <p:nvPr/>
        </p:nvSpPr>
        <p:spPr bwMode="auto">
          <a:xfrm>
            <a:off x="5029200" y="3142357"/>
            <a:ext cx="1644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err="1">
                <a:solidFill>
                  <a:srgbClr val="FF0000"/>
                </a:solidFill>
              </a:rPr>
              <a:t>palyed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95243" name="TextBox 10"/>
          <p:cNvSpPr txBox="1">
            <a:spLocks noChangeArrowheads="1"/>
          </p:cNvSpPr>
          <p:nvPr/>
        </p:nvSpPr>
        <p:spPr bwMode="auto">
          <a:xfrm>
            <a:off x="749300" y="4666357"/>
            <a:ext cx="1644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had/ate </a:t>
            </a:r>
          </a:p>
        </p:txBody>
      </p:sp>
      <p:sp>
        <p:nvSpPr>
          <p:cNvPr id="95244" name="TextBox 10"/>
          <p:cNvSpPr txBox="1">
            <a:spLocks noChangeArrowheads="1"/>
          </p:cNvSpPr>
          <p:nvPr/>
        </p:nvSpPr>
        <p:spPr bwMode="auto">
          <a:xfrm>
            <a:off x="1828800" y="5123557"/>
            <a:ext cx="3016251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good/relaxing	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7" grpId="0"/>
      <p:bldP spid="95238" grpId="0"/>
      <p:bldP spid="95239" grpId="0"/>
      <p:bldP spid="95240" grpId="0"/>
      <p:bldP spid="95241" grpId="0"/>
      <p:bldP spid="95242" grpId="0"/>
      <p:bldP spid="95243" grpId="0"/>
      <p:bldP spid="952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215900" y="685800"/>
            <a:ext cx="87757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en-US" altLang="zh-CN" sz="3200" dirty="0"/>
              <a:t>: camp, lake, beach, badminton, sheep, as, natural, butterfly, visitor, tired, stay 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en-US" altLang="zh-CN" sz="3200" dirty="0"/>
              <a:t>: stay up late, go camping, do homework, see a movie, go boating, go to the beach,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on Sunday evening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</a:t>
            </a:r>
            <a:r>
              <a:rPr lang="en-US" altLang="zh-CN" sz="3200" dirty="0"/>
              <a:t>: 1. --What did you do last weekend ? </a:t>
            </a:r>
            <a:r>
              <a:rPr lang="zh-CN" altLang="en-US" sz="3200" dirty="0"/>
              <a:t>及其答语；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    </a:t>
            </a:r>
            <a:r>
              <a:rPr lang="en-US" altLang="zh-CN" sz="3200" dirty="0"/>
              <a:t>2. –Where did she go last weekend?  </a:t>
            </a:r>
            <a:r>
              <a:rPr lang="zh-CN" altLang="en-US" sz="3200" dirty="0"/>
              <a:t>及其答语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304800" y="762000"/>
            <a:ext cx="86106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2800" dirty="0"/>
              <a:t>一、请根据中文意思写出下列单词。（这些都是黑体单词，要好好记住哦。）</a:t>
            </a:r>
          </a:p>
          <a:p>
            <a:pPr algn="l"/>
            <a:r>
              <a:rPr lang="en-US" altLang="zh-CN" sz="2800" dirty="0"/>
              <a:t>1. ________ v.	</a:t>
            </a:r>
            <a:r>
              <a:rPr lang="zh-CN" altLang="en-US" sz="2800" dirty="0"/>
              <a:t>扎营；搭帐篷		</a:t>
            </a:r>
          </a:p>
          <a:p>
            <a:pPr algn="l"/>
            <a:r>
              <a:rPr lang="en-US" altLang="zh-CN" sz="2800" dirty="0"/>
              <a:t>2. __________ v.</a:t>
            </a:r>
            <a:r>
              <a:rPr lang="zh-CN" altLang="en-US" sz="2800" dirty="0"/>
              <a:t>停留；待		 	</a:t>
            </a:r>
          </a:p>
          <a:p>
            <a:pPr algn="l"/>
            <a:r>
              <a:rPr lang="en-US" altLang="zh-CN" sz="2800" dirty="0"/>
              <a:t>3. __________ n.</a:t>
            </a:r>
            <a:r>
              <a:rPr lang="zh-CN" altLang="en-US" sz="2800" dirty="0"/>
              <a:t>湖；湖泊   </a:t>
            </a:r>
          </a:p>
          <a:p>
            <a:pPr algn="l"/>
            <a:r>
              <a:rPr lang="en-US" altLang="zh-CN" sz="2800" dirty="0"/>
              <a:t>4. ________ n.</a:t>
            </a:r>
            <a:r>
              <a:rPr lang="zh-CN" altLang="en-US" sz="2800" dirty="0"/>
              <a:t>海滩；沙滩			</a:t>
            </a:r>
          </a:p>
          <a:p>
            <a:pPr algn="l"/>
            <a:r>
              <a:rPr lang="en-US" altLang="zh-CN" sz="2800" dirty="0"/>
              <a:t>5. __________ n.</a:t>
            </a:r>
            <a:r>
              <a:rPr lang="zh-CN" altLang="en-US" sz="2800" dirty="0"/>
              <a:t>羽毛球运动	 	</a:t>
            </a:r>
          </a:p>
          <a:p>
            <a:pPr algn="l"/>
            <a:r>
              <a:rPr lang="en-US" altLang="zh-CN" sz="2800" dirty="0"/>
              <a:t>6. __________ n.</a:t>
            </a:r>
            <a:r>
              <a:rPr lang="zh-CN" altLang="en-US" sz="2800" dirty="0"/>
              <a:t>蝴蝶</a:t>
            </a:r>
          </a:p>
          <a:p>
            <a:pPr algn="l"/>
            <a:r>
              <a:rPr lang="en-US" altLang="zh-CN" sz="2800" dirty="0"/>
              <a:t>7. _________ n.</a:t>
            </a:r>
            <a:r>
              <a:rPr lang="zh-CN" altLang="en-US" sz="2800" dirty="0"/>
              <a:t>游客；访问者		</a:t>
            </a:r>
          </a:p>
          <a:p>
            <a:pPr algn="l"/>
            <a:r>
              <a:rPr lang="en-US" altLang="zh-CN" sz="2800" dirty="0"/>
              <a:t>8. _________ adj.</a:t>
            </a:r>
            <a:r>
              <a:rPr lang="zh-CN" altLang="en-US" sz="2800" dirty="0"/>
              <a:t>自然的		 	</a:t>
            </a:r>
          </a:p>
          <a:p>
            <a:pPr algn="l"/>
            <a:r>
              <a:rPr lang="en-US" altLang="zh-CN" sz="2800" dirty="0"/>
              <a:t>9. __________ n.</a:t>
            </a:r>
            <a:r>
              <a:rPr lang="zh-CN" altLang="en-US" sz="2800" dirty="0"/>
              <a:t>羊；绵羊                   </a:t>
            </a:r>
          </a:p>
          <a:p>
            <a:pPr algn="l"/>
            <a:r>
              <a:rPr lang="en-US" altLang="zh-CN" sz="2800" dirty="0"/>
              <a:t>10. ________ prep.&amp; adv.</a:t>
            </a:r>
            <a:r>
              <a:rPr lang="zh-CN" altLang="en-US" sz="2800" dirty="0"/>
              <a:t>作为；当作</a:t>
            </a:r>
          </a:p>
          <a:p>
            <a:pPr algn="l"/>
            <a:r>
              <a:rPr lang="en-US" altLang="zh-CN" sz="2800" dirty="0"/>
              <a:t>11. ____ adj.</a:t>
            </a:r>
            <a:r>
              <a:rPr lang="zh-CN" altLang="en-US" sz="2800" dirty="0"/>
              <a:t>疲倦的；疲劳的 			</a:t>
            </a:r>
          </a:p>
        </p:txBody>
      </p:sp>
      <p:sp>
        <p:nvSpPr>
          <p:cNvPr id="74756" name="TextBox 9"/>
          <p:cNvSpPr txBox="1">
            <a:spLocks noChangeArrowheads="1"/>
          </p:cNvSpPr>
          <p:nvPr/>
        </p:nvSpPr>
        <p:spPr bwMode="auto">
          <a:xfrm>
            <a:off x="1058863" y="2019955"/>
            <a:ext cx="2214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stay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990600" y="2847975"/>
            <a:ext cx="1744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beach</a:t>
            </a:r>
            <a:endParaRPr lang="en-US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1066800" y="2400955"/>
            <a:ext cx="1920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lake</a:t>
            </a:r>
          </a:p>
        </p:txBody>
      </p:sp>
      <p:sp>
        <p:nvSpPr>
          <p:cNvPr id="74759" name="TextBox 14"/>
          <p:cNvSpPr txBox="1">
            <a:spLocks noChangeArrowheads="1"/>
          </p:cNvSpPr>
          <p:nvPr/>
        </p:nvSpPr>
        <p:spPr bwMode="auto">
          <a:xfrm>
            <a:off x="725488" y="3305175"/>
            <a:ext cx="25511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badminton 	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838200" y="3686175"/>
            <a:ext cx="2176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butterfly</a:t>
            </a:r>
          </a:p>
        </p:txBody>
      </p:sp>
      <p:sp>
        <p:nvSpPr>
          <p:cNvPr id="74761" name="TextBox 14"/>
          <p:cNvSpPr txBox="1">
            <a:spLocks noChangeArrowheads="1"/>
          </p:cNvSpPr>
          <p:nvPr/>
        </p:nvSpPr>
        <p:spPr bwMode="auto">
          <a:xfrm>
            <a:off x="914400" y="4143375"/>
            <a:ext cx="2176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visitor</a:t>
            </a:r>
          </a:p>
        </p:txBody>
      </p:sp>
      <p:sp>
        <p:nvSpPr>
          <p:cNvPr id="74762" name="TextBox 14"/>
          <p:cNvSpPr txBox="1">
            <a:spLocks noChangeArrowheads="1"/>
          </p:cNvSpPr>
          <p:nvPr/>
        </p:nvSpPr>
        <p:spPr bwMode="auto">
          <a:xfrm>
            <a:off x="915988" y="4610755"/>
            <a:ext cx="2176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natural	 </a:t>
            </a:r>
          </a:p>
        </p:txBody>
      </p:sp>
      <p:sp>
        <p:nvSpPr>
          <p:cNvPr id="74763" name="TextBox 14"/>
          <p:cNvSpPr txBox="1">
            <a:spLocks noChangeArrowheads="1"/>
          </p:cNvSpPr>
          <p:nvPr/>
        </p:nvSpPr>
        <p:spPr bwMode="auto">
          <a:xfrm>
            <a:off x="914400" y="4991755"/>
            <a:ext cx="2176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>sheep</a:t>
            </a:r>
          </a:p>
        </p:txBody>
      </p:sp>
      <p:sp>
        <p:nvSpPr>
          <p:cNvPr id="74764" name="TextBox 14"/>
          <p:cNvSpPr txBox="1">
            <a:spLocks noChangeArrowheads="1"/>
          </p:cNvSpPr>
          <p:nvPr/>
        </p:nvSpPr>
        <p:spPr bwMode="auto">
          <a:xfrm>
            <a:off x="1096963" y="5438775"/>
            <a:ext cx="2176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as</a:t>
            </a:r>
          </a:p>
        </p:txBody>
      </p:sp>
      <p:sp>
        <p:nvSpPr>
          <p:cNvPr id="74765" name="TextBox 14"/>
          <p:cNvSpPr txBox="1">
            <a:spLocks noChangeArrowheads="1"/>
          </p:cNvSpPr>
          <p:nvPr/>
        </p:nvSpPr>
        <p:spPr bwMode="auto">
          <a:xfrm>
            <a:off x="914400" y="5829955"/>
            <a:ext cx="2176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>tired</a:t>
            </a:r>
          </a:p>
        </p:txBody>
      </p:sp>
      <p:sp>
        <p:nvSpPr>
          <p:cNvPr id="74766" name="TextBox 9"/>
          <p:cNvSpPr txBox="1">
            <a:spLocks noChangeArrowheads="1"/>
          </p:cNvSpPr>
          <p:nvPr/>
        </p:nvSpPr>
        <p:spPr bwMode="auto">
          <a:xfrm>
            <a:off x="844550" y="1552575"/>
            <a:ext cx="2214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camp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  <p:bldP spid="74765" grpId="0"/>
      <p:bldP spid="747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552449" y="580846"/>
            <a:ext cx="8134351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800" dirty="0">
                <a:sym typeface="+mn-ea"/>
              </a:rPr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+mn-ea"/>
              </a:rPr>
              <a:t>12. </a:t>
            </a:r>
            <a:r>
              <a:rPr lang="zh-CN" altLang="en-US" sz="2800" dirty="0">
                <a:sym typeface="+mn-ea"/>
              </a:rPr>
              <a:t>做作业</a:t>
            </a:r>
            <a:r>
              <a:rPr lang="en-US" altLang="zh-CN" sz="2800" dirty="0" smtClean="0">
                <a:sym typeface="+mn-ea"/>
              </a:rPr>
              <a:t>________________</a:t>
            </a:r>
            <a:r>
              <a:rPr lang="en-US" altLang="zh-CN" sz="2800" dirty="0">
                <a:sym typeface="+mn-ea"/>
              </a:rPr>
              <a:t>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+mn-ea"/>
              </a:rPr>
              <a:t>13. </a:t>
            </a:r>
            <a:r>
              <a:rPr lang="zh-CN" altLang="en-US" sz="2800" dirty="0">
                <a:sym typeface="+mn-ea"/>
              </a:rPr>
              <a:t>去看电影</a:t>
            </a:r>
            <a:r>
              <a:rPr lang="en-US" altLang="zh-CN" sz="2800" dirty="0">
                <a:sym typeface="+mn-ea"/>
              </a:rPr>
              <a:t>____________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+mn-ea"/>
              </a:rPr>
              <a:t>14. </a:t>
            </a:r>
            <a:r>
              <a:rPr lang="zh-CN" altLang="en-US" sz="2800" dirty="0">
                <a:sym typeface="+mn-ea"/>
              </a:rPr>
              <a:t>划船</a:t>
            </a:r>
            <a:r>
              <a:rPr lang="en-US" altLang="zh-CN" sz="2800" dirty="0">
                <a:sym typeface="+mn-ea"/>
              </a:rPr>
              <a:t>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+mn-ea"/>
              </a:rPr>
              <a:t>15. </a:t>
            </a:r>
            <a:r>
              <a:rPr lang="zh-CN" altLang="en-US" sz="2800" dirty="0">
                <a:sym typeface="+mn-ea"/>
              </a:rPr>
              <a:t>在湖边搭帐篷</a:t>
            </a:r>
            <a:r>
              <a:rPr lang="en-US" altLang="zh-CN" sz="2800" dirty="0" smtClean="0">
                <a:sym typeface="+mn-ea"/>
              </a:rPr>
              <a:t>_______________	</a:t>
            </a:r>
            <a:r>
              <a:rPr lang="en-US" altLang="zh-CN" sz="2800" dirty="0">
                <a:sym typeface="+mn-ea"/>
              </a:rPr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+mn-ea"/>
              </a:rPr>
              <a:t>16. </a:t>
            </a:r>
            <a:r>
              <a:rPr lang="zh-CN" altLang="en-US" sz="2800" dirty="0">
                <a:sym typeface="+mn-ea"/>
              </a:rPr>
              <a:t>去海滩</a:t>
            </a:r>
            <a:r>
              <a:rPr lang="en-US" altLang="zh-CN" sz="2800" dirty="0">
                <a:sym typeface="+mn-ea"/>
              </a:rPr>
              <a:t>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+mn-ea"/>
              </a:rPr>
              <a:t>17. </a:t>
            </a:r>
            <a:r>
              <a:rPr lang="zh-CN" altLang="en-US" sz="2800" dirty="0">
                <a:sym typeface="+mn-ea"/>
              </a:rPr>
              <a:t>打羽毛球</a:t>
            </a:r>
            <a:r>
              <a:rPr lang="en-US" altLang="zh-CN" sz="2800" dirty="0">
                <a:sym typeface="+mn-ea"/>
              </a:rPr>
              <a:t>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+mn-ea"/>
              </a:rPr>
              <a:t>18.  </a:t>
            </a:r>
            <a:r>
              <a:rPr lang="zh-CN" altLang="en-US" sz="2800" dirty="0">
                <a:sym typeface="+mn-ea"/>
              </a:rPr>
              <a:t>昨天晚上</a:t>
            </a:r>
            <a:r>
              <a:rPr lang="en-US" altLang="zh-CN" sz="2800" dirty="0" smtClean="0">
                <a:sym typeface="+mn-ea"/>
              </a:rPr>
              <a:t>____________</a:t>
            </a:r>
            <a:r>
              <a:rPr lang="en-US" altLang="zh-CN" sz="2800" dirty="0">
                <a:sym typeface="+mn-ea"/>
              </a:rPr>
              <a:t>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+mn-ea"/>
              </a:rPr>
              <a:t>19. </a:t>
            </a:r>
            <a:r>
              <a:rPr lang="zh-CN" altLang="en-US" sz="2800" dirty="0">
                <a:sym typeface="+mn-ea"/>
              </a:rPr>
              <a:t>在星期六早上</a:t>
            </a:r>
            <a:r>
              <a:rPr lang="en-US" altLang="zh-CN" sz="2800" dirty="0">
                <a:sym typeface="+mn-ea"/>
              </a:rPr>
              <a:t>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+mn-ea"/>
              </a:rPr>
              <a:t>20. </a:t>
            </a:r>
            <a:r>
              <a:rPr lang="zh-CN" altLang="en-US" sz="2800" dirty="0">
                <a:sym typeface="+mn-ea"/>
              </a:rPr>
              <a:t>看望我的奶奶</a:t>
            </a:r>
            <a:r>
              <a:rPr lang="en-US" altLang="zh-CN" sz="2800" dirty="0">
                <a:sym typeface="+mn-ea"/>
              </a:rPr>
              <a:t>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+mn-ea"/>
              </a:rPr>
              <a:t>21. </a:t>
            </a:r>
            <a:r>
              <a:rPr lang="zh-CN" altLang="en-US" sz="2800" dirty="0">
                <a:sym typeface="+mn-ea"/>
              </a:rPr>
              <a:t>做运动</a:t>
            </a:r>
            <a:r>
              <a:rPr lang="en-US" altLang="zh-CN" sz="2800" dirty="0" smtClean="0">
                <a:sym typeface="+mn-ea"/>
              </a:rPr>
              <a:t>___________</a:t>
            </a:r>
            <a:r>
              <a:rPr lang="en-US" altLang="zh-CN" sz="2800" dirty="0">
                <a:sym typeface="+mn-ea"/>
              </a:rPr>
              <a:t>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+mn-ea"/>
              </a:rPr>
              <a:t>22. </a:t>
            </a:r>
            <a:r>
              <a:rPr lang="zh-CN" altLang="en-US" sz="2800" dirty="0">
                <a:sym typeface="+mn-ea"/>
              </a:rPr>
              <a:t>喂养绵羊</a:t>
            </a:r>
            <a:r>
              <a:rPr lang="en-US" altLang="zh-CN" sz="2800" dirty="0">
                <a:sym typeface="+mn-ea"/>
              </a:rPr>
              <a:t>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+mn-ea"/>
              </a:rPr>
              <a:t>23. </a:t>
            </a:r>
            <a:r>
              <a:rPr lang="zh-CN" altLang="en-US" sz="2800" dirty="0">
                <a:sym typeface="+mn-ea"/>
              </a:rPr>
              <a:t>星期天晚上</a:t>
            </a:r>
            <a:r>
              <a:rPr lang="en-US" altLang="zh-CN" sz="2800" dirty="0">
                <a:sym typeface="+mn-ea"/>
              </a:rPr>
              <a:t>_________</a:t>
            </a:r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2722562" y="1392058"/>
            <a:ext cx="5170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go to the cinema 	</a:t>
            </a:r>
          </a:p>
        </p:txBody>
      </p:sp>
      <p:sp>
        <p:nvSpPr>
          <p:cNvPr id="77829" name="TextBox 12"/>
          <p:cNvSpPr txBox="1">
            <a:spLocks noChangeArrowheads="1"/>
          </p:cNvSpPr>
          <p:nvPr/>
        </p:nvSpPr>
        <p:spPr bwMode="auto">
          <a:xfrm>
            <a:off x="1960562" y="1773058"/>
            <a:ext cx="49736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go boating</a:t>
            </a:r>
          </a:p>
        </p:txBody>
      </p:sp>
      <p:sp>
        <p:nvSpPr>
          <p:cNvPr id="77830" name="TextBox 13"/>
          <p:cNvSpPr txBox="1">
            <a:spLocks noChangeArrowheads="1"/>
          </p:cNvSpPr>
          <p:nvPr/>
        </p:nvSpPr>
        <p:spPr bwMode="auto">
          <a:xfrm>
            <a:off x="2417762" y="999946"/>
            <a:ext cx="290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do homework</a:t>
            </a:r>
          </a:p>
        </p:txBody>
      </p:sp>
      <p:sp>
        <p:nvSpPr>
          <p:cNvPr id="77831" name="TextBox 12"/>
          <p:cNvSpPr txBox="1">
            <a:spLocks noChangeArrowheads="1"/>
          </p:cNvSpPr>
          <p:nvPr/>
        </p:nvSpPr>
        <p:spPr bwMode="auto">
          <a:xfrm>
            <a:off x="3332162" y="2230258"/>
            <a:ext cx="31448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camp by the lake 	</a:t>
            </a:r>
          </a:p>
        </p:txBody>
      </p:sp>
      <p:sp>
        <p:nvSpPr>
          <p:cNvPr id="77832" name="TextBox 12"/>
          <p:cNvSpPr txBox="1">
            <a:spLocks noChangeArrowheads="1"/>
          </p:cNvSpPr>
          <p:nvPr/>
        </p:nvSpPr>
        <p:spPr bwMode="auto">
          <a:xfrm>
            <a:off x="2341562" y="2667000"/>
            <a:ext cx="49736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go to the beach</a:t>
            </a:r>
          </a:p>
        </p:txBody>
      </p:sp>
      <p:sp>
        <p:nvSpPr>
          <p:cNvPr id="77833" name="TextBox 12"/>
          <p:cNvSpPr txBox="1">
            <a:spLocks noChangeArrowheads="1"/>
          </p:cNvSpPr>
          <p:nvPr/>
        </p:nvSpPr>
        <p:spPr bwMode="auto">
          <a:xfrm>
            <a:off x="2646362" y="3058180"/>
            <a:ext cx="4973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play badminton 	</a:t>
            </a:r>
          </a:p>
        </p:txBody>
      </p:sp>
      <p:sp>
        <p:nvSpPr>
          <p:cNvPr id="77834" name="TextBox 12"/>
          <p:cNvSpPr txBox="1">
            <a:spLocks noChangeArrowheads="1"/>
          </p:cNvSpPr>
          <p:nvPr/>
        </p:nvSpPr>
        <p:spPr bwMode="auto">
          <a:xfrm>
            <a:off x="2722563" y="3515380"/>
            <a:ext cx="24868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last night</a:t>
            </a:r>
          </a:p>
        </p:txBody>
      </p:sp>
      <p:sp>
        <p:nvSpPr>
          <p:cNvPr id="77835" name="TextBox 12"/>
          <p:cNvSpPr txBox="1">
            <a:spLocks noChangeArrowheads="1"/>
          </p:cNvSpPr>
          <p:nvPr/>
        </p:nvSpPr>
        <p:spPr bwMode="auto">
          <a:xfrm>
            <a:off x="3332162" y="3972580"/>
            <a:ext cx="4973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on Saturday morning </a:t>
            </a:r>
          </a:p>
        </p:txBody>
      </p:sp>
      <p:sp>
        <p:nvSpPr>
          <p:cNvPr id="77836" name="TextBox 12"/>
          <p:cNvSpPr txBox="1">
            <a:spLocks noChangeArrowheads="1"/>
          </p:cNvSpPr>
          <p:nvPr/>
        </p:nvSpPr>
        <p:spPr bwMode="auto">
          <a:xfrm>
            <a:off x="3332162" y="4353580"/>
            <a:ext cx="49736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visit my grandmother</a:t>
            </a:r>
          </a:p>
        </p:txBody>
      </p:sp>
      <p:sp>
        <p:nvSpPr>
          <p:cNvPr id="77837" name="TextBox 12"/>
          <p:cNvSpPr txBox="1">
            <a:spLocks noChangeArrowheads="1"/>
          </p:cNvSpPr>
          <p:nvPr/>
        </p:nvSpPr>
        <p:spPr bwMode="auto">
          <a:xfrm>
            <a:off x="2341562" y="4687708"/>
            <a:ext cx="24868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do sports</a:t>
            </a:r>
          </a:p>
        </p:txBody>
      </p:sp>
      <p:sp>
        <p:nvSpPr>
          <p:cNvPr id="77838" name="TextBox 12"/>
          <p:cNvSpPr txBox="1">
            <a:spLocks noChangeArrowheads="1"/>
          </p:cNvSpPr>
          <p:nvPr/>
        </p:nvSpPr>
        <p:spPr bwMode="auto">
          <a:xfrm>
            <a:off x="2667000" y="5181600"/>
            <a:ext cx="4973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feed the sheep </a:t>
            </a:r>
          </a:p>
        </p:txBody>
      </p:sp>
      <p:sp>
        <p:nvSpPr>
          <p:cNvPr id="77839" name="TextBox 12"/>
          <p:cNvSpPr txBox="1">
            <a:spLocks noChangeArrowheads="1"/>
          </p:cNvSpPr>
          <p:nvPr/>
        </p:nvSpPr>
        <p:spPr bwMode="auto">
          <a:xfrm>
            <a:off x="2951162" y="5638800"/>
            <a:ext cx="4973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on Sunday evening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  <p:bldP spid="77834" grpId="0"/>
      <p:bldP spid="77835" grpId="0"/>
      <p:bldP spid="77836" grpId="0"/>
      <p:bldP spid="77837" grpId="0"/>
      <p:bldP spid="77838" grpId="0"/>
      <p:bldP spid="778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714375"/>
            <a:ext cx="9144000" cy="691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三、请认真阅读</a:t>
            </a:r>
            <a:r>
              <a:rPr lang="en-US" altLang="zh-CN" sz="3200"/>
              <a:t>2d</a:t>
            </a:r>
            <a:r>
              <a:rPr lang="zh-CN" altLang="en-US" sz="3200"/>
              <a:t>对话，翻译下列句子。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24. </a:t>
            </a:r>
            <a:r>
              <a:rPr lang="zh-CN" altLang="en-US" sz="3200"/>
              <a:t>我在自然历史博物馆里做一名导游。</a:t>
            </a:r>
            <a:r>
              <a:rPr lang="en-US" altLang="zh-CN" sz="3200"/>
              <a:t>(worked as)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25. </a:t>
            </a:r>
            <a:r>
              <a:rPr lang="zh-CN" altLang="en-US" sz="3200"/>
              <a:t>多么有趣啊！</a:t>
            </a:r>
            <a:r>
              <a:rPr lang="en-US" altLang="zh-CN" sz="3200"/>
              <a:t>(how)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26. </a:t>
            </a:r>
            <a:r>
              <a:rPr lang="zh-CN" altLang="en-US" sz="3200"/>
              <a:t>我现在有点累。</a:t>
            </a:r>
            <a:r>
              <a:rPr lang="en-US" altLang="zh-CN" sz="3200"/>
              <a:t>(kind of)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27. </a:t>
            </a:r>
            <a:r>
              <a:rPr lang="zh-CN" altLang="en-US" sz="3200"/>
              <a:t>我通宵达旦地看足球比赛。</a:t>
            </a:r>
            <a:r>
              <a:rPr lang="en-US" altLang="zh-CN" sz="3200"/>
              <a:t>(stayed up late to…)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107950" y="2130425"/>
            <a:ext cx="86217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I worked as a guide at the Natural History Museum.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142875" y="3505200"/>
            <a:ext cx="8886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 interesting!</a:t>
            </a:r>
          </a:p>
        </p:txBody>
      </p:sp>
      <p:sp>
        <p:nvSpPr>
          <p:cNvPr id="79878" name="TextBox 16"/>
          <p:cNvSpPr txBox="1">
            <a:spLocks noChangeArrowheads="1"/>
          </p:cNvSpPr>
          <p:nvPr/>
        </p:nvSpPr>
        <p:spPr bwMode="auto">
          <a:xfrm>
            <a:off x="107950" y="4506913"/>
            <a:ext cx="8659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I am kind of tired now.</a:t>
            </a:r>
          </a:p>
        </p:txBody>
      </p:sp>
      <p:sp>
        <p:nvSpPr>
          <p:cNvPr id="79879" name="TextBox 16"/>
          <p:cNvSpPr txBox="1">
            <a:spLocks noChangeArrowheads="1"/>
          </p:cNvSpPr>
          <p:nvPr/>
        </p:nvSpPr>
        <p:spPr bwMode="auto">
          <a:xfrm>
            <a:off x="179388" y="5946775"/>
            <a:ext cx="8659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 stayed up late to watch the soccer game.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78740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★as</a:t>
            </a:r>
            <a:r>
              <a:rPr lang="zh-CN" altLang="en-US" sz="3200" dirty="0"/>
              <a:t>的用法及与</a:t>
            </a:r>
            <a:r>
              <a:rPr lang="en-US" altLang="zh-CN" sz="3200" dirty="0"/>
              <a:t>like</a:t>
            </a:r>
            <a:r>
              <a:rPr lang="zh-CN" altLang="en-US" sz="3200" dirty="0"/>
              <a:t>的区别：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as: ________</a:t>
            </a:r>
            <a:r>
              <a:rPr lang="zh-CN" altLang="en-US" sz="3200" dirty="0"/>
              <a:t>词，意为 “</a:t>
            </a:r>
            <a:r>
              <a:rPr lang="en-US" altLang="zh-CN" sz="3200" dirty="0"/>
              <a:t>________________”</a:t>
            </a:r>
            <a:r>
              <a:rPr lang="zh-CN" altLang="en-US" sz="3200" dirty="0"/>
              <a:t>，其后常接称呼或职业的名词。内含“实际上是</a:t>
            </a:r>
            <a:r>
              <a:rPr lang="en-US" altLang="zh-CN" sz="3200" dirty="0"/>
              <a:t>……”</a:t>
            </a:r>
            <a:r>
              <a:rPr lang="zh-CN" altLang="en-US" sz="3200" dirty="0"/>
              <a:t>之意。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like: ______________</a:t>
            </a:r>
            <a:r>
              <a:rPr lang="zh-CN" altLang="en-US" sz="3200" dirty="0"/>
              <a:t>词，意为”</a:t>
            </a:r>
            <a:r>
              <a:rPr lang="en-US" altLang="zh-CN" sz="3200" dirty="0"/>
              <a:t>___________”</a:t>
            </a:r>
            <a:r>
              <a:rPr lang="zh-CN" altLang="en-US" sz="3200" dirty="0"/>
              <a:t>，内含“实际上不是</a:t>
            </a:r>
            <a:r>
              <a:rPr lang="en-US" altLang="zh-CN" sz="3200" dirty="0"/>
              <a:t>…”</a:t>
            </a:r>
            <a:r>
              <a:rPr lang="zh-CN" altLang="en-US" sz="3200" dirty="0"/>
              <a:t>之意。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28</a:t>
            </a:r>
            <a:r>
              <a:rPr lang="zh-CN" altLang="en-US" sz="3200" dirty="0"/>
              <a:t>）她以老师的身份跟我谈话。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She talks to me _______ a teacher.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29</a:t>
            </a:r>
            <a:r>
              <a:rPr lang="zh-CN" altLang="en-US" sz="3200" dirty="0"/>
              <a:t>）她像老师那样跟我谈话。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She talks to me _______ a teacher.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</a:t>
            </a:r>
            <a:r>
              <a:rPr lang="zh-CN" altLang="en-US" sz="3200" dirty="0"/>
              <a:t>观察句子</a:t>
            </a:r>
            <a:r>
              <a:rPr lang="en-US" altLang="zh-CN" sz="3200" dirty="0"/>
              <a:t>: How hard he studies!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How lovely the girl is!</a:t>
            </a:r>
          </a:p>
        </p:txBody>
      </p:sp>
      <p:sp>
        <p:nvSpPr>
          <p:cNvPr id="81924" name="TextBox 6"/>
          <p:cNvSpPr txBox="1">
            <a:spLocks noChangeArrowheads="1"/>
          </p:cNvSpPr>
          <p:nvPr/>
        </p:nvSpPr>
        <p:spPr bwMode="auto">
          <a:xfrm>
            <a:off x="6227763" y="2708275"/>
            <a:ext cx="2541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像</a:t>
            </a:r>
            <a:r>
              <a:rPr lang="en-US" altLang="zh-CN" sz="3200" b="1">
                <a:solidFill>
                  <a:srgbClr val="FF0000"/>
                </a:solidFill>
              </a:rPr>
              <a:t>…</a:t>
            </a:r>
            <a:r>
              <a:rPr lang="zh-CN" altLang="en-US" sz="3200" b="1">
                <a:solidFill>
                  <a:srgbClr val="FF0000"/>
                </a:solidFill>
              </a:rPr>
              <a:t>一样</a:t>
            </a:r>
          </a:p>
        </p:txBody>
      </p:sp>
      <p:sp>
        <p:nvSpPr>
          <p:cNvPr id="81925" name="TextBox 6"/>
          <p:cNvSpPr txBox="1">
            <a:spLocks noChangeArrowheads="1"/>
          </p:cNvSpPr>
          <p:nvPr/>
        </p:nvSpPr>
        <p:spPr bwMode="auto">
          <a:xfrm>
            <a:off x="900113" y="1123950"/>
            <a:ext cx="2582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介</a:t>
            </a:r>
          </a:p>
        </p:txBody>
      </p:sp>
      <p:sp>
        <p:nvSpPr>
          <p:cNvPr id="81926" name="TextBox 6"/>
          <p:cNvSpPr txBox="1">
            <a:spLocks noChangeArrowheads="1"/>
          </p:cNvSpPr>
          <p:nvPr/>
        </p:nvSpPr>
        <p:spPr bwMode="auto">
          <a:xfrm>
            <a:off x="4643438" y="1196975"/>
            <a:ext cx="39655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作为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r>
              <a:rPr lang="zh-CN" altLang="en-US" sz="3200" b="1">
                <a:solidFill>
                  <a:srgbClr val="FF0000"/>
                </a:solidFill>
              </a:rPr>
              <a:t>，以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r>
              <a:rPr lang="zh-CN" altLang="en-US" sz="3200" b="1">
                <a:solidFill>
                  <a:srgbClr val="FF0000"/>
                </a:solidFill>
              </a:rPr>
              <a:t>的身份</a:t>
            </a:r>
          </a:p>
        </p:txBody>
      </p:sp>
      <p:sp>
        <p:nvSpPr>
          <p:cNvPr id="81927" name="TextBox 6"/>
          <p:cNvSpPr txBox="1">
            <a:spLocks noChangeArrowheads="1"/>
          </p:cNvSpPr>
          <p:nvPr/>
        </p:nvSpPr>
        <p:spPr bwMode="auto">
          <a:xfrm>
            <a:off x="1187450" y="2636838"/>
            <a:ext cx="2387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介</a:t>
            </a:r>
          </a:p>
        </p:txBody>
      </p:sp>
      <p:sp>
        <p:nvSpPr>
          <p:cNvPr id="81928" name="TextBox 6"/>
          <p:cNvSpPr txBox="1">
            <a:spLocks noChangeArrowheads="1"/>
          </p:cNvSpPr>
          <p:nvPr/>
        </p:nvSpPr>
        <p:spPr bwMode="auto">
          <a:xfrm>
            <a:off x="3132138" y="4149725"/>
            <a:ext cx="2543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as</a:t>
            </a:r>
          </a:p>
        </p:txBody>
      </p:sp>
      <p:sp>
        <p:nvSpPr>
          <p:cNvPr id="81929" name="TextBox 6"/>
          <p:cNvSpPr txBox="1">
            <a:spLocks noChangeArrowheads="1"/>
          </p:cNvSpPr>
          <p:nvPr/>
        </p:nvSpPr>
        <p:spPr bwMode="auto">
          <a:xfrm>
            <a:off x="3060700" y="5084763"/>
            <a:ext cx="2543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  <p:bldP spid="81928" grpId="0"/>
      <p:bldP spid="819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228600" y="457200"/>
            <a:ext cx="8839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结论：</a:t>
            </a:r>
            <a:r>
              <a:rPr lang="en-US" altLang="zh-CN" sz="3200" dirty="0">
                <a:sym typeface="Arial" panose="020B0604020202020204" pitchFamily="34" charset="0"/>
              </a:rPr>
              <a:t>How interesting</a:t>
            </a:r>
            <a:r>
              <a:rPr lang="zh-CN" altLang="en-US" sz="3200" dirty="0">
                <a:sym typeface="Arial" panose="020B0604020202020204" pitchFamily="34" charset="0"/>
              </a:rPr>
              <a:t>！是</a:t>
            </a:r>
            <a:r>
              <a:rPr lang="en-US" altLang="zh-CN" sz="3200" dirty="0" smtClean="0">
                <a:sym typeface="Arial" panose="020B0604020202020204" pitchFamily="34" charset="0"/>
              </a:rPr>
              <a:t>______</a:t>
            </a:r>
            <a:r>
              <a:rPr lang="zh-CN" altLang="en-US" sz="3200" dirty="0">
                <a:sym typeface="Arial" panose="020B0604020202020204" pitchFamily="34" charset="0"/>
              </a:rPr>
              <a:t>句</a:t>
            </a:r>
            <a:r>
              <a:rPr lang="en-US" altLang="zh-CN" sz="3200" dirty="0">
                <a:sym typeface="Arial" panose="020B0604020202020204" pitchFamily="34" charset="0"/>
              </a:rPr>
              <a:t>.</a:t>
            </a:r>
            <a:r>
              <a:rPr lang="zh-CN" altLang="en-US" sz="3200" dirty="0">
                <a:sym typeface="Arial" panose="020B0604020202020204" pitchFamily="34" charset="0"/>
              </a:rPr>
              <a:t>表达说话时一种较强烈的感情，如喜悦、惊叹等</a:t>
            </a:r>
            <a:r>
              <a:rPr lang="en-US" altLang="zh-CN" sz="3200" dirty="0">
                <a:sym typeface="Arial" panose="020B0604020202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how </a:t>
            </a:r>
            <a:r>
              <a:rPr lang="zh-CN" altLang="en-US" sz="3200" dirty="0">
                <a:sym typeface="Arial" panose="020B0604020202020204" pitchFamily="34" charset="0"/>
              </a:rPr>
              <a:t>如果修饰形容词 </a:t>
            </a:r>
            <a:r>
              <a:rPr lang="en-US" altLang="zh-CN" sz="3200" dirty="0">
                <a:sym typeface="Arial" panose="020B0604020202020204" pitchFamily="34" charset="0"/>
              </a:rPr>
              <a:t>(</a:t>
            </a:r>
            <a:r>
              <a:rPr lang="zh-CN" altLang="en-US" sz="3200" dirty="0">
                <a:sym typeface="Arial" panose="020B0604020202020204" pitchFamily="34" charset="0"/>
              </a:rPr>
              <a:t>形容词做表语</a:t>
            </a:r>
            <a:r>
              <a:rPr lang="en-US" altLang="zh-CN" sz="3200" dirty="0">
                <a:sym typeface="Arial" panose="020B0604020202020204" pitchFamily="34" charset="0"/>
              </a:rPr>
              <a:t>)</a:t>
            </a:r>
            <a:r>
              <a:rPr lang="zh-CN" altLang="en-US" sz="3200" dirty="0">
                <a:sym typeface="Arial" panose="020B0604020202020204" pitchFamily="34" charset="0"/>
              </a:rPr>
              <a:t>，则句中的谓语动词用 </a:t>
            </a:r>
            <a:r>
              <a:rPr lang="en-US" altLang="zh-CN" sz="3200" dirty="0" smtClean="0">
                <a:sym typeface="Arial" panose="020B0604020202020204" pitchFamily="34" charset="0"/>
              </a:rPr>
              <a:t>_______.  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how </a:t>
            </a:r>
            <a:r>
              <a:rPr lang="zh-CN" altLang="en-US" sz="3200" dirty="0">
                <a:sym typeface="Arial" panose="020B0604020202020204" pitchFamily="34" charset="0"/>
              </a:rPr>
              <a:t>如果修饰副词，则句中的谓语动词用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__________.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en-US" altLang="zh-CN" sz="3200" dirty="0">
                <a:sym typeface="Arial" panose="020B0604020202020204" pitchFamily="34" charset="0"/>
              </a:rPr>
              <a:t>How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引导的感叹句结构形式是：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en-US" altLang="zh-CN" sz="3200" dirty="0" smtClean="0">
                <a:sym typeface="Arial" panose="020B0604020202020204" pitchFamily="34" charset="0"/>
              </a:rPr>
              <a:t>______</a:t>
            </a:r>
            <a:r>
              <a:rPr lang="zh-CN" altLang="en-US" sz="3200" dirty="0" smtClean="0">
                <a:sym typeface="Arial" panose="020B0604020202020204" pitchFamily="34" charset="0"/>
              </a:rPr>
              <a:t>＋</a:t>
            </a:r>
            <a:r>
              <a:rPr lang="en-US" altLang="zh-CN" sz="3200" dirty="0">
                <a:sym typeface="Arial" panose="020B0604020202020204" pitchFamily="34" charset="0"/>
              </a:rPr>
              <a:t>adj.(adv.)</a:t>
            </a:r>
            <a:r>
              <a:rPr lang="zh-CN" altLang="en-US" sz="3200" dirty="0">
                <a:sym typeface="Arial" panose="020B0604020202020204" pitchFamily="34" charset="0"/>
              </a:rPr>
              <a:t>＋主语 </a:t>
            </a:r>
            <a:r>
              <a:rPr lang="en-US" altLang="zh-CN" sz="3200" dirty="0">
                <a:sym typeface="Arial" panose="020B0604020202020204" pitchFamily="34" charset="0"/>
              </a:rPr>
              <a:t>+ </a:t>
            </a:r>
            <a:r>
              <a:rPr lang="zh-CN" altLang="en-US" sz="3200" dirty="0">
                <a:sym typeface="Arial" panose="020B0604020202020204" pitchFamily="34" charset="0"/>
              </a:rPr>
              <a:t>谓语！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30</a:t>
            </a:r>
            <a:r>
              <a:rPr lang="en-US" altLang="zh-CN" sz="3200" dirty="0" smtClean="0">
                <a:sym typeface="Arial" panose="020B0604020202020204" pitchFamily="34" charset="0"/>
              </a:rPr>
              <a:t>.____ </a:t>
            </a:r>
            <a:r>
              <a:rPr lang="en-US" altLang="zh-CN" sz="3200" dirty="0">
                <a:sym typeface="Arial" panose="020B0604020202020204" pitchFamily="34" charset="0"/>
              </a:rPr>
              <a:t>terrible the school bus accident was! (2013.</a:t>
            </a:r>
            <a:r>
              <a:rPr lang="zh-CN" altLang="en-US" sz="3200" dirty="0">
                <a:sym typeface="Arial" panose="020B0604020202020204" pitchFamily="34" charset="0"/>
              </a:rPr>
              <a:t>广东佛山</a:t>
            </a:r>
            <a:r>
              <a:rPr lang="en-US" altLang="zh-CN" sz="3200" dirty="0">
                <a:sym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How 	</a:t>
            </a:r>
            <a:r>
              <a:rPr lang="en-US" altLang="zh-CN" sz="3200" dirty="0" smtClean="0">
                <a:sym typeface="Arial" panose="020B0604020202020204" pitchFamily="34" charset="0"/>
              </a:rPr>
              <a:t> B</a:t>
            </a:r>
            <a:r>
              <a:rPr lang="en-US" altLang="zh-CN" sz="3200" dirty="0">
                <a:sym typeface="Arial" panose="020B0604020202020204" pitchFamily="34" charset="0"/>
              </a:rPr>
              <a:t>. What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What a 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How a</a:t>
            </a: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5257800" y="357188"/>
            <a:ext cx="11509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感叹</a:t>
            </a: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2414589" y="1868488"/>
            <a:ext cx="1624011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系动词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457200" y="2827337"/>
            <a:ext cx="2998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sym typeface="Arial" panose="020B0604020202020204" pitchFamily="34" charset="0"/>
              </a:rPr>
              <a:t>行为动词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83974" name="TextBox 2"/>
          <p:cNvSpPr txBox="1">
            <a:spLocks noChangeArrowheads="1"/>
          </p:cNvSpPr>
          <p:nvPr/>
        </p:nvSpPr>
        <p:spPr bwMode="auto">
          <a:xfrm>
            <a:off x="6831806" y="3317300"/>
            <a:ext cx="11691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How</a:t>
            </a:r>
          </a:p>
        </p:txBody>
      </p:sp>
      <p:sp>
        <p:nvSpPr>
          <p:cNvPr id="83975" name="TextBox 2"/>
          <p:cNvSpPr txBox="1">
            <a:spLocks noChangeArrowheads="1"/>
          </p:cNvSpPr>
          <p:nvPr/>
        </p:nvSpPr>
        <p:spPr bwMode="auto">
          <a:xfrm>
            <a:off x="1066800" y="4316413"/>
            <a:ext cx="787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  <p:bldP spid="839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5868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感叹句的三种结构：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①</a:t>
            </a:r>
            <a:r>
              <a:rPr lang="en-US" altLang="zh-CN" sz="3200" dirty="0">
                <a:sym typeface="Arial" panose="020B0604020202020204" pitchFamily="34" charset="0"/>
              </a:rPr>
              <a:t>How + </a:t>
            </a:r>
            <a:r>
              <a:rPr lang="zh-CN" altLang="en-US" sz="3200" dirty="0">
                <a:sym typeface="Arial" panose="020B0604020202020204" pitchFamily="34" charset="0"/>
              </a:rPr>
              <a:t>形容词</a:t>
            </a:r>
            <a:r>
              <a:rPr lang="en-US" altLang="zh-CN" sz="3200" dirty="0">
                <a:sym typeface="Arial" panose="020B0604020202020204" pitchFamily="34" charset="0"/>
              </a:rPr>
              <a:t>/</a:t>
            </a:r>
            <a:r>
              <a:rPr lang="zh-CN" altLang="en-US" sz="3200" dirty="0">
                <a:sym typeface="Arial" panose="020B0604020202020204" pitchFamily="34" charset="0"/>
              </a:rPr>
              <a:t>副词 </a:t>
            </a:r>
            <a:r>
              <a:rPr lang="en-US" altLang="zh-CN" sz="3200" dirty="0">
                <a:sym typeface="Arial" panose="020B0604020202020204" pitchFamily="34" charset="0"/>
              </a:rPr>
              <a:t>+</a:t>
            </a:r>
            <a:r>
              <a:rPr lang="zh-CN" altLang="en-US" sz="3200" dirty="0">
                <a:sym typeface="Arial" panose="020B0604020202020204" pitchFamily="34" charset="0"/>
              </a:rPr>
              <a:t>（主</a:t>
            </a:r>
            <a:r>
              <a:rPr lang="en-US" altLang="zh-CN" sz="3200" dirty="0">
                <a:sym typeface="Arial" panose="020B0604020202020204" pitchFamily="34" charset="0"/>
              </a:rPr>
              <a:t>+</a:t>
            </a:r>
            <a:r>
              <a:rPr lang="zh-CN" altLang="en-US" sz="3200" dirty="0">
                <a:sym typeface="Arial" panose="020B0604020202020204" pitchFamily="34" charset="0"/>
              </a:rPr>
              <a:t>谓）！如：</a:t>
            </a:r>
            <a:r>
              <a:rPr lang="en-US" altLang="zh-CN" sz="3200" dirty="0">
                <a:sym typeface="Arial" panose="020B0604020202020204" pitchFamily="34" charset="0"/>
              </a:rPr>
              <a:t>How beautiful she is!  </a:t>
            </a:r>
            <a:r>
              <a:rPr lang="zh-CN" altLang="en-US" sz="3200" dirty="0">
                <a:sym typeface="Arial" panose="020B0604020202020204" pitchFamily="34" charset="0"/>
              </a:rPr>
              <a:t>她多漂亮呀！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②</a:t>
            </a:r>
            <a:r>
              <a:rPr lang="en-US" altLang="zh-CN" sz="3200" dirty="0">
                <a:sym typeface="Arial" panose="020B0604020202020204" pitchFamily="34" charset="0"/>
              </a:rPr>
              <a:t>What a/an +</a:t>
            </a:r>
            <a:r>
              <a:rPr lang="zh-CN" altLang="en-US" sz="3200" dirty="0">
                <a:sym typeface="Arial" panose="020B0604020202020204" pitchFamily="34" charset="0"/>
              </a:rPr>
              <a:t>形容词 </a:t>
            </a:r>
            <a:r>
              <a:rPr lang="en-US" altLang="zh-CN" sz="3200" dirty="0">
                <a:sym typeface="Arial" panose="020B0604020202020204" pitchFamily="34" charset="0"/>
              </a:rPr>
              <a:t>+</a:t>
            </a:r>
            <a:r>
              <a:rPr lang="zh-CN" altLang="en-US" sz="3200" dirty="0">
                <a:sym typeface="Arial" panose="020B0604020202020204" pitchFamily="34" charset="0"/>
              </a:rPr>
              <a:t>名词单数 </a:t>
            </a:r>
            <a:r>
              <a:rPr lang="en-US" altLang="zh-CN" sz="3200" dirty="0">
                <a:sym typeface="Arial" panose="020B0604020202020204" pitchFamily="34" charset="0"/>
              </a:rPr>
              <a:t>+</a:t>
            </a:r>
            <a:r>
              <a:rPr lang="zh-CN" altLang="en-US" sz="3200" dirty="0">
                <a:sym typeface="Arial" panose="020B0604020202020204" pitchFamily="34" charset="0"/>
              </a:rPr>
              <a:t>（主</a:t>
            </a:r>
            <a:r>
              <a:rPr lang="en-US" altLang="zh-CN" sz="3200" dirty="0">
                <a:sym typeface="Arial" panose="020B0604020202020204" pitchFamily="34" charset="0"/>
              </a:rPr>
              <a:t>+</a:t>
            </a:r>
            <a:r>
              <a:rPr lang="zh-CN" altLang="en-US" sz="3200" dirty="0">
                <a:sym typeface="Arial" panose="020B0604020202020204" pitchFamily="34" charset="0"/>
              </a:rPr>
              <a:t>谓）！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如：</a:t>
            </a:r>
            <a:r>
              <a:rPr lang="en-US" altLang="zh-CN" sz="3200" dirty="0">
                <a:sym typeface="Arial" panose="020B0604020202020204" pitchFamily="34" charset="0"/>
              </a:rPr>
              <a:t>What a beautiful girl she is !  </a:t>
            </a:r>
            <a:r>
              <a:rPr lang="zh-CN" altLang="en-US" sz="3200" dirty="0">
                <a:sym typeface="Arial" panose="020B0604020202020204" pitchFamily="34" charset="0"/>
              </a:rPr>
              <a:t>她是一个多么漂亮的姑娘呀！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③</a:t>
            </a:r>
            <a:r>
              <a:rPr lang="en-US" altLang="zh-CN" sz="3200" dirty="0">
                <a:sym typeface="Arial" panose="020B0604020202020204" pitchFamily="34" charset="0"/>
              </a:rPr>
              <a:t>What + </a:t>
            </a:r>
            <a:r>
              <a:rPr lang="zh-CN" altLang="en-US" sz="3200" dirty="0">
                <a:sym typeface="Arial" panose="020B0604020202020204" pitchFamily="34" charset="0"/>
              </a:rPr>
              <a:t>形容词 </a:t>
            </a:r>
            <a:r>
              <a:rPr lang="en-US" altLang="zh-CN" sz="3200" dirty="0">
                <a:sym typeface="Arial" panose="020B0604020202020204" pitchFamily="34" charset="0"/>
              </a:rPr>
              <a:t>+</a:t>
            </a:r>
            <a:r>
              <a:rPr lang="zh-CN" altLang="en-US" sz="3200" dirty="0">
                <a:sym typeface="Arial" panose="020B0604020202020204" pitchFamily="34" charset="0"/>
              </a:rPr>
              <a:t>名复</a:t>
            </a:r>
            <a:r>
              <a:rPr lang="en-US" altLang="zh-CN" sz="3200" dirty="0">
                <a:sym typeface="Arial" panose="020B0604020202020204" pitchFamily="34" charset="0"/>
              </a:rPr>
              <a:t>/</a:t>
            </a:r>
            <a:r>
              <a:rPr lang="zh-CN" altLang="en-US" sz="3200" dirty="0">
                <a:sym typeface="Arial" panose="020B0604020202020204" pitchFamily="34" charset="0"/>
              </a:rPr>
              <a:t>不可数名词 </a:t>
            </a:r>
            <a:r>
              <a:rPr lang="en-US" altLang="zh-CN" sz="3200" dirty="0">
                <a:sym typeface="Arial" panose="020B0604020202020204" pitchFamily="34" charset="0"/>
              </a:rPr>
              <a:t>+</a:t>
            </a:r>
            <a:r>
              <a:rPr lang="zh-CN" altLang="en-US" sz="3200" dirty="0">
                <a:sym typeface="Arial" panose="020B0604020202020204" pitchFamily="34" charset="0"/>
              </a:rPr>
              <a:t>（主</a:t>
            </a:r>
            <a:r>
              <a:rPr lang="en-US" altLang="zh-CN" sz="3200" dirty="0">
                <a:sym typeface="Arial" panose="020B0604020202020204" pitchFamily="34" charset="0"/>
              </a:rPr>
              <a:t>+</a:t>
            </a:r>
            <a:r>
              <a:rPr lang="zh-CN" altLang="en-US" sz="3200" dirty="0">
                <a:sym typeface="Arial" panose="020B0604020202020204" pitchFamily="34" charset="0"/>
              </a:rPr>
              <a:t>谓）！如</a:t>
            </a:r>
            <a:r>
              <a:rPr lang="en-US" altLang="zh-CN" sz="3200" dirty="0">
                <a:sym typeface="Arial" panose="020B0604020202020204" pitchFamily="34" charset="0"/>
              </a:rPr>
              <a:t>: What smart boys they are!   </a:t>
            </a:r>
            <a:r>
              <a:rPr lang="zh-CN" altLang="en-US" sz="3200" dirty="0">
                <a:sym typeface="Arial" panose="020B0604020202020204" pitchFamily="34" charset="0"/>
              </a:rPr>
              <a:t>多聪明的小家伙！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31. </a:t>
            </a:r>
            <a:r>
              <a:rPr lang="en-US" altLang="zh-CN" sz="3200" dirty="0" smtClean="0">
                <a:sym typeface="Arial" panose="020B0604020202020204" pitchFamily="34" charset="0"/>
              </a:rPr>
              <a:t>_______ </a:t>
            </a:r>
            <a:r>
              <a:rPr lang="en-US" altLang="zh-CN" sz="3200" dirty="0">
                <a:sym typeface="Arial" panose="020B0604020202020204" pitchFamily="34" charset="0"/>
              </a:rPr>
              <a:t>a fine day it is!   32. </a:t>
            </a:r>
            <a:r>
              <a:rPr lang="en-US" altLang="zh-CN" sz="3200" dirty="0" smtClean="0">
                <a:sym typeface="Arial" panose="020B0604020202020204" pitchFamily="34" charset="0"/>
              </a:rPr>
              <a:t>______ </a:t>
            </a:r>
            <a:r>
              <a:rPr lang="en-US" altLang="zh-CN" sz="3200" dirty="0">
                <a:sym typeface="Arial" panose="020B0604020202020204" pitchFamily="34" charset="0"/>
              </a:rPr>
              <a:t>nice music it is!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33. </a:t>
            </a:r>
            <a:r>
              <a:rPr lang="en-US" altLang="zh-CN" sz="3200" dirty="0" smtClean="0">
                <a:sym typeface="Arial" panose="020B0604020202020204" pitchFamily="34" charset="0"/>
              </a:rPr>
              <a:t>______ </a:t>
            </a:r>
            <a:r>
              <a:rPr lang="en-US" altLang="zh-CN" sz="3200" dirty="0">
                <a:sym typeface="Arial" panose="020B0604020202020204" pitchFamily="34" charset="0"/>
              </a:rPr>
              <a:t>clever the girl is! 	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838201" y="4412675"/>
            <a:ext cx="137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What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6096000" y="4412675"/>
            <a:ext cx="1317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What</a:t>
            </a:r>
          </a:p>
        </p:txBody>
      </p:sp>
      <p:sp>
        <p:nvSpPr>
          <p:cNvPr id="84997" name="TextBox 2"/>
          <p:cNvSpPr txBox="1">
            <a:spLocks noChangeArrowheads="1"/>
          </p:cNvSpPr>
          <p:nvPr/>
        </p:nvSpPr>
        <p:spPr bwMode="auto">
          <a:xfrm>
            <a:off x="946150" y="5403275"/>
            <a:ext cx="1851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1"/>
          <p:cNvSpPr>
            <a:spLocks noChangeArrowheads="1"/>
          </p:cNvSpPr>
          <p:nvPr/>
        </p:nvSpPr>
        <p:spPr bwMode="auto">
          <a:xfrm>
            <a:off x="304800" y="1214497"/>
            <a:ext cx="8534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34.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 </a:t>
            </a:r>
            <a:r>
              <a:rPr lang="en-US" altLang="zh-CN" sz="3200" dirty="0">
                <a:sym typeface="Arial" panose="020B0604020202020204" pitchFamily="34" charset="0"/>
              </a:rPr>
              <a:t>red apple it is!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35.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 </a:t>
            </a:r>
            <a:r>
              <a:rPr lang="en-US" altLang="zh-CN" sz="3200" dirty="0">
                <a:sym typeface="Arial" panose="020B0604020202020204" pitchFamily="34" charset="0"/>
              </a:rPr>
              <a:t>kind women they are!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36.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 </a:t>
            </a:r>
            <a:r>
              <a:rPr lang="en-US" altLang="zh-CN" sz="3200" dirty="0">
                <a:sym typeface="Arial" panose="020B0604020202020204" pitchFamily="34" charset="0"/>
              </a:rPr>
              <a:t>hard the worker are working!</a:t>
            </a:r>
          </a:p>
        </p:txBody>
      </p:sp>
      <p:sp>
        <p:nvSpPr>
          <p:cNvPr id="86019" name="TextBox 2"/>
          <p:cNvSpPr txBox="1">
            <a:spLocks noChangeArrowheads="1"/>
          </p:cNvSpPr>
          <p:nvPr/>
        </p:nvSpPr>
        <p:spPr bwMode="auto">
          <a:xfrm>
            <a:off x="1852613" y="1114485"/>
            <a:ext cx="1851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What a  </a:t>
            </a:r>
          </a:p>
        </p:txBody>
      </p:sp>
      <p:sp>
        <p:nvSpPr>
          <p:cNvPr id="86020" name="TextBox 2"/>
          <p:cNvSpPr txBox="1">
            <a:spLocks noChangeArrowheads="1"/>
          </p:cNvSpPr>
          <p:nvPr/>
        </p:nvSpPr>
        <p:spPr bwMode="auto">
          <a:xfrm>
            <a:off x="1779588" y="1617722"/>
            <a:ext cx="2998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What </a:t>
            </a:r>
          </a:p>
        </p:txBody>
      </p:sp>
      <p:sp>
        <p:nvSpPr>
          <p:cNvPr id="86021" name="TextBox 2"/>
          <p:cNvSpPr txBox="1">
            <a:spLocks noChangeArrowheads="1"/>
          </p:cNvSpPr>
          <p:nvPr/>
        </p:nvSpPr>
        <p:spPr bwMode="auto">
          <a:xfrm>
            <a:off x="1828800" y="2144772"/>
            <a:ext cx="149939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1194</Words>
  <Application>Microsoft Office PowerPoint</Application>
  <PresentationFormat>全屏显示(4:3)</PresentationFormat>
  <Paragraphs>224</Paragraphs>
  <Slides>16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CA0C3AE97CA14B57988734D3EBC24E23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