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5" r:id="rId2"/>
    <p:sldId id="256" r:id="rId3"/>
    <p:sldId id="257" r:id="rId4"/>
    <p:sldId id="258" r:id="rId5"/>
    <p:sldId id="259" r:id="rId6"/>
    <p:sldId id="260" r:id="rId7"/>
    <p:sldId id="266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66"/>
    <a:srgbClr val="00FF00"/>
    <a:srgbClr val="FFFFCC"/>
    <a:srgbClr val="66FFFF"/>
    <a:srgbClr val="F79A45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646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BCD62-4A2B-4258-8DE6-FB31A99C790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DFEA3-DBED-424F-8797-54EB6C19EDB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DFEA3-DBED-424F-8797-54EB6C19EDB8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email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86644" y="274638"/>
            <a:ext cx="1400156" cy="5940444"/>
          </a:xfrm>
        </p:spPr>
        <p:txBody>
          <a:bodyPr vert="eaVert"/>
          <a:lstStyle>
            <a:lvl1pPr algn="ctr">
              <a:defRPr>
                <a:effectLst>
                  <a:outerShdw dist="50800" dir="18900000" algn="tl" rotWithShape="0">
                    <a:srgbClr val="000000">
                      <a:alpha val="75000"/>
                    </a:srgbClr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758006" cy="59404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E67B7-9262-489A-BEAF-BD81EA8D8AE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B94EAE-AA1B-4E1E-B585-DDB3E258F13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93D93-0FF8-429B-8ED0-2992B02B5DF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email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58140-3D67-4F15-8633-CD82B7DFB45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duotone>
              <a:schemeClr val="bg2"/>
              <a:srgbClr val="FFF1C1"/>
            </a:duotone>
            <a:lum bright="-10000" contrast="-30000"/>
          </a:blip>
          <a:stretch>
            <a:fillRect/>
          </a:stretch>
        </p:blipFill>
        <p:spPr>
          <a:xfrm>
            <a:off x="7480636" y="0"/>
            <a:ext cx="1663364" cy="235743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14336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643182"/>
            <a:ext cx="7772400" cy="1500187"/>
          </a:xfrm>
        </p:spPr>
        <p:txBody>
          <a:bodyPr anchor="b"/>
          <a:lstStyle>
            <a:lvl1pPr marL="0" indent="0">
              <a:buNone/>
              <a:defRPr lang="zh-CN" altLang="en-US" sz="2800" smtClean="0">
                <a:effectLst/>
              </a:defRPr>
            </a:lvl1pPr>
            <a:lvl2pPr marL="457200" indent="0">
              <a:buNone/>
              <a:defRPr lang="zh-CN" altLang="en-US" sz="2400" smtClean="0">
                <a:effectLst/>
              </a:defRPr>
            </a:lvl2pPr>
            <a:lvl3pPr marL="914400" indent="0">
              <a:buNone/>
              <a:defRPr lang="zh-CN" altLang="en-US" sz="2000" smtClean="0">
                <a:effectLst/>
              </a:defRPr>
            </a:lvl3pPr>
            <a:lvl4pPr marL="1371600" indent="0">
              <a:buNone/>
              <a:defRPr lang="zh-CN" altLang="en-US" sz="1600" smtClean="0">
                <a:effectLst/>
              </a:defRPr>
            </a:lvl4pPr>
            <a:lvl5pPr marL="1828800" indent="0">
              <a:buNone/>
              <a:defRPr lang="zh-CN" altLang="en-US" sz="1400" dirty="0" smtClean="0">
                <a:effectLst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163E0-F7F6-47E2-AB61-2A567A4FF6C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655200" cy="6858000"/>
          </a:xfrm>
          <a:prstGeom prst="rect">
            <a:avLst/>
          </a:prstGeom>
          <a:blipFill>
            <a:blip r:embed="rId2" cstate="email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6D851-D10F-4520-8261-7DC1FA11CCE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40800" cy="6858000"/>
          </a:xfrm>
          <a:prstGeom prst="rect">
            <a:avLst/>
          </a:prstGeom>
          <a:blipFill>
            <a:blip r:embed="rId2" cstate="email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9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B72F7-5EFC-4E04-9E58-BD2F6529713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email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B67FB-B96D-4C0B-BE78-A2A9097AD19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673200" cy="6858000"/>
          </a:xfrm>
          <a:prstGeom prst="rect">
            <a:avLst/>
          </a:prstGeom>
          <a:blipFill>
            <a:blip r:embed="rId2" cstate="email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1175" y="5357826"/>
            <a:ext cx="8226225" cy="768028"/>
          </a:xfrm>
        </p:spPr>
        <p:txBody>
          <a:bodyPr/>
          <a:lstStyle>
            <a:lvl1pPr algn="ctr">
              <a:defRPr lang="zh-CN" altLang="en-US" sz="3600" b="0" kern="1200" spc="50" dirty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428604"/>
            <a:ext cx="5111750" cy="48577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6" y="1357298"/>
            <a:ext cx="3008313" cy="39290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589DB-0315-43BC-90CC-5421D817530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email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5298" y="214290"/>
            <a:ext cx="7448602" cy="781052"/>
          </a:xfrm>
        </p:spPr>
        <p:txBody>
          <a:bodyPr/>
          <a:lstStyle>
            <a:lvl1pPr algn="ctr" rtl="0">
              <a:spcBef>
                <a:spcPct val="0"/>
              </a:spcBef>
              <a:buNone/>
              <a:defRPr sz="3600" b="0" kern="1200" spc="5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1015" y="1000108"/>
            <a:ext cx="7452360" cy="5214974"/>
          </a:xfrm>
          <a:prstGeom prst="snip2DiagRect">
            <a:avLst>
              <a:gd name="adj1" fmla="val 0"/>
              <a:gd name="adj2" fmla="val 1794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0" y="6243633"/>
            <a:ext cx="3180375" cy="614367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r">
              <a:buNone/>
              <a:defRPr sz="1200"/>
            </a:lvl2pPr>
            <a:lvl3pPr marL="914400" indent="0" algn="r">
              <a:buNone/>
              <a:defRPr sz="1000"/>
            </a:lvl3pPr>
            <a:lvl4pPr marL="1371600" indent="0" algn="r">
              <a:buNone/>
              <a:defRPr sz="900"/>
            </a:lvl4pPr>
            <a:lvl5pPr marL="1828800" indent="0" algn="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492875"/>
            <a:ext cx="1676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1"/>
          </p:nvPr>
        </p:nvSpPr>
        <p:spPr>
          <a:xfrm>
            <a:off x="2286000" y="6492875"/>
            <a:ext cx="26431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82625" y="5346700"/>
            <a:ext cx="871538" cy="871538"/>
          </a:xfrm>
          <a:prstGeom prst="rtTriangl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>
              <a:defRPr/>
            </a:lvl1pPr>
          </a:lstStyle>
          <a:p>
            <a:pPr>
              <a:defRPr/>
            </a:pPr>
            <a:fld id="{1D8D05A4-A349-48B0-BA8A-A4974BDD6F9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email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00176"/>
            <a:ext cx="8229600" cy="471490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FD102-20D3-4629-9C4F-0AF1066E6BE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5575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274320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45720" tIns="45720" rIns="45720" rtlCol="0" anchor="ctr"/>
          <a:lstStyle>
            <a:lvl1pPr algn="r" eaLnBrk="1" latinLnBrk="0" hangingPunct="1">
              <a:defRPr kumimoji="0"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96D4BA2-EA76-4D75-B8E4-FE1FECDF0E42}" type="slidenum">
              <a:rPr lang="en-US" altLang="zh-CN"/>
              <a:t>‹#›</a:t>
            </a:fld>
            <a:endParaRPr lang="en-US" altLang="zh-C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zh-CN" altLang="en-US" sz="4400" kern="1200" spc="50" dirty="0">
          <a:ln w="12700">
            <a:noFill/>
            <a:prstDash val="solid"/>
          </a:ln>
          <a:solidFill>
            <a:srgbClr val="4BC5B9"/>
          </a:solidFill>
          <a:effectLst>
            <a:outerShdw blurRad="38100" dist="20320" dir="27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4BC5B9"/>
          </a:solidFill>
          <a:latin typeface="Footlight MT Light" panose="0204060206030A020304" pitchFamily="18" charset="0"/>
          <a:ea typeface="华文新魏" panose="0201080004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4BC5B9"/>
          </a:solidFill>
          <a:latin typeface="Footlight MT Light" panose="0204060206030A020304" pitchFamily="18" charset="0"/>
          <a:ea typeface="华文新魏" panose="0201080004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4BC5B9"/>
          </a:solidFill>
          <a:latin typeface="Footlight MT Light" panose="0204060206030A020304" pitchFamily="18" charset="0"/>
          <a:ea typeface="华文新魏" panose="0201080004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4BC5B9"/>
          </a:solidFill>
          <a:latin typeface="Footlight MT Light" panose="0204060206030A020304" pitchFamily="18" charset="0"/>
          <a:ea typeface="华文新魏" panose="02010800040101010101" pitchFamily="2" charset="-122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anose="05020102010507070707" pitchFamily="18" charset="2"/>
        <a:buChar char="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anose="05020102010507070707" pitchFamily="18" charset="2"/>
        <a:buChar char="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anose="05020102010507070707" pitchFamily="18" charset="2"/>
        <a:buChar char="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anose="05020102010507070707" pitchFamily="18" charset="2"/>
        <a:buChar char="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anose="05020102010507070707" pitchFamily="18" charset="2"/>
        <a:buChar char="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51520" y="2060848"/>
            <a:ext cx="864096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8000" dirty="0" smtClean="0">
                <a:solidFill>
                  <a:schemeClr val="accent2">
                    <a:lumMod val="50000"/>
                  </a:schemeClr>
                </a:solidFill>
                <a:latin typeface="汉仪大宋简" pitchFamily="49" charset="-122"/>
                <a:ea typeface="汉仪大宋简" pitchFamily="49" charset="-122"/>
              </a:rPr>
              <a:t>有理数的除法</a:t>
            </a:r>
            <a:endParaRPr lang="zh-CN" altLang="en-US" sz="8000" dirty="0">
              <a:solidFill>
                <a:schemeClr val="accent2">
                  <a:lumMod val="50000"/>
                </a:schemeClr>
              </a:solidFill>
              <a:latin typeface="汉仪大宋简" pitchFamily="49" charset="-122"/>
              <a:ea typeface="汉仪大宋简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746237" y="5445224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kern="0" smtClean="0">
                <a:solidFill>
                  <a:schemeClr val="accent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2800" b="1" kern="0" dirty="0" smtClean="0">
              <a:solidFill>
                <a:schemeClr val="accent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251520" y="1412776"/>
            <a:ext cx="8839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300" b="1" dirty="0">
                <a:solidFill>
                  <a:srgbClr val="0000FF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回顾与反思</a:t>
            </a:r>
            <a:r>
              <a:rPr lang="en-US" altLang="zh-CN" sz="4300" b="1" dirty="0">
                <a:solidFill>
                  <a:srgbClr val="0000FF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,</a:t>
            </a:r>
            <a:r>
              <a:rPr lang="zh-CN" altLang="en-US" sz="4300" b="1" dirty="0">
                <a:solidFill>
                  <a:srgbClr val="0000FF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这节课你学到了什么</a:t>
            </a:r>
            <a:r>
              <a:rPr lang="en-US" altLang="zh-CN" sz="4300" b="1" dirty="0" smtClean="0">
                <a:solidFill>
                  <a:srgbClr val="0000FF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?:</a:t>
            </a:r>
            <a:endParaRPr lang="en-US" altLang="zh-CN" sz="4300" b="1" dirty="0">
              <a:solidFill>
                <a:srgbClr val="0000FF"/>
              </a:solidFill>
              <a:latin typeface="华文彩云" panose="02010800040101010101" pitchFamily="2" charset="-122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67544" y="1340768"/>
            <a:ext cx="79248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b="1" dirty="0">
                <a:solidFill>
                  <a:srgbClr val="0000FF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思考</a:t>
            </a:r>
            <a:r>
              <a:rPr lang="en-US" altLang="zh-CN" sz="4400" b="1" dirty="0" smtClean="0">
                <a:solidFill>
                  <a:srgbClr val="0000FF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:</a:t>
            </a:r>
            <a:endParaRPr lang="en-US" altLang="zh-CN" sz="4400" b="1" dirty="0">
              <a:solidFill>
                <a:srgbClr val="0000FF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CN" sz="4400" b="1" dirty="0">
                <a:solidFill>
                  <a:srgbClr val="0000FF"/>
                </a:solidFill>
              </a:rPr>
              <a:t>a /b &gt;0 ,</a:t>
            </a:r>
            <a:r>
              <a:rPr lang="zh-CN" altLang="en-US" sz="4400" b="1" dirty="0">
                <a:solidFill>
                  <a:srgbClr val="0000FF"/>
                </a:solidFill>
              </a:rPr>
              <a:t>那么 </a:t>
            </a:r>
            <a:r>
              <a:rPr lang="en-US" altLang="zh-CN" sz="4400" b="1" dirty="0">
                <a:solidFill>
                  <a:srgbClr val="0000FF"/>
                </a:solidFill>
              </a:rPr>
              <a:t>a ,b </a:t>
            </a:r>
            <a:r>
              <a:rPr lang="zh-CN" altLang="en-US" sz="4400" b="1" dirty="0">
                <a:solidFill>
                  <a:srgbClr val="0000FF"/>
                </a:solidFill>
              </a:rPr>
              <a:t>的符号是怎样的</a:t>
            </a:r>
            <a:r>
              <a:rPr lang="en-US" altLang="zh-CN" sz="4400" b="1" dirty="0">
                <a:solidFill>
                  <a:srgbClr val="0000FF"/>
                </a:solidFill>
              </a:rPr>
              <a:t>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4400" b="1" dirty="0">
                <a:solidFill>
                  <a:srgbClr val="0000FF"/>
                </a:solidFill>
              </a:rPr>
              <a:t> a /b &lt;0 ,</a:t>
            </a:r>
            <a:r>
              <a:rPr lang="zh-CN" altLang="en-US" sz="4400" b="1" dirty="0">
                <a:solidFill>
                  <a:srgbClr val="0000FF"/>
                </a:solidFill>
              </a:rPr>
              <a:t>那么 </a:t>
            </a:r>
            <a:r>
              <a:rPr lang="en-US" altLang="zh-CN" sz="4400" b="1" dirty="0">
                <a:solidFill>
                  <a:srgbClr val="0000FF"/>
                </a:solidFill>
              </a:rPr>
              <a:t>a, b </a:t>
            </a:r>
            <a:r>
              <a:rPr lang="zh-CN" altLang="en-US" sz="4400" b="1" dirty="0">
                <a:solidFill>
                  <a:srgbClr val="0000FF"/>
                </a:solidFill>
              </a:rPr>
              <a:t>的符号又是怎样的</a:t>
            </a:r>
            <a:r>
              <a:rPr lang="en-US" altLang="zh-CN" sz="4400" b="1" dirty="0">
                <a:solidFill>
                  <a:srgbClr val="0000FF"/>
                </a:solidFill>
              </a:rPr>
              <a:t>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21829" y="0"/>
            <a:ext cx="8382000" cy="497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zh-CN" sz="3200" b="1" dirty="0">
              <a:solidFill>
                <a:srgbClr val="0000FF"/>
              </a:solidFill>
              <a:latin typeface="华文彩云" panose="02010800040101010101" pitchFamily="2" charset="-122"/>
              <a:ea typeface="华文彩云" panose="02010800040101010101" pitchFamily="2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</a:rPr>
              <a:t>请你试着填空</a:t>
            </a:r>
            <a:r>
              <a:rPr lang="en-US" altLang="zh-CN" sz="3200" b="1" dirty="0">
                <a:solidFill>
                  <a:srgbClr val="0000FF"/>
                </a:solidFill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AutoNum type="arabicParenBoth"/>
            </a:pPr>
            <a:r>
              <a:rPr lang="en-US" altLang="zh-CN" sz="3200" b="1" dirty="0">
                <a:solidFill>
                  <a:srgbClr val="0000FF"/>
                </a:solidFill>
              </a:rPr>
              <a:t>2×(-3)=                       (-6) ÷2=______</a:t>
            </a:r>
          </a:p>
          <a:p>
            <a:pPr eaLnBrk="1" hangingPunct="1">
              <a:spcBef>
                <a:spcPct val="50000"/>
              </a:spcBef>
              <a:buFontTx/>
              <a:buAutoNum type="arabicParenBoth"/>
            </a:pPr>
            <a:r>
              <a:rPr lang="en-US" altLang="zh-CN" sz="3200" b="1" dirty="0">
                <a:solidFill>
                  <a:srgbClr val="0000FF"/>
                </a:solidFill>
              </a:rPr>
              <a:t>(-4) ×(-3)=                  12÷(-4)=______</a:t>
            </a:r>
          </a:p>
          <a:p>
            <a:pPr eaLnBrk="1" hangingPunct="1">
              <a:spcBef>
                <a:spcPct val="50000"/>
              </a:spcBef>
              <a:buFontTx/>
              <a:buAutoNum type="arabicParenBoth"/>
            </a:pPr>
            <a:r>
              <a:rPr lang="en-US" altLang="zh-CN" sz="3200" b="1" dirty="0">
                <a:solidFill>
                  <a:srgbClr val="0000FF"/>
                </a:solidFill>
              </a:rPr>
              <a:t>8×9=                           72÷9=_______</a:t>
            </a:r>
          </a:p>
          <a:p>
            <a:pPr eaLnBrk="1" hangingPunct="1">
              <a:spcBef>
                <a:spcPct val="50000"/>
              </a:spcBef>
              <a:buFontTx/>
              <a:buAutoNum type="arabicParenBoth"/>
            </a:pPr>
            <a:r>
              <a:rPr lang="en-US" altLang="zh-CN" sz="3200" b="1" dirty="0">
                <a:solidFill>
                  <a:srgbClr val="0000FF"/>
                </a:solidFill>
              </a:rPr>
              <a:t>(-5) ×7/5=                   (-7) ÷(-5)=______</a:t>
            </a:r>
          </a:p>
          <a:p>
            <a:pPr eaLnBrk="1" hangingPunct="1">
              <a:spcBef>
                <a:spcPct val="50000"/>
              </a:spcBef>
              <a:buFontTx/>
              <a:buAutoNum type="arabicParenBoth"/>
            </a:pPr>
            <a:r>
              <a:rPr lang="en-US" altLang="zh-CN" sz="3200" b="1" dirty="0">
                <a:solidFill>
                  <a:srgbClr val="0000FF"/>
                </a:solidFill>
              </a:rPr>
              <a:t>0 ×(-6)=                       0 ÷(-6)=______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57200" y="5007214"/>
            <a:ext cx="7924800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00FF00"/>
                </a:solidFill>
              </a:rPr>
              <a:t>结合上面的各组算式</a:t>
            </a:r>
            <a:r>
              <a:rPr lang="en-US" altLang="zh-CN" sz="2800" b="1" dirty="0">
                <a:solidFill>
                  <a:srgbClr val="00FF00"/>
                </a:solidFill>
              </a:rPr>
              <a:t>,</a:t>
            </a:r>
            <a:r>
              <a:rPr lang="zh-CN" altLang="en-US" sz="2800" b="1" dirty="0">
                <a:solidFill>
                  <a:srgbClr val="00FF00"/>
                </a:solidFill>
              </a:rPr>
              <a:t>小组交流：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00FF00"/>
                </a:solidFill>
              </a:rPr>
              <a:t>两个有理数相除时</a:t>
            </a:r>
            <a:r>
              <a:rPr lang="en-US" altLang="zh-CN" sz="2800" b="1" dirty="0">
                <a:solidFill>
                  <a:srgbClr val="00FF00"/>
                </a:solidFill>
              </a:rPr>
              <a:t>,</a:t>
            </a:r>
            <a:r>
              <a:rPr lang="zh-CN" altLang="en-US" sz="2800" b="1" dirty="0">
                <a:solidFill>
                  <a:srgbClr val="00FF00"/>
                </a:solidFill>
              </a:rPr>
              <a:t>商的符号怎样确定</a:t>
            </a:r>
            <a:r>
              <a:rPr lang="en-US" altLang="zh-CN" sz="2800" b="1" dirty="0">
                <a:solidFill>
                  <a:srgbClr val="00FF00"/>
                </a:solidFill>
              </a:rPr>
              <a:t>?</a:t>
            </a:r>
            <a:r>
              <a:rPr lang="zh-CN" altLang="en-US" sz="2800" b="1" dirty="0">
                <a:solidFill>
                  <a:srgbClr val="00FF00"/>
                </a:solidFill>
              </a:rPr>
              <a:t>商的绝对值怎样确定</a:t>
            </a:r>
            <a:r>
              <a:rPr lang="en-US" altLang="zh-CN" sz="2800" b="1" dirty="0">
                <a:solidFill>
                  <a:srgbClr val="00FF00"/>
                </a:solidFill>
              </a:rPr>
              <a:t>?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822629" y="129540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chemeClr val="accent2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746429" y="213360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chemeClr val="accent2">
                    <a:lumMod val="50000"/>
                  </a:schemeClr>
                </a:solidFill>
              </a:rPr>
              <a:t>-3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898829" y="28956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chemeClr val="accent2">
                    <a:lumMod val="50000"/>
                  </a:schemeClr>
                </a:solidFill>
              </a:rPr>
              <a:t>8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6975029" y="36576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chemeClr val="accent2">
                    <a:lumMod val="50000"/>
                  </a:schemeClr>
                </a:solidFill>
              </a:rPr>
              <a:t>7/5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051229" y="43434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chemeClr val="accent2">
                    <a:lumMod val="50000"/>
                  </a:schemeClr>
                </a:solidFill>
              </a:rPr>
              <a:t>0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555429" y="1462088"/>
            <a:ext cx="990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chemeClr val="accent2">
                    <a:lumMod val="50000"/>
                  </a:schemeClr>
                </a:solidFill>
              </a:rPr>
              <a:t>-6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 flipV="1">
            <a:off x="2479229" y="44196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chemeClr val="accent2">
                    <a:lumMod val="50000"/>
                  </a:schemeClr>
                </a:solidFill>
              </a:rPr>
              <a:t>0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2936429" y="3611563"/>
            <a:ext cx="838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chemeClr val="accent2">
                    <a:lumMod val="50000"/>
                  </a:schemeClr>
                </a:solidFill>
              </a:rPr>
              <a:t>-7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098229" y="297180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chemeClr val="accent2">
                    <a:lumMod val="50000"/>
                  </a:schemeClr>
                </a:solidFill>
              </a:rPr>
              <a:t>72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2936429" y="220980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chemeClr val="accent2">
                    <a:lumMod val="50000"/>
                  </a:schemeClr>
                </a:solidFill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  <p:bldP spid="2052" grpId="0" autoUpdateAnimBg="0"/>
      <p:bldP spid="2053" grpId="0" autoUpdateAnimBg="0"/>
      <p:bldP spid="2054" grpId="0" autoUpdateAnimBg="0"/>
      <p:bldP spid="2055" grpId="0" autoUpdateAnimBg="0"/>
      <p:bldP spid="2056" grpId="0" autoUpdateAnimBg="0"/>
      <p:bldP spid="2058" grpId="0" autoUpdateAnimBg="0"/>
      <p:bldP spid="2060" grpId="0" autoUpdateAnimBg="0"/>
      <p:bldP spid="2061" grpId="0" autoUpdateAnimBg="0"/>
      <p:bldP spid="2062" grpId="0" autoUpdateAnimBg="0"/>
      <p:bldP spid="206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52400" y="914400"/>
            <a:ext cx="899160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4000" b="1" dirty="0">
                <a:solidFill>
                  <a:srgbClr val="00FF00"/>
                </a:solidFill>
                <a:ea typeface="华文彩云" panose="02010800040101010101" pitchFamily="2" charset="-122"/>
              </a:rPr>
              <a:t>有理数除法法则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00FF00"/>
                </a:solidFill>
              </a:rPr>
              <a:t>     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00FF00"/>
                </a:solidFill>
              </a:rPr>
              <a:t>两数相除</a:t>
            </a:r>
            <a:r>
              <a:rPr lang="en-US" altLang="zh-CN" sz="3200" b="1" dirty="0">
                <a:solidFill>
                  <a:srgbClr val="00FF00"/>
                </a:solidFill>
              </a:rPr>
              <a:t>,</a:t>
            </a:r>
            <a:r>
              <a:rPr lang="zh-CN" altLang="en-US" sz="3200" b="1" dirty="0">
                <a:solidFill>
                  <a:srgbClr val="00FF00"/>
                </a:solidFill>
              </a:rPr>
              <a:t>同号得正</a:t>
            </a:r>
            <a:r>
              <a:rPr lang="en-US" altLang="zh-CN" sz="3200" b="1" dirty="0">
                <a:solidFill>
                  <a:srgbClr val="00FF00"/>
                </a:solidFill>
              </a:rPr>
              <a:t>,</a:t>
            </a:r>
            <a:r>
              <a:rPr lang="zh-CN" altLang="en-US" sz="3200" b="1" dirty="0">
                <a:solidFill>
                  <a:srgbClr val="00FF00"/>
                </a:solidFill>
              </a:rPr>
              <a:t>异号得负</a:t>
            </a:r>
            <a:r>
              <a:rPr lang="en-US" altLang="zh-CN" sz="3200" b="1" dirty="0">
                <a:solidFill>
                  <a:srgbClr val="00FF00"/>
                </a:solidFill>
              </a:rPr>
              <a:t>,</a:t>
            </a:r>
            <a:r>
              <a:rPr lang="zh-CN" altLang="en-US" sz="3200" b="1" dirty="0">
                <a:solidFill>
                  <a:srgbClr val="00FF00"/>
                </a:solidFill>
              </a:rPr>
              <a:t>并把绝对值相除</a:t>
            </a:r>
            <a:r>
              <a:rPr lang="en-US" altLang="zh-CN" sz="3200" b="1" dirty="0">
                <a:solidFill>
                  <a:srgbClr val="00FF00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00FF00"/>
                </a:solidFill>
              </a:rPr>
              <a:t>     0</a:t>
            </a:r>
            <a:r>
              <a:rPr lang="zh-CN" altLang="en-US" sz="3200" b="1" dirty="0">
                <a:solidFill>
                  <a:srgbClr val="00FF00"/>
                </a:solidFill>
              </a:rPr>
              <a:t>除以任何不等于</a:t>
            </a:r>
            <a:r>
              <a:rPr lang="en-US" altLang="zh-CN" sz="3200" b="1" dirty="0">
                <a:solidFill>
                  <a:srgbClr val="00FF00"/>
                </a:solidFill>
              </a:rPr>
              <a:t>0</a:t>
            </a:r>
            <a:r>
              <a:rPr lang="zh-CN" altLang="en-US" sz="3200" b="1" dirty="0">
                <a:solidFill>
                  <a:srgbClr val="00FF00"/>
                </a:solidFill>
              </a:rPr>
              <a:t>的数都是</a:t>
            </a:r>
            <a:r>
              <a:rPr lang="en-US" altLang="zh-CN" sz="3200" b="1" dirty="0">
                <a:solidFill>
                  <a:srgbClr val="00FF00"/>
                </a:solidFill>
              </a:rPr>
              <a:t>0.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838200" y="4267200"/>
            <a:ext cx="7848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00FF00"/>
                </a:solidFill>
              </a:rPr>
              <a:t>除法法则与乘法法则有什么相同点和不同点呢？</a:t>
            </a: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2471738" y="5229225"/>
            <a:ext cx="5300662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200" b="1" kern="10" dirty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乘法与除法互为逆运算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  <p:bldP spid="30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33400" y="836712"/>
            <a:ext cx="7772400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 dirty="0">
                <a:solidFill>
                  <a:srgbClr val="FF9966"/>
                </a:solidFill>
              </a:rPr>
              <a:t>例</a:t>
            </a:r>
            <a:r>
              <a:rPr lang="en-US" altLang="zh-CN" sz="4000" b="1" dirty="0">
                <a:solidFill>
                  <a:srgbClr val="FF9966"/>
                </a:solidFill>
              </a:rPr>
              <a:t>1 </a:t>
            </a:r>
            <a:r>
              <a:rPr lang="zh-CN" altLang="en-US" sz="4000" b="1" dirty="0">
                <a:solidFill>
                  <a:srgbClr val="FF9966"/>
                </a:solidFill>
              </a:rPr>
              <a:t>计算</a:t>
            </a:r>
            <a:r>
              <a:rPr lang="en-US" altLang="zh-CN" sz="4000" b="1" dirty="0">
                <a:solidFill>
                  <a:srgbClr val="FF9966"/>
                </a:solidFill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4000" b="1" dirty="0">
                <a:solidFill>
                  <a:srgbClr val="FF9966"/>
                </a:solidFill>
              </a:rPr>
              <a:t>（</a:t>
            </a:r>
            <a:r>
              <a:rPr lang="en-US" altLang="zh-CN" sz="4000" b="1" dirty="0">
                <a:solidFill>
                  <a:srgbClr val="FF9966"/>
                </a:solidFill>
              </a:rPr>
              <a:t>1</a:t>
            </a:r>
            <a:r>
              <a:rPr lang="zh-CN" altLang="en-US" sz="4000" b="1" dirty="0">
                <a:solidFill>
                  <a:srgbClr val="FF9966"/>
                </a:solidFill>
              </a:rPr>
              <a:t>）</a:t>
            </a:r>
            <a:r>
              <a:rPr lang="en-US" altLang="zh-CN" sz="4000" b="1" dirty="0">
                <a:solidFill>
                  <a:srgbClr val="FF9966"/>
                </a:solidFill>
              </a:rPr>
              <a:t>(-105) ÷7         </a:t>
            </a:r>
          </a:p>
          <a:p>
            <a:pPr eaLnBrk="1" hangingPunct="1">
              <a:spcBef>
                <a:spcPct val="50000"/>
              </a:spcBef>
            </a:pPr>
            <a:endParaRPr lang="en-US" altLang="zh-CN" sz="4000" b="1" dirty="0">
              <a:solidFill>
                <a:srgbClr val="FF9966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4000" b="1" dirty="0">
                <a:solidFill>
                  <a:srgbClr val="FF9966"/>
                </a:solidFill>
              </a:rPr>
              <a:t>（</a:t>
            </a:r>
            <a:r>
              <a:rPr lang="en-US" altLang="zh-CN" sz="4000" b="1" dirty="0">
                <a:solidFill>
                  <a:srgbClr val="FF9966"/>
                </a:solidFill>
              </a:rPr>
              <a:t>2</a:t>
            </a:r>
            <a:r>
              <a:rPr lang="zh-CN" altLang="en-US" sz="4000" b="1" dirty="0">
                <a:solidFill>
                  <a:srgbClr val="FF9966"/>
                </a:solidFill>
              </a:rPr>
              <a:t>） </a:t>
            </a:r>
            <a:r>
              <a:rPr lang="en-US" altLang="zh-CN" sz="4000" b="1" dirty="0">
                <a:solidFill>
                  <a:srgbClr val="FF9966"/>
                </a:solidFill>
              </a:rPr>
              <a:t>6 ÷(-0.25)   </a:t>
            </a:r>
          </a:p>
          <a:p>
            <a:pPr eaLnBrk="1" hangingPunct="1">
              <a:spcBef>
                <a:spcPct val="50000"/>
              </a:spcBef>
            </a:pPr>
            <a:endParaRPr lang="en-US" altLang="zh-CN" sz="4000" b="1" dirty="0">
              <a:solidFill>
                <a:srgbClr val="FF9966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4000" b="1" dirty="0">
                <a:solidFill>
                  <a:srgbClr val="FF9966"/>
                </a:solidFill>
              </a:rPr>
              <a:t>（</a:t>
            </a:r>
            <a:r>
              <a:rPr lang="en-US" altLang="zh-CN" sz="4000" b="1" dirty="0">
                <a:solidFill>
                  <a:srgbClr val="FF9966"/>
                </a:solidFill>
              </a:rPr>
              <a:t>3</a:t>
            </a:r>
            <a:r>
              <a:rPr lang="zh-CN" altLang="en-US" sz="4000" b="1" dirty="0">
                <a:solidFill>
                  <a:srgbClr val="FF9966"/>
                </a:solidFill>
              </a:rPr>
              <a:t>） </a:t>
            </a:r>
            <a:r>
              <a:rPr lang="en-US" altLang="zh-CN" sz="4000" b="1" dirty="0">
                <a:solidFill>
                  <a:srgbClr val="FF9966"/>
                </a:solidFill>
              </a:rPr>
              <a:t>(-0.09) ÷(-0.3)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533400" y="914400"/>
            <a:ext cx="83058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 dirty="0">
                <a:solidFill>
                  <a:srgbClr val="FF9966"/>
                </a:solidFill>
              </a:rPr>
              <a:t>★ </a:t>
            </a:r>
            <a:r>
              <a:rPr lang="zh-CN" altLang="en-US" sz="4400" b="1" dirty="0" smtClean="0">
                <a:solidFill>
                  <a:srgbClr val="FF9966"/>
                </a:solidFill>
              </a:rPr>
              <a:t>我</a:t>
            </a:r>
            <a:r>
              <a:rPr lang="zh-CN" altLang="en-US" sz="4400" b="1" dirty="0">
                <a:solidFill>
                  <a:srgbClr val="FF9966"/>
                </a:solidFill>
              </a:rPr>
              <a:t>们把乘积是</a:t>
            </a:r>
            <a:r>
              <a:rPr lang="en-US" altLang="zh-CN" sz="4400" b="1" dirty="0">
                <a:solidFill>
                  <a:srgbClr val="FF9966"/>
                </a:solidFill>
              </a:rPr>
              <a:t>1</a:t>
            </a:r>
            <a:r>
              <a:rPr lang="zh-CN" altLang="en-US" sz="4400" b="1" dirty="0">
                <a:solidFill>
                  <a:srgbClr val="FF9966"/>
                </a:solidFill>
              </a:rPr>
              <a:t>的两个有理数称为互为倒数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762000" y="3505200"/>
            <a:ext cx="76962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 dirty="0">
                <a:solidFill>
                  <a:srgbClr val="0000FF"/>
                </a:solidFill>
              </a:rPr>
              <a:t>练一练</a:t>
            </a:r>
            <a:r>
              <a:rPr lang="en-US" altLang="zh-CN" sz="4000" b="1" dirty="0">
                <a:solidFill>
                  <a:srgbClr val="0000FF"/>
                </a:solidFill>
              </a:rPr>
              <a:t>: </a:t>
            </a:r>
            <a:r>
              <a:rPr lang="zh-CN" altLang="en-US" sz="4000" b="1" dirty="0">
                <a:solidFill>
                  <a:srgbClr val="0000FF"/>
                </a:solidFill>
              </a:rPr>
              <a:t>写出下列各数的倒数</a:t>
            </a:r>
            <a:r>
              <a:rPr lang="en-US" altLang="zh-CN" sz="4000" b="1" dirty="0">
                <a:solidFill>
                  <a:srgbClr val="0000FF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0000FF"/>
                </a:solidFill>
              </a:rPr>
              <a:t>             1 ,  -2,   -3/2 ,   3.5  ,   -9/8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76672" y="908720"/>
            <a:ext cx="8610600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800" b="1" dirty="0">
                <a:solidFill>
                  <a:srgbClr val="0000FF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观察与思考</a:t>
            </a:r>
            <a:r>
              <a:rPr lang="en-US" altLang="zh-CN" sz="3800" b="1" dirty="0">
                <a:solidFill>
                  <a:srgbClr val="0000FF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800" b="1" dirty="0">
                <a:solidFill>
                  <a:srgbClr val="0000FF"/>
                </a:solidFill>
              </a:rPr>
              <a:t>1. </a:t>
            </a:r>
            <a:r>
              <a:rPr lang="zh-CN" altLang="en-US" sz="3800" b="1" dirty="0">
                <a:solidFill>
                  <a:srgbClr val="0000FF"/>
                </a:solidFill>
              </a:rPr>
              <a:t>计算下面各题中的两个算式</a:t>
            </a:r>
            <a:r>
              <a:rPr lang="en-US" altLang="zh-CN" sz="3800" b="1" dirty="0">
                <a:solidFill>
                  <a:srgbClr val="0000FF"/>
                </a:solidFill>
              </a:rPr>
              <a:t>,</a:t>
            </a:r>
            <a:r>
              <a:rPr lang="zh-CN" altLang="en-US" sz="3800" b="1" dirty="0">
                <a:solidFill>
                  <a:srgbClr val="0000FF"/>
                </a:solidFill>
              </a:rPr>
              <a:t>观察每组算式的结果有什么关系</a:t>
            </a:r>
            <a:r>
              <a:rPr lang="en-US" altLang="zh-CN" sz="3800" b="1" dirty="0">
                <a:solidFill>
                  <a:srgbClr val="0000FF"/>
                </a:solidFill>
              </a:rPr>
              <a:t>,</a:t>
            </a:r>
            <a:r>
              <a:rPr lang="zh-CN" altLang="en-US" sz="3800" b="1" dirty="0">
                <a:solidFill>
                  <a:srgbClr val="0000FF"/>
                </a:solidFill>
              </a:rPr>
              <a:t>除法中的除数与乘法中的一个乘数又有什么关系</a:t>
            </a:r>
            <a:r>
              <a:rPr lang="en-US" altLang="zh-CN" sz="3800" b="1" dirty="0">
                <a:solidFill>
                  <a:srgbClr val="0000FF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800" b="1" dirty="0">
                <a:solidFill>
                  <a:srgbClr val="0000FF"/>
                </a:solidFill>
              </a:rPr>
              <a:t> (1)  (-8) ÷(-4)</a:t>
            </a:r>
            <a:r>
              <a:rPr lang="zh-CN" altLang="en-US" sz="3800" b="1" dirty="0">
                <a:solidFill>
                  <a:srgbClr val="0000FF"/>
                </a:solidFill>
              </a:rPr>
              <a:t>与</a:t>
            </a:r>
            <a:r>
              <a:rPr lang="en-US" altLang="zh-CN" sz="3800" b="1" dirty="0">
                <a:solidFill>
                  <a:srgbClr val="0000FF"/>
                </a:solidFill>
              </a:rPr>
              <a:t>(-8) ×(-1/4)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800" b="1" dirty="0">
                <a:solidFill>
                  <a:srgbClr val="0000FF"/>
                </a:solidFill>
              </a:rPr>
              <a:t> (2)  6 ÷(-4/5)</a:t>
            </a:r>
            <a:r>
              <a:rPr lang="zh-CN" altLang="en-US" sz="3800" b="1" dirty="0">
                <a:solidFill>
                  <a:srgbClr val="0000FF"/>
                </a:solidFill>
              </a:rPr>
              <a:t>与</a:t>
            </a:r>
            <a:r>
              <a:rPr lang="en-US" altLang="zh-CN" sz="3800" b="1" dirty="0">
                <a:solidFill>
                  <a:srgbClr val="0000FF"/>
                </a:solidFill>
              </a:rPr>
              <a:t>6 ×(-5/4)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800" b="1" dirty="0">
                <a:solidFill>
                  <a:srgbClr val="0000FF"/>
                </a:solidFill>
              </a:rPr>
              <a:t>2.</a:t>
            </a:r>
            <a:r>
              <a:rPr lang="zh-CN" altLang="en-US" sz="3800" b="1" dirty="0">
                <a:solidFill>
                  <a:srgbClr val="0000FF"/>
                </a:solidFill>
              </a:rPr>
              <a:t>你能举出具有上述特点的两组算式吗</a:t>
            </a:r>
            <a:r>
              <a:rPr lang="en-US" altLang="zh-CN" sz="3800" b="1" dirty="0">
                <a:solidFill>
                  <a:srgbClr val="0000FF"/>
                </a:solidFill>
              </a:rPr>
              <a:t>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79512" y="1268760"/>
            <a:ext cx="9144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0000FF"/>
                </a:solidFill>
              </a:rPr>
              <a:t>3.</a:t>
            </a:r>
            <a:r>
              <a:rPr lang="zh-CN" altLang="en-US" sz="4000" b="1" dirty="0">
                <a:solidFill>
                  <a:srgbClr val="0000FF"/>
                </a:solidFill>
              </a:rPr>
              <a:t>有理数的除法运算可以转化为乘法运算吗</a:t>
            </a:r>
            <a:r>
              <a:rPr lang="en-US" altLang="zh-CN" sz="4000" b="1" dirty="0">
                <a:solidFill>
                  <a:srgbClr val="0000FF"/>
                </a:solidFill>
              </a:rPr>
              <a:t>?</a:t>
            </a:r>
            <a:r>
              <a:rPr lang="zh-CN" altLang="en-US" sz="4000" b="1" dirty="0">
                <a:solidFill>
                  <a:srgbClr val="0000FF"/>
                </a:solidFill>
              </a:rPr>
              <a:t>转</a:t>
            </a:r>
            <a:r>
              <a:rPr lang="zh-CN" altLang="en-US" sz="4000" b="1" dirty="0" smtClean="0">
                <a:solidFill>
                  <a:srgbClr val="0000FF"/>
                </a:solidFill>
              </a:rPr>
              <a:t>化的</a:t>
            </a:r>
            <a:r>
              <a:rPr lang="zh-CN" altLang="en-US" sz="4000" b="1" dirty="0">
                <a:solidFill>
                  <a:srgbClr val="0000FF"/>
                </a:solidFill>
              </a:rPr>
              <a:t>方法是什么</a:t>
            </a:r>
            <a:r>
              <a:rPr lang="en-US" altLang="zh-CN" sz="4000" b="1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81000" y="4114800"/>
            <a:ext cx="845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b="1" dirty="0">
                <a:solidFill>
                  <a:srgbClr val="FF9966"/>
                </a:solidFill>
              </a:rPr>
              <a:t>除以一个数</a:t>
            </a:r>
            <a:r>
              <a:rPr lang="en-US" altLang="zh-CN" sz="4400" b="1" dirty="0">
                <a:solidFill>
                  <a:srgbClr val="FF9966"/>
                </a:solidFill>
              </a:rPr>
              <a:t>,</a:t>
            </a:r>
            <a:r>
              <a:rPr lang="zh-CN" altLang="en-US" sz="4400" b="1" dirty="0">
                <a:solidFill>
                  <a:srgbClr val="FF9966"/>
                </a:solidFill>
              </a:rPr>
              <a:t>等于乘这个数的倒数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42739" y="836712"/>
            <a:ext cx="86868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 dirty="0">
                <a:solidFill>
                  <a:srgbClr val="0000FF"/>
                </a:solidFill>
              </a:rPr>
              <a:t>练一练</a:t>
            </a:r>
            <a:r>
              <a:rPr lang="en-US" altLang="zh-CN" sz="4000" b="1" dirty="0">
                <a:solidFill>
                  <a:srgbClr val="0000FF"/>
                </a:solidFill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4000" b="1" dirty="0">
                <a:solidFill>
                  <a:srgbClr val="0000FF"/>
                </a:solidFill>
              </a:rPr>
              <a:t>计算</a:t>
            </a:r>
            <a:r>
              <a:rPr lang="en-US" altLang="zh-CN" sz="4000" b="1" dirty="0">
                <a:solidFill>
                  <a:srgbClr val="0000FF"/>
                </a:solidFill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AutoNum type="arabicParenBoth"/>
            </a:pPr>
            <a:r>
              <a:rPr lang="en-US" altLang="zh-CN" sz="4000" b="1" dirty="0">
                <a:solidFill>
                  <a:srgbClr val="0000FF"/>
                </a:solidFill>
              </a:rPr>
              <a:t>(-64) ÷8            (2) (-15) ÷(-3</a:t>
            </a:r>
            <a:r>
              <a:rPr lang="en-US" altLang="zh-CN" sz="4000" b="1" dirty="0" smtClean="0">
                <a:solidFill>
                  <a:srgbClr val="0000FF"/>
                </a:solidFill>
              </a:rPr>
              <a:t>)</a:t>
            </a:r>
            <a:endParaRPr lang="en-US" altLang="zh-CN" sz="4000" b="1" dirty="0">
              <a:solidFill>
                <a:srgbClr val="0000FF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AutoNum type="arabicParenBoth" startAt="3"/>
            </a:pPr>
            <a:r>
              <a:rPr lang="en-US" altLang="zh-CN" sz="4000" b="1" dirty="0">
                <a:solidFill>
                  <a:srgbClr val="0000FF"/>
                </a:solidFill>
              </a:rPr>
              <a:t>1/2 ÷(-2/3)        (4) (-1.25) ÷</a:t>
            </a:r>
            <a:r>
              <a:rPr lang="en-US" altLang="zh-CN" sz="4000" b="1" dirty="0" smtClean="0">
                <a:solidFill>
                  <a:srgbClr val="0000FF"/>
                </a:solidFill>
              </a:rPr>
              <a:t>1/8</a:t>
            </a:r>
            <a:endParaRPr lang="en-US" altLang="zh-CN" sz="4000" b="1" dirty="0">
              <a:solidFill>
                <a:srgbClr val="0000FF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0000FF"/>
                </a:solidFill>
              </a:rPr>
              <a:t>(5</a:t>
            </a:r>
            <a:r>
              <a:rPr lang="en-US" altLang="zh-CN" sz="4000" b="1" dirty="0" smtClean="0">
                <a:solidFill>
                  <a:srgbClr val="0000FF"/>
                </a:solidFill>
              </a:rPr>
              <a:t>) 0÷(-</a:t>
            </a:r>
            <a:r>
              <a:rPr lang="en-US" altLang="zh-CN" sz="4000" b="1" dirty="0">
                <a:solidFill>
                  <a:srgbClr val="0000FF"/>
                </a:solidFill>
              </a:rPr>
              <a:t>7/18)         (6) 8/5 ÷(-4</a:t>
            </a:r>
            <a:r>
              <a:rPr lang="en-US" altLang="zh-CN" sz="4000" b="1" dirty="0" smtClean="0">
                <a:solidFill>
                  <a:srgbClr val="0000FF"/>
                </a:solidFill>
              </a:rPr>
              <a:t>)</a:t>
            </a:r>
            <a:endParaRPr lang="en-US" altLang="zh-CN" sz="4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95536" y="836712"/>
            <a:ext cx="8001000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 dirty="0">
                <a:solidFill>
                  <a:srgbClr val="0000FF"/>
                </a:solidFill>
              </a:rPr>
              <a:t>例</a:t>
            </a:r>
            <a:r>
              <a:rPr lang="en-US" altLang="zh-CN" sz="4000" b="1" dirty="0">
                <a:solidFill>
                  <a:srgbClr val="0000FF"/>
                </a:solidFill>
              </a:rPr>
              <a:t>2   </a:t>
            </a:r>
            <a:r>
              <a:rPr lang="zh-CN" altLang="en-US" sz="4000" b="1" dirty="0">
                <a:solidFill>
                  <a:srgbClr val="0000FF"/>
                </a:solidFill>
              </a:rPr>
              <a:t>计算</a:t>
            </a:r>
          </a:p>
          <a:p>
            <a:pPr eaLnBrk="1" hangingPunct="1">
              <a:spcBef>
                <a:spcPct val="50000"/>
              </a:spcBef>
            </a:pPr>
            <a:endParaRPr lang="zh-CN" altLang="en-US" sz="4000" b="1" dirty="0">
              <a:solidFill>
                <a:srgbClr val="0000FF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4000" b="1" dirty="0">
                <a:solidFill>
                  <a:srgbClr val="0000FF"/>
                </a:solidFill>
              </a:rPr>
              <a:t>（</a:t>
            </a:r>
            <a:r>
              <a:rPr lang="en-US" altLang="zh-CN" sz="4000" b="1" dirty="0">
                <a:solidFill>
                  <a:srgbClr val="0000FF"/>
                </a:solidFill>
              </a:rPr>
              <a:t>1</a:t>
            </a:r>
            <a:r>
              <a:rPr lang="zh-CN" altLang="en-US" sz="4000" b="1" dirty="0">
                <a:solidFill>
                  <a:srgbClr val="0000FF"/>
                </a:solidFill>
              </a:rPr>
              <a:t>）</a:t>
            </a:r>
            <a:r>
              <a:rPr lang="en-US" altLang="zh-CN" sz="4000" b="1" dirty="0">
                <a:solidFill>
                  <a:srgbClr val="0000FF"/>
                </a:solidFill>
              </a:rPr>
              <a:t>(-3/4) ÷(-6) ÷(-9/4) 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0000FF"/>
                </a:solidFill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4000" b="1" dirty="0">
                <a:solidFill>
                  <a:srgbClr val="0000FF"/>
                </a:solidFill>
              </a:rPr>
              <a:t>（</a:t>
            </a:r>
            <a:r>
              <a:rPr lang="en-US" altLang="zh-CN" sz="4000" b="1" dirty="0">
                <a:solidFill>
                  <a:srgbClr val="0000FF"/>
                </a:solidFill>
              </a:rPr>
              <a:t>2</a:t>
            </a:r>
            <a:r>
              <a:rPr lang="zh-CN" altLang="en-US" sz="4000" b="1" dirty="0">
                <a:solidFill>
                  <a:srgbClr val="0000FF"/>
                </a:solidFill>
              </a:rPr>
              <a:t>） </a:t>
            </a:r>
            <a:r>
              <a:rPr lang="en-US" altLang="zh-CN" sz="4000" b="1" dirty="0">
                <a:solidFill>
                  <a:srgbClr val="0000FF"/>
                </a:solidFill>
              </a:rPr>
              <a:t>(5/12-7/18) ÷(-5/36)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凤舞九天">
      <a:dk1>
        <a:sysClr val="windowText" lastClr="000000"/>
      </a:dk1>
      <a:lt1>
        <a:sysClr val="window" lastClr="FFFFFF"/>
      </a:lt1>
      <a:dk2>
        <a:srgbClr val="004646"/>
      </a:dk2>
      <a:lt2>
        <a:srgbClr val="E1F0FF"/>
      </a:lt2>
      <a:accent1>
        <a:srgbClr val="50742F"/>
      </a:accent1>
      <a:accent2>
        <a:srgbClr val="268868"/>
      </a:accent2>
      <a:accent3>
        <a:srgbClr val="33BD56"/>
      </a:accent3>
      <a:accent4>
        <a:srgbClr val="4BC5B9"/>
      </a:accent4>
      <a:accent5>
        <a:srgbClr val="3163CA"/>
      </a:accent5>
      <a:accent6>
        <a:srgbClr val="4B14AA"/>
      </a:accent6>
      <a:hlink>
        <a:srgbClr val="D9BE02"/>
      </a:hlink>
      <a:folHlink>
        <a:srgbClr val="F900F9"/>
      </a:folHlink>
    </a:clrScheme>
    <a:fontScheme name="凤舞九天">
      <a:majorFont>
        <a:latin typeface="Footlight MT Light"/>
        <a:ea typeface=""/>
        <a:cs typeface=""/>
        <a:font script="Jpan" typeface="ＭＳ Ｐゴシック"/>
        <a:font script="Hang" typeface="맑은 고딕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oudy Old Style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凤舞九天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atMod val="180000"/>
              </a:schemeClr>
            </a:gs>
            <a:gs pos="50000">
              <a:schemeClr val="phClr">
                <a:tint val="40000"/>
                <a:satMod val="175000"/>
              </a:schemeClr>
            </a:gs>
            <a:gs pos="100000">
              <a:schemeClr val="phClr">
                <a:tint val="65000"/>
                <a:satMod val="18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38000"/>
                <a:satMod val="150000"/>
              </a:schemeClr>
            </a:gs>
            <a:gs pos="50000">
              <a:schemeClr val="phClr">
                <a:shade val="100000"/>
                <a:satMod val="100000"/>
              </a:schemeClr>
            </a:gs>
            <a:gs pos="100000">
              <a:schemeClr val="phClr">
                <a:shade val="38000"/>
                <a:satMod val="150000"/>
              </a:schemeClr>
            </a:gs>
          </a:gsLst>
          <a:lin ang="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00000"/>
              </a:schemeClr>
            </a:gs>
            <a:gs pos="100000">
              <a:schemeClr val="phClr">
                <a:shade val="15000"/>
                <a:satMod val="300000"/>
              </a:schemeClr>
            </a:gs>
          </a:gsLst>
          <a:path path="circle">
            <a:fillToRect l="10000" t="180000" r="1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tile tx="0" ty="0" sx="50000" sy="50000" flip="x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448</Words>
  <Application>Microsoft Office PowerPoint</Application>
  <PresentationFormat>全屏显示(4:3)</PresentationFormat>
  <Paragraphs>58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3" baseType="lpstr">
      <vt:lpstr>汉仪大宋简</vt:lpstr>
      <vt:lpstr>华文彩云</vt:lpstr>
      <vt:lpstr>华文新魏</vt:lpstr>
      <vt:lpstr>宋体</vt:lpstr>
      <vt:lpstr>微软雅黑</vt:lpstr>
      <vt:lpstr>Arial</vt:lpstr>
      <vt:lpstr>Calibri</vt:lpstr>
      <vt:lpstr>Footlight MT Light</vt:lpstr>
      <vt:lpstr>Goudy Old Style</vt:lpstr>
      <vt:lpstr>Times New Roman</vt:lpstr>
      <vt:lpstr>Wingdings 2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2003-09-25T08:11:00Z</dcterms:created>
  <dcterms:modified xsi:type="dcterms:W3CDTF">2023-01-16T23:22:48Z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6B2051514D594388B0050F566FE9815E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