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D70D1-5B23-40EC-8298-082E03D607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45C2-0028-417B-8F0B-3B1BF6ED19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en-US" altLang="zh-CN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22</a:t>
            </a:fld>
            <a:endParaRPr lang="zh-CN" alt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en-US" altLang="zh-CN">
                <a:solidFill>
                  <a:prstClr val="black"/>
                </a:solidFill>
              </a:rPr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en-US" altLang="zh-CN">
                <a:solidFill>
                  <a:prstClr val="black"/>
                </a:solidFill>
              </a:rPr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/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en-US" altLang="zh-CN">
                <a:solidFill>
                  <a:prstClr val="black"/>
                </a:solidFill>
              </a:rPr>
              <a:t>35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en-US" altLang="zh-CN">
                <a:solidFill>
                  <a:prstClr val="black"/>
                </a:solidFill>
              </a:rPr>
              <a:t>36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16</a:t>
            </a:fld>
            <a:endParaRPr lang="zh-CN" alt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17</a:t>
            </a:fld>
            <a:endParaRPr lang="zh-CN" alt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19</a:t>
            </a:fld>
            <a:endParaRPr lang="zh-CN" alt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fld id="{9A0DB2DC-4C9A-4742-B13C-FB6460FD3503}" type="slidenum">
              <a:rPr lang="zh-CN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20</a:t>
            </a:fld>
            <a:endParaRPr lang="zh-CN" alt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3"/>
          <p:cNvGrpSpPr/>
          <p:nvPr/>
        </p:nvGrpSpPr>
        <p:grpSpPr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7171" name="Picture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572000" cy="785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2" name="Picture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1999" cy="786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3"/>
          <p:cNvGrpSpPr/>
          <p:nvPr/>
        </p:nvGrpSpPr>
        <p:grpSpPr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8195" name="Picture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572000" cy="785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6" name="Picture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1999" cy="786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3"/>
          <p:cNvGrpSpPr/>
          <p:nvPr/>
        </p:nvGrpSpPr>
        <p:grpSpPr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099" name="Picture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572000" cy="785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0" name="Picture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1999" cy="786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3"/>
          <p:cNvGrpSpPr/>
          <p:nvPr/>
        </p:nvGrpSpPr>
        <p:grpSpPr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5123" name="Picture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572000" cy="785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Picture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1999" cy="786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3"/>
          <p:cNvGrpSpPr/>
          <p:nvPr/>
        </p:nvGrpSpPr>
        <p:grpSpPr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6147" name="Picture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572000" cy="785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Picture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1999" cy="786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rtl="0">
              <a:buFontTx/>
              <a:buNone/>
              <a:defRPr/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molly\Desktop\&#32431;&#38899;&#20048;%20-%20&#21345;&#20892;%20-%20&#23567;&#25552;&#29748;&#29256;&#32431;&#38899;&#20048;.mp3" TargetMode="External"/><Relationship Id="rId1" Type="http://schemas.microsoft.com/office/2007/relationships/media" Target="file:///C:\Users\molly\Desktop\&#32431;&#38899;&#20048;%20-%20&#21345;&#20892;%20-%20&#23567;&#25552;&#29748;&#29256;&#32431;&#38899;&#20048;.mp3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molly\Desktop\&#32431;&#38899;&#20048;%20-%20&#21345;&#20892;%20-%20&#23567;&#25552;&#29748;&#29256;&#32431;&#38899;&#20048;.mp3" TargetMode="External"/><Relationship Id="rId1" Type="http://schemas.microsoft.com/office/2007/relationships/media" Target="file:///C:\Users\molly\Desktop\&#32431;&#38899;&#20048;%20-%20&#21345;&#20892;%20-%20&#23567;&#25552;&#29748;&#29256;&#32431;&#38899;&#20048;.mp3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32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880149" y="3789040"/>
            <a:ext cx="307622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第三课时</a:t>
            </a:r>
            <a:endParaRPr lang="en-US" altLang="zh-CN" sz="44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0" y="1052736"/>
            <a:ext cx="9144000" cy="172819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500" b="1" i="1" kern="0" dirty="0">
                <a:solidFill>
                  <a:srgbClr val="7D87BB"/>
                </a:solidFill>
                <a:latin typeface="Baskerville Old Face" panose="02020602080505020303" pitchFamily="18" charset="0"/>
                <a:cs typeface="+mj-cs"/>
              </a:rPr>
              <a:t>My day</a:t>
            </a:r>
            <a:endParaRPr lang="zh-CN" altLang="en-US" sz="11500" b="1" i="1" kern="0" dirty="0">
              <a:solidFill>
                <a:srgbClr val="7D87BB"/>
              </a:solidFill>
              <a:latin typeface="Baskerville Old Face" panose="02020602080505020303" pitchFamily="18" charset="0"/>
              <a:cs typeface="+mj-cs"/>
            </a:endParaRPr>
          </a:p>
        </p:txBody>
      </p:sp>
      <p:pic>
        <p:nvPicPr>
          <p:cNvPr id="1537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26" y="2924944"/>
            <a:ext cx="3692525" cy="266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 descr="cc52a2b6eed59f1ec269a5b7241864a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271588"/>
            <a:ext cx="9144000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6"/>
          <p:cNvSpPr txBox="1"/>
          <p:nvPr/>
        </p:nvSpPr>
        <p:spPr>
          <a:xfrm>
            <a:off x="2195513" y="1412875"/>
            <a:ext cx="2235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Migraffiti" charset="0"/>
              </a:rPr>
              <a:t>My friend</a:t>
            </a:r>
          </a:p>
        </p:txBody>
      </p:sp>
      <p:sp>
        <p:nvSpPr>
          <p:cNvPr id="27652" name="文本框 10"/>
          <p:cNvSpPr txBox="1"/>
          <p:nvPr/>
        </p:nvSpPr>
        <p:spPr>
          <a:xfrm>
            <a:off x="1295400" y="1600200"/>
            <a:ext cx="3586163" cy="5303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00"/>
                </a:solidFill>
                <a:latin typeface="Migraffiti" charset="0"/>
                <a:sym typeface="宋体" panose="02010600030101010101" pitchFamily="2" charset="-122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Migraffiti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I have a good friend.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    His name is </a:t>
            </a:r>
            <a:r>
              <a:rPr lang="en-US" altLang="zh-CN" sz="2400" b="1" dirty="0" err="1">
                <a:solidFill>
                  <a:srgbClr val="3C8C93"/>
                </a:solidFill>
                <a:sym typeface="宋体" panose="02010600030101010101" pitchFamily="2" charset="-122"/>
              </a:rPr>
              <a:t>Mog</a:t>
            </a: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    He is black.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    He _______ at seven o'clock in the evening.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</a:rPr>
              <a:t>    </a:t>
            </a: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He __________ at half past seven.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3C8C93"/>
                </a:solidFill>
                <a:latin typeface="Migraffiti" charset="0"/>
              </a:rPr>
              <a:t>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3C8C93"/>
              </a:solidFill>
              <a:latin typeface="Migraffiti" charset="0"/>
            </a:endParaRPr>
          </a:p>
        </p:txBody>
      </p:sp>
      <p:sp>
        <p:nvSpPr>
          <p:cNvPr id="27653" name="文本框 1"/>
          <p:cNvSpPr txBox="1"/>
          <p:nvPr/>
        </p:nvSpPr>
        <p:spPr>
          <a:xfrm>
            <a:off x="4800600" y="1143000"/>
            <a:ext cx="3352800" cy="5578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00"/>
                </a:solidFill>
                <a:latin typeface="Migraffiti" charset="0"/>
                <a:sym typeface="宋体" panose="02010600030101010101" pitchFamily="2" charset="-122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Migraffiti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He catches a lot of _____ at eight  o' clock.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    He ____________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at six o'clock in the morning.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   We often eat and work together.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3C8C93"/>
                </a:solidFill>
                <a:sym typeface="宋体" panose="02010600030101010101" pitchFamily="2" charset="-122"/>
              </a:rPr>
              <a:t>  We are good friends!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rgbClr val="3C8C93"/>
              </a:solidFill>
            </a:endParaRPr>
          </a:p>
        </p:txBody>
      </p:sp>
      <p:pic>
        <p:nvPicPr>
          <p:cNvPr id="27654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9000" y="152400"/>
            <a:ext cx="2127250" cy="283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150745" y="3320733"/>
            <a:ext cx="1401763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700" b="1" dirty="0">
                <a:solidFill>
                  <a:srgbClr val="FF0000"/>
                </a:solidFill>
                <a:sym typeface="宋体" panose="02010600030101010101" pitchFamily="2" charset="-122"/>
              </a:rPr>
              <a:t>gets up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30425" y="4357688"/>
            <a:ext cx="1916113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rgbClr val="FF0000"/>
                </a:solidFill>
                <a:sym typeface="宋体" panose="02010600030101010101" pitchFamily="2" charset="-122"/>
              </a:rPr>
              <a:t>has dinner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59375" y="1747838"/>
            <a:ext cx="963613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rgbClr val="FF0000"/>
                </a:solidFill>
                <a:sym typeface="宋体" panose="02010600030101010101" pitchFamily="2" charset="-122"/>
              </a:rPr>
              <a:t>mice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88000" y="2849563"/>
            <a:ext cx="2106613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rgbClr val="FF0000"/>
                </a:solidFill>
                <a:sym typeface="宋体" panose="02010600030101010101" pitchFamily="2" charset="-122"/>
              </a:rPr>
              <a:t>goes to bed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2400" y="-89535"/>
            <a:ext cx="3400425" cy="118872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Listen and write</a:t>
            </a:r>
            <a:endParaRPr lang="en-US" altLang="zh-CN" sz="3600" b="1" noProof="1">
              <a:solidFill>
                <a:srgbClr val="FFFFFF"/>
              </a:solidFill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6706" y="4475956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5588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45433" y="1085215"/>
            <a:ext cx="4768850" cy="8312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3884265" y="231775"/>
            <a:ext cx="4573240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62400" y="304800"/>
            <a:ext cx="44656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G</a:t>
            </a:r>
            <a:r>
              <a:rPr lang="en-US" altLang="zh-CN" sz="3600" b="1">
                <a:solidFill>
                  <a:srgbClr val="FFFFFF"/>
                </a:solidFill>
              </a:rPr>
              <a:t>ood evening, Min</a:t>
            </a: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!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7588" y="1139825"/>
            <a:ext cx="446881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Good evening, Mog!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758565" y="1908175"/>
            <a:ext cx="3611245" cy="87693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13692" y="2899410"/>
            <a:ext cx="4191001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1588" y="1985963"/>
            <a:ext cx="3560762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What time is it?</a:t>
            </a:r>
            <a:endParaRPr lang="en-US" altLang="zh-CN" sz="2700" b="1">
              <a:solidFill>
                <a:srgbClr val="002060"/>
              </a:solidFill>
            </a:endParaRPr>
          </a:p>
        </p:txBody>
      </p:sp>
      <p:sp>
        <p:nvSpPr>
          <p:cNvPr id="29707" name="文本框 11"/>
          <p:cNvSpPr txBox="1"/>
          <p:nvPr/>
        </p:nvSpPr>
        <p:spPr>
          <a:xfrm>
            <a:off x="914400" y="2898775"/>
            <a:ext cx="40386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It's seven o'clock.</a:t>
            </a:r>
            <a:endParaRPr lang="en-US" altLang="zh-CN" sz="3600" b="1">
              <a:solidFill>
                <a:srgbClr val="FFFFFF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572000" y="3738244"/>
            <a:ext cx="3539490" cy="748666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2000" y="3738563"/>
            <a:ext cx="3482975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Oh, I'm hungry.</a:t>
            </a:r>
            <a:endParaRPr lang="en-US" altLang="zh-CN" sz="2700" b="1">
              <a:solidFill>
                <a:srgbClr val="002060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09600" y="4652010"/>
            <a:ext cx="5984875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5800" y="4727575"/>
            <a:ext cx="599122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Let's have dinner together.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73225" y="5868988"/>
            <a:ext cx="5757863" cy="639763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get up?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200" y="-93981"/>
            <a:ext cx="3896360" cy="118872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ea typeface="Migraffiti" charset="0"/>
                <a:cs typeface="+mn-ea"/>
              </a:rPr>
              <a:t>Liten and answer</a:t>
            </a:r>
            <a:endParaRPr lang="en-US" altLang="zh-CN" sz="3600" b="1" noProof="1">
              <a:solidFill>
                <a:srgbClr val="000000"/>
              </a:solidFill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11" grpId="0"/>
      <p:bldP spid="29707" grpId="0"/>
      <p:bldP spid="15" grpId="0"/>
      <p:bldP spid="19" grpId="0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30723" name="图片 2" descr="图片2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10400" y="153988"/>
            <a:ext cx="2886075" cy="384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24000" y="381000"/>
            <a:ext cx="990600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Min</a:t>
            </a:r>
          </a:p>
        </p:txBody>
      </p:sp>
      <p:pic>
        <p:nvPicPr>
          <p:cNvPr id="30725" name="图片 3" descr="图片2_副本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867400" y="381000"/>
            <a:ext cx="1116013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Mog</a:t>
            </a:r>
          </a:p>
        </p:txBody>
      </p:sp>
      <p:pic>
        <p:nvPicPr>
          <p:cNvPr id="30727" name="Pictur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9800" y="4419600"/>
            <a:ext cx="2784475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8" name="标题 6"/>
          <p:cNvSpPr>
            <a:spLocks noGrp="1"/>
          </p:cNvSpPr>
          <p:nvPr/>
        </p:nvSpPr>
        <p:spPr>
          <a:xfrm>
            <a:off x="381000" y="2514600"/>
            <a:ext cx="8305800" cy="17557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600" b="1">
                <a:solidFill>
                  <a:srgbClr val="000000"/>
                </a:solidFill>
              </a:rPr>
              <a:t>Min and Mog _____ at _________ in the evening.</a:t>
            </a:r>
          </a:p>
        </p:txBody>
      </p:sp>
      <p:pic>
        <p:nvPicPr>
          <p:cNvPr id="30729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5200" y="4572000"/>
            <a:ext cx="1795463" cy="176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449263" y="1524000"/>
            <a:ext cx="8059738" cy="762000"/>
          </a:xfrm>
          <a:prstGeom prst="rect">
            <a:avLst/>
          </a:prstGeom>
          <a:solidFill>
            <a:srgbClr val="FFC00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get up?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57800" y="2895600"/>
            <a:ext cx="1676400" cy="63976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get up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9600" y="3657600"/>
            <a:ext cx="3200400" cy="639763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seven o'clock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200" y="5701665"/>
            <a:ext cx="2783840" cy="118872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Fill in blanks</a:t>
            </a:r>
            <a:endParaRPr lang="en-US" altLang="zh-CN" sz="3600" b="1" noProof="1">
              <a:solidFill>
                <a:srgbClr val="FFFFFF"/>
              </a:solidFill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8" grpId="0" bldLvl="0" animBg="1"/>
      <p:bldP spid="11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0400" y="4495800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5588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45434" y="1085215"/>
            <a:ext cx="4768850" cy="8312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3884265" y="231775"/>
            <a:ext cx="4573234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32774" name="文本框 21"/>
          <p:cNvSpPr txBox="1"/>
          <p:nvPr/>
        </p:nvSpPr>
        <p:spPr>
          <a:xfrm>
            <a:off x="3962400" y="304800"/>
            <a:ext cx="44243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</a:rPr>
              <a:t>Good evening, Min!</a:t>
            </a:r>
          </a:p>
        </p:txBody>
      </p:sp>
      <p:sp>
        <p:nvSpPr>
          <p:cNvPr id="32775" name="文本框 4"/>
          <p:cNvSpPr txBox="1"/>
          <p:nvPr/>
        </p:nvSpPr>
        <p:spPr>
          <a:xfrm>
            <a:off x="1017588" y="1139825"/>
            <a:ext cx="446881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Good evening, </a:t>
            </a:r>
            <a:r>
              <a:rPr lang="en-US" altLang="zh-CN" sz="3600" b="1" dirty="0" err="1">
                <a:solidFill>
                  <a:srgbClr val="000000"/>
                </a:solidFill>
              </a:rPr>
              <a:t>Mog</a:t>
            </a:r>
            <a:r>
              <a:rPr lang="en-US" altLang="zh-CN" sz="3600" b="1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758565" y="1908175"/>
            <a:ext cx="3611245" cy="87693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13693" y="2899410"/>
            <a:ext cx="4191001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32778" name="文本框 10"/>
          <p:cNvSpPr txBox="1"/>
          <p:nvPr/>
        </p:nvSpPr>
        <p:spPr>
          <a:xfrm>
            <a:off x="3811588" y="1985963"/>
            <a:ext cx="34036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Migraffiti" charset="0"/>
              </a:rPr>
              <a:t>W</a:t>
            </a:r>
            <a:r>
              <a:rPr lang="en-US" altLang="zh-CN" sz="3600" b="1" dirty="0">
                <a:solidFill>
                  <a:srgbClr val="FFFFFF"/>
                </a:solidFill>
              </a:rPr>
              <a:t>hat time is it?</a:t>
            </a:r>
            <a:endParaRPr lang="en-US" altLang="zh-CN" sz="2700" b="1" dirty="0">
              <a:solidFill>
                <a:srgbClr val="002060"/>
              </a:solidFill>
            </a:endParaRPr>
          </a:p>
        </p:txBody>
      </p:sp>
      <p:sp>
        <p:nvSpPr>
          <p:cNvPr id="32779" name="文本框 11"/>
          <p:cNvSpPr txBox="1"/>
          <p:nvPr/>
        </p:nvSpPr>
        <p:spPr>
          <a:xfrm>
            <a:off x="914400" y="2898775"/>
            <a:ext cx="40386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It's seven o'clock.</a:t>
            </a:r>
            <a:endParaRPr lang="en-US" altLang="zh-CN" sz="2700" b="1" dirty="0">
              <a:solidFill>
                <a:srgbClr val="FFFFFF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572000" y="3738244"/>
            <a:ext cx="3539490" cy="748666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32781" name="文本框 14"/>
          <p:cNvSpPr txBox="1"/>
          <p:nvPr/>
        </p:nvSpPr>
        <p:spPr>
          <a:xfrm>
            <a:off x="4572000" y="3738563"/>
            <a:ext cx="3663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</a:rPr>
              <a:t>Oh, I'm hungry</a:t>
            </a:r>
            <a:r>
              <a:rPr lang="en-US" altLang="zh-CN" sz="3600" b="1" dirty="0">
                <a:solidFill>
                  <a:srgbClr val="FFFFFF"/>
                </a:solidFill>
                <a:latin typeface="Migraffiti" charset="0"/>
              </a:rPr>
              <a:t>.</a:t>
            </a:r>
            <a:endParaRPr lang="en-US" altLang="zh-CN" sz="2700" b="1" dirty="0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09600" y="4652010"/>
            <a:ext cx="6075045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32783" name="文本框 18"/>
          <p:cNvSpPr txBox="1"/>
          <p:nvPr/>
        </p:nvSpPr>
        <p:spPr>
          <a:xfrm>
            <a:off x="685800" y="4727575"/>
            <a:ext cx="599122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Let's have dinner together.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200" y="108585"/>
            <a:ext cx="3896360" cy="64008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latin typeface="Migraffiti" charset="0"/>
                <a:ea typeface="Migraffiti" charset="0"/>
                <a:cs typeface="+mn-ea"/>
              </a:rPr>
              <a:t>PAIR WORK</a:t>
            </a:r>
            <a:endParaRPr lang="en-US" altLang="zh-CN" sz="3600" b="1" noProof="1">
              <a:solidFill>
                <a:srgbClr val="000000"/>
              </a:solidFill>
              <a:latin typeface="Migraffiti" charset="0"/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>
            <a:off x="4566920" y="2539999"/>
            <a:ext cx="2921000" cy="748666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pic>
        <p:nvPicPr>
          <p:cNvPr id="34819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0400" y="3165475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35" y="1599883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89965" y="762000"/>
            <a:ext cx="6096635" cy="130238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043045" y="4508817"/>
            <a:ext cx="3578860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9200" y="762000"/>
            <a:ext cx="5943600" cy="11887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Would you like some fish?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Here you are.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66920" y="2588260"/>
            <a:ext cx="2595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</a:rPr>
              <a:t>Thank you.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1478" y="4589780"/>
            <a:ext cx="340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</a:rPr>
              <a:t>It's wonderful</a:t>
            </a:r>
            <a:r>
              <a:rPr lang="en-US" altLang="zh-CN" sz="3600" b="1" dirty="0">
                <a:solidFill>
                  <a:srgbClr val="FFFFFF"/>
                </a:solidFill>
                <a:latin typeface="Migraffiti" charset="0"/>
              </a:rPr>
              <a:t>!</a:t>
            </a:r>
            <a:endParaRPr lang="en-US" altLang="zh-CN" sz="2700" b="1" dirty="0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692265" y="3578224"/>
            <a:ext cx="3950335" cy="818516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6115" y="3686175"/>
            <a:ext cx="36068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How's the fish?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19200" y="5867400"/>
            <a:ext cx="6781800" cy="639763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What do they eat for dinner?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200" y="108585"/>
            <a:ext cx="4303395" cy="64008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ea typeface="Migraffiti" charset="0"/>
                <a:cs typeface="+mn-ea"/>
              </a:rPr>
              <a:t>Listen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9" grpId="0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36867" name="图片 2" descr="图片2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10400" y="152400"/>
            <a:ext cx="2886075" cy="384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24000" y="381000"/>
            <a:ext cx="914400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Min</a:t>
            </a:r>
          </a:p>
        </p:txBody>
      </p:sp>
      <p:pic>
        <p:nvPicPr>
          <p:cNvPr id="36869" name="图片 3" descr="图片2_副本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096000" y="381000"/>
            <a:ext cx="1066800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Mog</a:t>
            </a:r>
          </a:p>
        </p:txBody>
      </p:sp>
      <p:sp>
        <p:nvSpPr>
          <p:cNvPr id="36871" name="标题 6"/>
          <p:cNvSpPr>
            <a:spLocks noGrp="1"/>
          </p:cNvSpPr>
          <p:nvPr/>
        </p:nvSpPr>
        <p:spPr>
          <a:xfrm>
            <a:off x="228600" y="2362200"/>
            <a:ext cx="8542338" cy="17557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500" b="1">
                <a:solidFill>
                  <a:srgbClr val="000000"/>
                </a:solidFill>
              </a:rPr>
              <a:t>They __________ at __________ in the evening</a:t>
            </a:r>
            <a:r>
              <a:rPr lang="en-US" altLang="zh-CN" sz="4500" b="1">
                <a:solidFill>
                  <a:srgbClr val="000000"/>
                </a:solidFill>
                <a:latin typeface="Migraffiti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4800" y="1600200"/>
            <a:ext cx="8610600" cy="762000"/>
          </a:xfrm>
          <a:prstGeom prst="rect">
            <a:avLst/>
          </a:prstGeom>
          <a:solidFill>
            <a:srgbClr val="FFC00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have dinner?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32175" y="2743200"/>
            <a:ext cx="2892425" cy="63976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have dinner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7200" y="3525838"/>
            <a:ext cx="3581400" cy="639763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half past seven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200" y="5701665"/>
            <a:ext cx="2783840" cy="118872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Fill in blanks</a:t>
            </a:r>
            <a:endParaRPr lang="en-US" altLang="zh-CN" sz="3600" b="1" noProof="1">
              <a:solidFill>
                <a:srgbClr val="FFFFFF"/>
              </a:solidFill>
              <a:ea typeface="Migraffiti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0400" y="4572000"/>
            <a:ext cx="2589213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Picture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6650" y="4486275"/>
            <a:ext cx="2779713" cy="219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8" grpId="0" bldLvl="0" animBg="1"/>
      <p:bldP spid="11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标注 17"/>
          <p:cNvSpPr/>
          <p:nvPr/>
        </p:nvSpPr>
        <p:spPr>
          <a:xfrm>
            <a:off x="5333295" y="4648200"/>
            <a:ext cx="1544460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pic>
        <p:nvPicPr>
          <p:cNvPr id="40963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0400" y="4495800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5588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45515" y="1085215"/>
            <a:ext cx="4283075" cy="8312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3884294" y="231775"/>
            <a:ext cx="4667875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62400" y="304800"/>
            <a:ext cx="46021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What time is it, Min?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7588" y="1139825"/>
            <a:ext cx="409892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It's eight o'clock.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758565" y="1908175"/>
            <a:ext cx="3890645" cy="87693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512569" y="2899410"/>
            <a:ext cx="3211194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1588" y="1985963"/>
            <a:ext cx="3822700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Oh! What's that?</a:t>
            </a:r>
            <a:endParaRPr lang="en-US" altLang="zh-CN" sz="2700" b="1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0050" y="2898775"/>
            <a:ext cx="2933700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It's a mouse.</a:t>
            </a:r>
            <a:endParaRPr lang="en-US" altLang="zh-CN" sz="2700" b="1">
              <a:solidFill>
                <a:srgbClr val="FFFFFF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572000" y="3738244"/>
            <a:ext cx="4061460" cy="748666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2000" y="3787775"/>
            <a:ext cx="41402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Catch the mouse</a:t>
            </a: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!</a:t>
            </a:r>
            <a:endParaRPr lang="en-US" altLang="zh-CN" sz="2700" b="1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85800" y="4648200"/>
            <a:ext cx="1162050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2000" y="4724400"/>
            <a:ext cx="9271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Go!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" y="5943600"/>
            <a:ext cx="8077200" cy="639763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catch the mouse?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200" y="76200"/>
            <a:ext cx="3896360" cy="70485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latin typeface="Migraffiti" charset="0"/>
                <a:ea typeface="Migraffiti" charset="0"/>
                <a:cs typeface="+mn-ea"/>
              </a:rPr>
              <a:t>Listen and answer</a:t>
            </a:r>
            <a:endParaRPr lang="en-US" altLang="zh-CN" sz="3600" b="1" noProof="1">
              <a:solidFill>
                <a:srgbClr val="000000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209800" y="4724400"/>
            <a:ext cx="2640965" cy="74866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4263" y="472440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Don't run</a:t>
            </a: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!</a:t>
            </a:r>
            <a:endParaRPr lang="en-US" altLang="zh-CN" sz="2700" b="1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0200" y="4724400"/>
            <a:ext cx="12954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Stop!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dvAuto="1000"/>
      <p:bldP spid="5" grpId="0" build="p" advAuto="1000"/>
      <p:bldP spid="11" grpId="0" build="p" advAuto="1000"/>
      <p:bldP spid="12" grpId="0" build="p" advAuto="1000"/>
      <p:bldP spid="15" grpId="0" build="p" advAuto="1000"/>
      <p:bldP spid="19" grpId="0" build="p" advAuto="1000"/>
      <p:bldP spid="14" grpId="0" bldLvl="0" animBg="1"/>
      <p:bldP spid="4" grpId="0" build="p" advAuto="1000"/>
      <p:bldP spid="8" grpId="0" build="p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标注 17"/>
          <p:cNvSpPr/>
          <p:nvPr/>
        </p:nvSpPr>
        <p:spPr>
          <a:xfrm>
            <a:off x="5333295" y="4648200"/>
            <a:ext cx="1544460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pic>
        <p:nvPicPr>
          <p:cNvPr id="40963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0400" y="4495800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5588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45515" y="1085215"/>
            <a:ext cx="4283075" cy="8312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3884294" y="231775"/>
            <a:ext cx="4667875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62400" y="304800"/>
            <a:ext cx="46021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What time is it, Min?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7588" y="1139825"/>
            <a:ext cx="409892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It's eight o'clock.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758565" y="1908175"/>
            <a:ext cx="3890645" cy="87693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512569" y="2899410"/>
            <a:ext cx="3211194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1588" y="1985963"/>
            <a:ext cx="3822700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Oh! What's that?</a:t>
            </a:r>
            <a:endParaRPr lang="en-US" altLang="zh-CN" sz="2700" b="1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0050" y="2898775"/>
            <a:ext cx="2933700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It's a mouse.</a:t>
            </a:r>
            <a:endParaRPr lang="en-US" altLang="zh-CN" sz="2700" b="1">
              <a:solidFill>
                <a:srgbClr val="FFFFFF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572000" y="3738244"/>
            <a:ext cx="4061460" cy="748666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2000" y="3787775"/>
            <a:ext cx="41402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Catch the mouse</a:t>
            </a: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!</a:t>
            </a:r>
            <a:endParaRPr lang="en-US" altLang="zh-CN" sz="2700" b="1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85800" y="4648200"/>
            <a:ext cx="1162050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2000" y="4724400"/>
            <a:ext cx="9271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Go!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" y="5943600"/>
            <a:ext cx="8077200" cy="639763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catch the mouse?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200" y="76200"/>
            <a:ext cx="3896360" cy="70485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latin typeface="Migraffiti" charset="0"/>
                <a:ea typeface="Migraffiti" charset="0"/>
                <a:cs typeface="+mn-ea"/>
              </a:rPr>
              <a:t>Listen and answer</a:t>
            </a:r>
            <a:endParaRPr lang="en-US" altLang="zh-CN" sz="3600" b="1" noProof="1">
              <a:solidFill>
                <a:srgbClr val="000000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209800" y="4724400"/>
            <a:ext cx="2640965" cy="74866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4263" y="472440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Don't run</a:t>
            </a: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!</a:t>
            </a:r>
            <a:endParaRPr lang="en-US" altLang="zh-CN" sz="2700" b="1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0200" y="4724400"/>
            <a:ext cx="12954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Stop!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dvAuto="1000"/>
      <p:bldP spid="5" grpId="0" build="p" advAuto="1000"/>
      <p:bldP spid="11" grpId="0" build="p" advAuto="1000"/>
      <p:bldP spid="12" grpId="0" build="p" advAuto="1000"/>
      <p:bldP spid="15" grpId="0" build="p" advAuto="1000"/>
      <p:bldP spid="19" grpId="0" build="p" advAuto="1000"/>
      <p:bldP spid="14" grpId="0" bldLvl="0" animBg="1"/>
      <p:bldP spid="4" grpId="0" build="p" advAuto="1000"/>
      <p:bldP spid="8" grpId="0" build="p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43011" name="图片 2" descr="图片2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10400" y="381000"/>
            <a:ext cx="2886075" cy="384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24000" y="381000"/>
            <a:ext cx="990600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Min</a:t>
            </a:r>
          </a:p>
        </p:txBody>
      </p:sp>
      <p:pic>
        <p:nvPicPr>
          <p:cNvPr id="43013" name="图片 3" descr="图片2_副本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943600" y="381000"/>
            <a:ext cx="1039813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Mog</a:t>
            </a:r>
          </a:p>
        </p:txBody>
      </p:sp>
      <p:sp>
        <p:nvSpPr>
          <p:cNvPr id="43015" name="标题 6"/>
          <p:cNvSpPr>
            <a:spLocks noGrp="1"/>
          </p:cNvSpPr>
          <p:nvPr/>
        </p:nvSpPr>
        <p:spPr>
          <a:xfrm>
            <a:off x="-304800" y="2209800"/>
            <a:ext cx="9831388" cy="17557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600" b="1">
                <a:solidFill>
                  <a:srgbClr val="000000"/>
                </a:solidFill>
              </a:rPr>
              <a:t>At _________ ,they __________ 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1000" y="1676400"/>
            <a:ext cx="8001000" cy="701675"/>
          </a:xfrm>
          <a:prstGeom prst="rect">
            <a:avLst/>
          </a:prstGeom>
          <a:solidFill>
            <a:srgbClr val="FFC00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start to work?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62600" y="3124200"/>
            <a:ext cx="3049588" cy="63976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start to work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3124200"/>
            <a:ext cx="3122613" cy="639763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eight o'clock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1460" y="5707380"/>
            <a:ext cx="2783840" cy="118872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Fill in blanks</a:t>
            </a:r>
          </a:p>
        </p:txBody>
      </p:sp>
      <p:pic>
        <p:nvPicPr>
          <p:cNvPr id="4302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0" y="4151313"/>
            <a:ext cx="3505200" cy="252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2800" y="4800600"/>
            <a:ext cx="1838325" cy="190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8" grpId="0" bldLvl="0" animBg="1"/>
      <p:bldP spid="11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标注 17"/>
          <p:cNvSpPr/>
          <p:nvPr/>
        </p:nvSpPr>
        <p:spPr>
          <a:xfrm>
            <a:off x="5333295" y="4648200"/>
            <a:ext cx="1544460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45058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45059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77755" y="4486910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5588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45515" y="1085215"/>
            <a:ext cx="4283075" cy="8312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3884294" y="231775"/>
            <a:ext cx="4667875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62400" y="304800"/>
            <a:ext cx="46021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What time is it, Min?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7588" y="1139825"/>
            <a:ext cx="409892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It's eight o'clock.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758565" y="1908175"/>
            <a:ext cx="3890645" cy="87693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512569" y="2899410"/>
            <a:ext cx="3211194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1588" y="1985963"/>
            <a:ext cx="3822700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Oh! What's that?</a:t>
            </a:r>
            <a:endParaRPr lang="en-US" altLang="zh-CN" sz="2700" b="1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0050" y="2898775"/>
            <a:ext cx="2933700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It's a mouse.</a:t>
            </a:r>
            <a:endParaRPr lang="en-US" altLang="zh-CN" sz="2700" b="1">
              <a:solidFill>
                <a:srgbClr val="FFFFFF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572000" y="3738244"/>
            <a:ext cx="4061460" cy="748666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2000" y="3787775"/>
            <a:ext cx="41402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Catch the mouse</a:t>
            </a: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!</a:t>
            </a:r>
            <a:endParaRPr lang="en-US" altLang="zh-CN" sz="2700" b="1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85800" y="4648200"/>
            <a:ext cx="1162050" cy="8185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2000" y="4724400"/>
            <a:ext cx="9271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Go!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200" y="108585"/>
            <a:ext cx="3896360" cy="64008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latin typeface="Migraffiti" charset="0"/>
                <a:ea typeface="Migraffiti" charset="0"/>
                <a:cs typeface="+mn-ea"/>
              </a:rPr>
              <a:t>pair work</a:t>
            </a:r>
            <a:endParaRPr lang="en-US" altLang="zh-CN" sz="3600" b="1" noProof="1">
              <a:solidFill>
                <a:srgbClr val="000000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209800" y="4724400"/>
            <a:ext cx="2640965" cy="74866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4263" y="472440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Don't run</a:t>
            </a:r>
            <a:r>
              <a:rPr lang="en-US" altLang="zh-CN" sz="3600" b="1">
                <a:solidFill>
                  <a:srgbClr val="FFFFFF"/>
                </a:solidFill>
                <a:latin typeface="Migraffiti" charset="0"/>
              </a:rPr>
              <a:t>!</a:t>
            </a:r>
            <a:endParaRPr lang="en-US" altLang="zh-CN" sz="2700" b="1">
              <a:solidFill>
                <a:srgbClr val="002060"/>
              </a:solidFill>
              <a:latin typeface="Migraffiti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0200" y="4724400"/>
            <a:ext cx="12954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Stop!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dvAuto="1000"/>
      <p:bldP spid="5" grpId="0" build="p" advAuto="1000"/>
      <p:bldP spid="11" grpId="0" build="p" advAuto="1000"/>
      <p:bldP spid="12" grpId="0" build="p" advAuto="1000"/>
      <p:bldP spid="15" grpId="0" build="p" advAuto="1000"/>
      <p:bldP spid="19" grpId="0" build="p" advAuto="1000"/>
      <p:bldP spid="4" grpId="0" build="p" advAuto="1000"/>
      <p:bldP spid="8" grpId="0" build="p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914400"/>
            <a:ext cx="4025900" cy="226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230188"/>
            <a:ext cx="3773488" cy="267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8200" y="3733800"/>
            <a:ext cx="3262313" cy="232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89538" y="3657600"/>
            <a:ext cx="3417887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7469" y="200977"/>
            <a:ext cx="4226554" cy="763905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Guessing Game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20825" y="1003300"/>
            <a:ext cx="1387475" cy="1282700"/>
          </a:xfrm>
          <a:prstGeom prst="ellips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noProof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椭圆 3"/>
          <p:cNvSpPr/>
          <p:nvPr/>
        </p:nvSpPr>
        <p:spPr>
          <a:xfrm>
            <a:off x="7467600" y="4267200"/>
            <a:ext cx="1173163" cy="1076325"/>
          </a:xfrm>
          <a:prstGeom prst="ellips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noProof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椭圆 4"/>
          <p:cNvSpPr/>
          <p:nvPr/>
        </p:nvSpPr>
        <p:spPr>
          <a:xfrm>
            <a:off x="914400" y="4495800"/>
            <a:ext cx="1244600" cy="1071563"/>
          </a:xfrm>
          <a:prstGeom prst="ellips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noProof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椭圆 5"/>
          <p:cNvSpPr/>
          <p:nvPr/>
        </p:nvSpPr>
        <p:spPr>
          <a:xfrm>
            <a:off x="7545388" y="846138"/>
            <a:ext cx="1055688" cy="1006475"/>
          </a:xfrm>
          <a:prstGeom prst="ellips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noProof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4000" y="3200399"/>
            <a:ext cx="1514475" cy="763897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dog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00200" y="5943599"/>
            <a:ext cx="1514475" cy="763897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fish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8540" y="2897504"/>
            <a:ext cx="1514475" cy="763906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cat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98235" y="6094094"/>
            <a:ext cx="1868164" cy="763906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mouse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47106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0400" y="4495800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5588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45515" y="1160780"/>
            <a:ext cx="5613400" cy="8312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319914" y="307340"/>
            <a:ext cx="4443417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91038" y="304800"/>
            <a:ext cx="42211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How are you, Min?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7588" y="1216025"/>
            <a:ext cx="523716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I'm tired.What time is it?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047627" y="2056765"/>
            <a:ext cx="5867016" cy="135826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512555" y="3655060"/>
            <a:ext cx="5802976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40970" name="文本框 10"/>
          <p:cNvSpPr txBox="1"/>
          <p:nvPr/>
        </p:nvSpPr>
        <p:spPr>
          <a:xfrm>
            <a:off x="3276600" y="2060575"/>
            <a:ext cx="5451475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It's six o'clock in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morning.Let's go to bed.</a:t>
            </a:r>
            <a:endParaRPr lang="en-US" altLang="zh-CN" sz="2700" b="1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0050" y="3730625"/>
            <a:ext cx="57308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Turn off the light, please</a:t>
            </a:r>
            <a:r>
              <a:rPr lang="en-US" altLang="zh-CN" sz="3600" b="1">
                <a:solidFill>
                  <a:srgbClr val="000000"/>
                </a:solidFill>
                <a:latin typeface="Migraffiti" charset="0"/>
              </a:rPr>
              <a:t>.</a:t>
            </a:r>
            <a:endParaRPr lang="en-US" altLang="zh-CN" sz="2700" b="1">
              <a:solidFill>
                <a:srgbClr val="FFFFFF"/>
              </a:solidFill>
              <a:latin typeface="Migraffiti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638800" y="4572000"/>
            <a:ext cx="1276350" cy="74866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6288" y="4645025"/>
            <a:ext cx="9445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Ok!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43000" y="5943600"/>
            <a:ext cx="6586538" cy="639763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go to bed?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200" y="76200"/>
            <a:ext cx="3896360" cy="70485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latin typeface="Migraffiti" charset="0"/>
                <a:ea typeface="Migraffiti" charset="0"/>
                <a:cs typeface="+mn-ea"/>
              </a:rPr>
              <a:t>Listen and answer</a:t>
            </a:r>
            <a:endParaRPr lang="en-US" altLang="zh-CN" sz="3600" b="1" noProof="1">
              <a:solidFill>
                <a:srgbClr val="000000"/>
              </a:solidFill>
              <a:latin typeface="Migraffiti" charset="0"/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40970" grpId="0"/>
      <p:bldP spid="12" grpId="0"/>
      <p:bldP spid="15" grpId="0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2" descr="图片2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10400" y="228600"/>
            <a:ext cx="2886075" cy="384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24000" y="381000"/>
            <a:ext cx="990600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Min</a:t>
            </a:r>
          </a:p>
        </p:txBody>
      </p:sp>
      <p:pic>
        <p:nvPicPr>
          <p:cNvPr id="49156" name="图片 3" descr="图片2_副本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15000" y="381000"/>
            <a:ext cx="1268413" cy="577850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  <a:latin typeface="Migraffiti" charset="0"/>
              </a:rPr>
              <a:t>Mog</a:t>
            </a:r>
          </a:p>
        </p:txBody>
      </p:sp>
      <p:sp>
        <p:nvSpPr>
          <p:cNvPr id="49158" name="标题 6"/>
          <p:cNvSpPr>
            <a:spLocks noGrp="1"/>
          </p:cNvSpPr>
          <p:nvPr/>
        </p:nvSpPr>
        <p:spPr>
          <a:xfrm>
            <a:off x="381000" y="2820988"/>
            <a:ext cx="8161338" cy="17541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500" b="1">
                <a:solidFill>
                  <a:srgbClr val="000000"/>
                </a:solidFill>
              </a:rPr>
              <a:t>They ________ at ________ in the morning.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1000" y="1600200"/>
            <a:ext cx="8001000" cy="762000"/>
          </a:xfrm>
          <a:prstGeom prst="rect">
            <a:avLst/>
          </a:prstGeom>
          <a:solidFill>
            <a:srgbClr val="FFC00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noProof="1">
                <a:solidFill>
                  <a:srgbClr val="FFFFFF"/>
                </a:solidFill>
                <a:ea typeface="Migraffiti" charset="0"/>
                <a:cs typeface="+mn-ea"/>
              </a:rPr>
              <a:t>What time do they go to bed?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62200" y="3124200"/>
            <a:ext cx="2286000" cy="63976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go to bed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38800" y="3124200"/>
            <a:ext cx="2566988" cy="639763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six o'clock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200" y="5701665"/>
            <a:ext cx="2783840" cy="118872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Fill in blanks</a:t>
            </a:r>
            <a:endParaRPr lang="en-US" altLang="zh-CN" sz="3600" b="1" noProof="1">
              <a:solidFill>
                <a:srgbClr val="FFFFFF"/>
              </a:solidFill>
              <a:ea typeface="Migraffiti" charset="0"/>
            </a:endParaRPr>
          </a:p>
        </p:txBody>
      </p:sp>
      <p:pic>
        <p:nvPicPr>
          <p:cNvPr id="49163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00800" y="4648200"/>
            <a:ext cx="2508250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4" name="图片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5800" y="4953000"/>
            <a:ext cx="1617663" cy="167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8" grpId="0" bldLvl="0" animBg="1"/>
      <p:bldP spid="11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2" descr="图片2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0400" y="4495800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图片 3" descr="图片2_副本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794163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945515" y="1429355"/>
            <a:ext cx="5613400" cy="831215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319914" y="575915"/>
            <a:ext cx="4443417" cy="808990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91038" y="573375"/>
            <a:ext cx="42211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How are you, Min?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7588" y="1484600"/>
            <a:ext cx="523716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I'm tired.What time is it?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047627" y="2325340"/>
            <a:ext cx="5867016" cy="135826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512555" y="3923635"/>
            <a:ext cx="5802976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40970" name="文本框 10"/>
          <p:cNvSpPr txBox="1"/>
          <p:nvPr/>
        </p:nvSpPr>
        <p:spPr>
          <a:xfrm>
            <a:off x="3276600" y="2329150"/>
            <a:ext cx="5451475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It's six o'clock in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morning.Let's go to bed.</a:t>
            </a:r>
            <a:endParaRPr lang="en-US" altLang="zh-CN" sz="2700" b="1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0050" y="3999200"/>
            <a:ext cx="57308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Turn off the light, please</a:t>
            </a:r>
            <a:r>
              <a:rPr lang="en-US" altLang="zh-CN" sz="3600" b="1">
                <a:solidFill>
                  <a:srgbClr val="000000"/>
                </a:solidFill>
                <a:latin typeface="Migraffiti" charset="0"/>
              </a:rPr>
              <a:t>.</a:t>
            </a:r>
            <a:endParaRPr lang="en-US" altLang="zh-CN" sz="2700" b="1">
              <a:solidFill>
                <a:srgbClr val="FFFFFF"/>
              </a:solidFill>
              <a:latin typeface="Migraffiti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638800" y="4840575"/>
            <a:ext cx="1276350" cy="748665"/>
          </a:xfrm>
          <a:prstGeom prst="wedgeRoundRectCallout">
            <a:avLst>
              <a:gd name="adj1" fmla="val 44237"/>
              <a:gd name="adj2" fmla="val 796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6288" y="4913600"/>
            <a:ext cx="9445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Ok!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40970" grpId="0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228600" y="304800"/>
            <a:ext cx="5868071" cy="800100"/>
          </a:xfrm>
          <a:prstGeom prst="wedgeRoundRectCallout">
            <a:avLst>
              <a:gd name="adj1" fmla="val -39022"/>
              <a:gd name="adj2" fmla="val 7353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0000"/>
              </a:solidFill>
            </a:endParaRPr>
          </a:p>
        </p:txBody>
      </p:sp>
      <p:sp>
        <p:nvSpPr>
          <p:cNvPr id="55298" name="文本框 3"/>
          <p:cNvSpPr txBox="1"/>
          <p:nvPr/>
        </p:nvSpPr>
        <p:spPr>
          <a:xfrm>
            <a:off x="455613" y="304800"/>
            <a:ext cx="5584825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Turn off the light, please.</a:t>
            </a:r>
            <a:endParaRPr lang="en-US" altLang="zh-CN" sz="3600" b="1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23883" y="1524000"/>
            <a:ext cx="2305685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noProof="1">
                <a:solidFill>
                  <a:srgbClr val="000000"/>
                </a:solidFill>
                <a:cs typeface="+mn-ea"/>
              </a:rPr>
              <a:t>turn o</a:t>
            </a:r>
            <a:r>
              <a:rPr lang="en-US" altLang="zh-CN" sz="5400" noProof="1">
                <a:solidFill>
                  <a:srgbClr val="FF0000"/>
                </a:solidFill>
                <a:cs typeface="+mn-ea"/>
              </a:rPr>
              <a:t>ff</a:t>
            </a:r>
            <a:endParaRPr lang="en-US" altLang="zh-CN" sz="5400" noProof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00483" y="1524000"/>
            <a:ext cx="2419985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noProof="1">
                <a:solidFill>
                  <a:srgbClr val="000000"/>
                </a:solidFill>
                <a:cs typeface="+mn-ea"/>
              </a:rPr>
              <a:t>take o</a:t>
            </a:r>
            <a:r>
              <a:rPr lang="en-US" altLang="zh-CN" sz="5400" noProof="1">
                <a:solidFill>
                  <a:srgbClr val="FF0000"/>
                </a:solidFill>
                <a:cs typeface="+mn-ea"/>
              </a:rPr>
              <a:t>ff</a:t>
            </a:r>
            <a:endParaRPr lang="en-US" altLang="zh-CN" sz="5400" noProof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2037" y="1372235"/>
            <a:ext cx="564515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noProof="1">
                <a:solidFill>
                  <a:srgbClr val="000000"/>
                </a:solidFill>
                <a:cs typeface="+mn-ea"/>
              </a:rPr>
              <a:t>o</a:t>
            </a:r>
            <a:endParaRPr lang="en-US" altLang="zh-CN" sz="6600" noProof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58925" y="1447800"/>
            <a:ext cx="633730" cy="109726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noProof="1">
                <a:solidFill>
                  <a:srgbClr val="FF0000"/>
                </a:solidFill>
                <a:cs typeface="+mn-ea"/>
              </a:rPr>
              <a:t>ff</a:t>
            </a:r>
            <a:endParaRPr lang="en-US" altLang="zh-CN" sz="6600" noProof="1">
              <a:solidFill>
                <a:srgbClr val="FF0000"/>
              </a:solidFill>
            </a:endParaRPr>
          </a:p>
        </p:txBody>
      </p:sp>
      <p:pic>
        <p:nvPicPr>
          <p:cNvPr id="55303" name="Picture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2667000"/>
            <a:ext cx="1692275" cy="354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2971800" y="2971800"/>
            <a:ext cx="5271135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noProof="1">
                <a:solidFill>
                  <a:srgbClr val="000000"/>
                </a:solidFill>
                <a:cs typeface="+mn-ea"/>
              </a:rPr>
              <a:t>Turn o</a:t>
            </a:r>
            <a:r>
              <a:rPr lang="en-US" altLang="zh-CN" sz="5400" noProof="1">
                <a:solidFill>
                  <a:srgbClr val="FF0000"/>
                </a:solidFill>
                <a:cs typeface="+mn-ea"/>
              </a:rPr>
              <a:t>ff </a:t>
            </a:r>
            <a:r>
              <a:rPr lang="en-US" altLang="zh-CN" sz="5400" noProof="1">
                <a:solidFill>
                  <a:srgbClr val="000000"/>
                </a:solidFill>
                <a:cs typeface="+mn-ea"/>
              </a:rPr>
              <a:t>the light.</a:t>
            </a:r>
            <a:endParaRPr lang="en-US" altLang="zh-CN" sz="5400" noProof="1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3883" y="4581128"/>
            <a:ext cx="5271135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noProof="1">
                <a:solidFill>
                  <a:srgbClr val="000000"/>
                </a:solidFill>
                <a:cs typeface="+mn-ea"/>
              </a:rPr>
              <a:t>Take o</a:t>
            </a:r>
            <a:r>
              <a:rPr lang="en-US" altLang="zh-CN" sz="5400" noProof="1">
                <a:solidFill>
                  <a:srgbClr val="FF0000"/>
                </a:solidFill>
                <a:cs typeface="+mn-ea"/>
              </a:rPr>
              <a:t>ff </a:t>
            </a:r>
            <a:r>
              <a:rPr lang="en-US" altLang="zh-CN" sz="5400" noProof="1">
                <a:solidFill>
                  <a:srgbClr val="000000"/>
                </a:solidFill>
                <a:cs typeface="+mn-ea"/>
              </a:rPr>
              <a:t>the coat.</a:t>
            </a:r>
            <a:endParaRPr lang="en-US" altLang="zh-CN" sz="5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3" grpId="1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6200" y="227320"/>
            <a:ext cx="3142615" cy="70485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Let's chant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pic>
        <p:nvPicPr>
          <p:cNvPr id="58371" name="Picture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400" y="1524000"/>
            <a:ext cx="6937375" cy="489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6200" y="381000"/>
            <a:ext cx="8905875" cy="5838825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noProof="1">
              <a:solidFill>
                <a:srgbClr val="FFFFFF"/>
              </a:solidFill>
            </a:endParaRPr>
          </a:p>
        </p:txBody>
      </p:sp>
      <p:sp>
        <p:nvSpPr>
          <p:cNvPr id="13320" name="TextBox 2"/>
          <p:cNvSpPr txBox="1"/>
          <p:nvPr/>
        </p:nvSpPr>
        <p:spPr>
          <a:xfrm>
            <a:off x="241300" y="1366838"/>
            <a:ext cx="8626475" cy="44799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(     ) 1. Min and Mog get up at half past seven.</a:t>
            </a:r>
            <a:endParaRPr lang="en-US" altLang="zh-CN" sz="3200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(     ) 2. They start to work at eight o'clock .</a:t>
            </a:r>
            <a:endParaRPr lang="en-US" altLang="zh-CN" sz="3200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(     ) 3. They have dinner at six o'clock.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(     ) 4. They go to bed at six o'clock in the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            morning.</a:t>
            </a:r>
            <a:endParaRPr lang="en-US" altLang="zh-CN" sz="3200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27050" y="1562100"/>
            <a:ext cx="4445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050" y="2247900"/>
            <a:ext cx="4048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T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048000"/>
            <a:ext cx="4048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884613"/>
            <a:ext cx="4048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T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43600" y="1600200"/>
            <a:ext cx="2665717" cy="406400"/>
          </a:xfrm>
          <a:prstGeom prst="roundRect">
            <a:avLst/>
          </a:prstGeom>
          <a:solidFill>
            <a:schemeClr val="bg1"/>
          </a:solidFill>
          <a:ln w="53975"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noProof="1">
                <a:solidFill>
                  <a:srgbClr val="FF0000"/>
                </a:solidFill>
              </a:rPr>
              <a:t>seven o'clock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410200" y="3124200"/>
            <a:ext cx="2976867" cy="406400"/>
          </a:xfrm>
          <a:prstGeom prst="roundRect">
            <a:avLst/>
          </a:prstGeom>
          <a:solidFill>
            <a:schemeClr val="bg1"/>
          </a:solidFill>
          <a:ln w="53975"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noProof="1">
                <a:solidFill>
                  <a:srgbClr val="FF0000"/>
                </a:solidFill>
              </a:rPr>
              <a:t>half past seven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200" y="228600"/>
            <a:ext cx="3861435" cy="70485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True or False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6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4" descr="cc52a2b6eed59f1ec269a5b7241864a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938212" y="1066800"/>
            <a:ext cx="10420350" cy="566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文本框 6"/>
          <p:cNvSpPr txBox="1"/>
          <p:nvPr/>
        </p:nvSpPr>
        <p:spPr>
          <a:xfrm>
            <a:off x="1377950" y="1447800"/>
            <a:ext cx="2235200" cy="500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Migraffiti" charset="0"/>
              </a:rPr>
              <a:t>Min and </a:t>
            </a:r>
            <a:r>
              <a:rPr lang="en-US" altLang="zh-CN" sz="2400" b="1" dirty="0" err="1">
                <a:solidFill>
                  <a:srgbClr val="FF0000"/>
                </a:solidFill>
                <a:latin typeface="Migraffiti" charset="0"/>
              </a:rPr>
              <a:t>Mog</a:t>
            </a:r>
            <a:endParaRPr lang="en-US" altLang="zh-CN" sz="2400" b="1" dirty="0">
              <a:solidFill>
                <a:srgbClr val="FF0000"/>
              </a:solidFill>
              <a:latin typeface="Migraffiti" charset="0"/>
            </a:endParaRPr>
          </a:p>
        </p:txBody>
      </p:sp>
      <p:pic>
        <p:nvPicPr>
          <p:cNvPr id="5120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362200"/>
            <a:ext cx="3346450" cy="268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6" name="文本框 11"/>
          <p:cNvSpPr txBox="1"/>
          <p:nvPr/>
        </p:nvSpPr>
        <p:spPr>
          <a:xfrm>
            <a:off x="4648200" y="2746375"/>
            <a:ext cx="361950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Min and Mog get up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at seven o'clock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in the evening. 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2" name="纯音乐 - 卡农 - 小提琴版纯音乐.mp3"/>
          <p:cNvPicPr>
            <a:picLocks noRo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" y="6143625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03" grpId="0"/>
      <p:bldP spid="512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标题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62466" name="图片 4" descr="cc52a2b6eed59f1ec269a5b7241864a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938212" y="1066800"/>
            <a:ext cx="10420350" cy="566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文本框 6"/>
          <p:cNvSpPr txBox="1"/>
          <p:nvPr/>
        </p:nvSpPr>
        <p:spPr>
          <a:xfrm>
            <a:off x="1377950" y="1447800"/>
            <a:ext cx="2235200" cy="500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Migraffiti" charset="0"/>
              </a:rPr>
              <a:t>Min and Mog</a:t>
            </a:r>
          </a:p>
        </p:txBody>
      </p:sp>
      <p:sp>
        <p:nvSpPr>
          <p:cNvPr id="52229" name="文本框 11"/>
          <p:cNvSpPr txBox="1"/>
          <p:nvPr/>
        </p:nvSpPr>
        <p:spPr>
          <a:xfrm>
            <a:off x="4724400" y="2895600"/>
            <a:ext cx="3362325" cy="9445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They have dinner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at half past seven. 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52230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38400"/>
            <a:ext cx="3282950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纯音乐 - 卡农 - 小提琴版纯音乐.mp3"/>
          <p:cNvPicPr>
            <a:picLocks noRo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" y="6143625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22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63490" name="图片 4" descr="cc52a2b6eed59f1ec269a5b7241864a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938212" y="1066800"/>
            <a:ext cx="10420350" cy="566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文本框 6"/>
          <p:cNvSpPr txBox="1"/>
          <p:nvPr/>
        </p:nvSpPr>
        <p:spPr>
          <a:xfrm>
            <a:off x="1377950" y="1447800"/>
            <a:ext cx="2235200" cy="500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Migraffiti" charset="0"/>
              </a:rPr>
              <a:t>Min and Mog</a:t>
            </a:r>
          </a:p>
        </p:txBody>
      </p:sp>
      <p:sp>
        <p:nvSpPr>
          <p:cNvPr id="53253" name="文本框 11"/>
          <p:cNvSpPr txBox="1"/>
          <p:nvPr/>
        </p:nvSpPr>
        <p:spPr>
          <a:xfrm>
            <a:off x="4724400" y="2746375"/>
            <a:ext cx="3402013" cy="1797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At eight o'clock,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they start to work.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They catch a lot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mice. 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53254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2590800"/>
            <a:ext cx="3152775" cy="227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标题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pic>
        <p:nvPicPr>
          <p:cNvPr id="64514" name="图片 4" descr="cc52a2b6eed59f1ec269a5b7241864a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938212" y="1066800"/>
            <a:ext cx="10420350" cy="566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文本框 6"/>
          <p:cNvSpPr txBox="1"/>
          <p:nvPr/>
        </p:nvSpPr>
        <p:spPr>
          <a:xfrm>
            <a:off x="1377950" y="1447800"/>
            <a:ext cx="2235200" cy="500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Migraffiti" charset="0"/>
              </a:rPr>
              <a:t>Min and Mog</a:t>
            </a:r>
          </a:p>
        </p:txBody>
      </p:sp>
      <p:sp>
        <p:nvSpPr>
          <p:cNvPr id="54277" name="文本框 11"/>
          <p:cNvSpPr txBox="1"/>
          <p:nvPr/>
        </p:nvSpPr>
        <p:spPr>
          <a:xfrm>
            <a:off x="4648200" y="2746375"/>
            <a:ext cx="3646488" cy="1797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Min and Mog go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bed at six o'clock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the morning. They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sym typeface="Arial" panose="020B0604020202020204" pitchFamily="34" charset="0"/>
              </a:rPr>
              <a:t>are tired.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54278" name="Pictur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0600" y="2514600"/>
            <a:ext cx="2989263" cy="2462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00600" y="761999"/>
            <a:ext cx="3625850" cy="1382395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Do you like cats? Why?</a:t>
            </a:r>
            <a:endParaRPr lang="en-US" altLang="zh-CN" sz="40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1000" y="838200"/>
            <a:ext cx="4114800" cy="4689475"/>
            <a:chOff x="1964" y="1242"/>
            <a:chExt cx="7789" cy="8747"/>
          </a:xfrm>
        </p:grpSpPr>
        <p:pic>
          <p:nvPicPr>
            <p:cNvPr id="19460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7" y="2585"/>
              <a:ext cx="6567" cy="47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文本框 1"/>
            <p:cNvSpPr txBox="1"/>
            <p:nvPr/>
          </p:nvSpPr>
          <p:spPr>
            <a:xfrm>
              <a:off x="2646" y="7927"/>
              <a:ext cx="6833" cy="11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3300"/>
                  </a:solidFill>
                  <a:latin typeface="Futurama Bold Font" pitchFamily="2" charset="0"/>
                </a:rPr>
                <a:t>Min and Mog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64" y="1242"/>
              <a:ext cx="7789" cy="8747"/>
            </a:xfrm>
            <a:prstGeom prst="rect">
              <a:avLst/>
            </a:prstGeom>
            <a:noFill/>
            <a:ln w="1174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100" noProof="1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1600" y="3048000"/>
            <a:ext cx="3028950" cy="2271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3075" y="685800"/>
            <a:ext cx="8207375" cy="5800725"/>
          </a:xfrm>
          <a:prstGeom prst="rect">
            <a:avLst/>
          </a:prstGeom>
          <a:ln w="66675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noProof="1">
              <a:solidFill>
                <a:srgbClr val="FFFFFF"/>
              </a:solidFill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914400" y="1066800"/>
            <a:ext cx="68119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Min and </a:t>
            </a:r>
            <a:r>
              <a:rPr lang="en-US" altLang="zh-CN" sz="3600" b="1" dirty="0" err="1">
                <a:solidFill>
                  <a:srgbClr val="333399"/>
                </a:solidFill>
              </a:rPr>
              <a:t>Mog</a:t>
            </a:r>
            <a:r>
              <a:rPr lang="en-US" altLang="zh-CN" sz="3600" b="1" dirty="0">
                <a:solidFill>
                  <a:srgbClr val="333399"/>
                </a:solidFill>
              </a:rPr>
              <a:t> are good friends.</a:t>
            </a:r>
          </a:p>
        </p:txBody>
      </p:sp>
      <p:sp>
        <p:nvSpPr>
          <p:cNvPr id="15" name="Text Box 8"/>
          <p:cNvSpPr txBox="1"/>
          <p:nvPr/>
        </p:nvSpPr>
        <p:spPr>
          <a:xfrm>
            <a:off x="762000" y="1760538"/>
            <a:ext cx="7905750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They ____ at ______ in the evening.</a:t>
            </a:r>
          </a:p>
        </p:txBody>
      </p:sp>
      <p:sp>
        <p:nvSpPr>
          <p:cNvPr id="18" name="Text Box 8"/>
          <p:cNvSpPr txBox="1"/>
          <p:nvPr/>
        </p:nvSpPr>
        <p:spPr>
          <a:xfrm>
            <a:off x="838200" y="2524125"/>
            <a:ext cx="7118350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They ________ at ___________ .</a:t>
            </a:r>
          </a:p>
        </p:txBody>
      </p:sp>
      <p:sp>
        <p:nvSpPr>
          <p:cNvPr id="19" name="Text Box 8"/>
          <p:cNvSpPr txBox="1"/>
          <p:nvPr/>
        </p:nvSpPr>
        <p:spPr>
          <a:xfrm>
            <a:off x="838200" y="3132138"/>
            <a:ext cx="7269163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At _________, they start to work.</a:t>
            </a:r>
          </a:p>
        </p:txBody>
      </p:sp>
      <p:sp>
        <p:nvSpPr>
          <p:cNvPr id="20" name="Text Box 8"/>
          <p:cNvSpPr txBox="1"/>
          <p:nvPr/>
        </p:nvSpPr>
        <p:spPr>
          <a:xfrm>
            <a:off x="838200" y="4498975"/>
            <a:ext cx="7065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They ________ at ______ in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morning.</a:t>
            </a:r>
          </a:p>
        </p:txBody>
      </p:sp>
      <p:sp>
        <p:nvSpPr>
          <p:cNvPr id="21" name="Text Box 8"/>
          <p:cNvSpPr txBox="1"/>
          <p:nvPr/>
        </p:nvSpPr>
        <p:spPr>
          <a:xfrm>
            <a:off x="838200" y="5715000"/>
            <a:ext cx="52371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They are ___________ .</a:t>
            </a:r>
          </a:p>
        </p:txBody>
      </p:sp>
      <p:pic>
        <p:nvPicPr>
          <p:cNvPr id="6554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105400"/>
            <a:ext cx="2259013" cy="178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8"/>
          <p:cNvSpPr txBox="1"/>
          <p:nvPr/>
        </p:nvSpPr>
        <p:spPr>
          <a:xfrm>
            <a:off x="814388" y="3800475"/>
            <a:ext cx="5745162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They catch ___________ 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200" y="185730"/>
            <a:ext cx="4089400" cy="640082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Retell the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6200" y="199390"/>
            <a:ext cx="5285740" cy="763906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Create a new story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pic>
        <p:nvPicPr>
          <p:cNvPr id="5530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3470275" cy="274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908425" cy="260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038600"/>
            <a:ext cx="3698875" cy="258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62400"/>
            <a:ext cx="38100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2124075"/>
            <a:ext cx="7450138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6200" y="46672"/>
            <a:ext cx="3861435" cy="763906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Summary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31752" name="Text Box 8"/>
          <p:cNvSpPr txBox="1"/>
          <p:nvPr/>
        </p:nvSpPr>
        <p:spPr>
          <a:xfrm>
            <a:off x="2819400" y="4800600"/>
            <a:ext cx="59563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66CC"/>
                </a:solidFill>
              </a:rPr>
              <a:t>Do you have a friend?</a:t>
            </a:r>
            <a:endParaRPr lang="zh-CN" altLang="en-US" sz="4000" b="1" dirty="0">
              <a:solidFill>
                <a:srgbClr val="FF66CC"/>
              </a:solidFill>
            </a:endParaRPr>
          </a:p>
        </p:txBody>
      </p:sp>
      <p:pic>
        <p:nvPicPr>
          <p:cNvPr id="5530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725" y="230188"/>
            <a:ext cx="3140075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-300000">
            <a:off x="3268663" y="628650"/>
            <a:ext cx="2738437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960000">
            <a:off x="1077913" y="1327150"/>
            <a:ext cx="2098675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-540000">
            <a:off x="388938" y="2717800"/>
            <a:ext cx="1727200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2124075"/>
            <a:ext cx="7450138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6200" y="46672"/>
            <a:ext cx="3861435" cy="763906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Summary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31752" name="Text Box 8"/>
          <p:cNvSpPr txBox="1"/>
          <p:nvPr/>
        </p:nvSpPr>
        <p:spPr>
          <a:xfrm>
            <a:off x="3279775" y="4724400"/>
            <a:ext cx="59563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66CC"/>
                </a:solidFill>
              </a:rPr>
              <a:t>Love our friends!</a:t>
            </a:r>
            <a:endParaRPr lang="zh-CN" altLang="en-US" sz="4000" b="1" dirty="0">
              <a:solidFill>
                <a:srgbClr val="FF66CC"/>
              </a:solidFill>
            </a:endParaRPr>
          </a:p>
        </p:txBody>
      </p:sp>
      <p:pic>
        <p:nvPicPr>
          <p:cNvPr id="5530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725" y="230188"/>
            <a:ext cx="3140075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-300000">
            <a:off x="3268663" y="628650"/>
            <a:ext cx="2738437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960000">
            <a:off x="1077913" y="1327150"/>
            <a:ext cx="2098675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-540000">
            <a:off x="388938" y="2717800"/>
            <a:ext cx="17272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4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91400" y="5486400"/>
            <a:ext cx="777875" cy="760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62200" y="380683"/>
            <a:ext cx="3861435" cy="763903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Summary 1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7200" y="1905000"/>
            <a:ext cx="3435350" cy="936625"/>
            <a:chOff x="1795" y="2263"/>
            <a:chExt cx="5410" cy="1475"/>
          </a:xfrm>
        </p:grpSpPr>
        <p:pic>
          <p:nvPicPr>
            <p:cNvPr id="72707" name="图片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" y="2263"/>
              <a:ext cx="1290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文本框 20"/>
            <p:cNvSpPr txBox="1"/>
            <p:nvPr/>
          </p:nvSpPr>
          <p:spPr>
            <a:xfrm>
              <a:off x="3715" y="2652"/>
              <a:ext cx="3490" cy="1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softEdge rad="88900"/>
            </a:effectLst>
          </p:spPr>
          <p:txBody>
            <a:bodyPr wrap="square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noProof="1">
                  <a:solidFill>
                    <a:srgbClr val="FFFFFF"/>
                  </a:solidFill>
                  <a:latin typeface="Migraffiti" charset="0"/>
                  <a:ea typeface="Migraffiti" charset="0"/>
                  <a:cs typeface="+mn-ea"/>
                </a:rPr>
                <a:t>a mouse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41813" y="1981200"/>
            <a:ext cx="4084637" cy="911225"/>
            <a:chOff x="840" y="4426"/>
            <a:chExt cx="6432" cy="1436"/>
          </a:xfrm>
        </p:grpSpPr>
        <p:pic>
          <p:nvPicPr>
            <p:cNvPr id="72710" name="图片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40" y="4548"/>
              <a:ext cx="1290" cy="13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711" name="图片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163" y="4426"/>
              <a:ext cx="1290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3892" y="4710"/>
              <a:ext cx="3381" cy="1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softEdge rad="88900"/>
            </a:effectLst>
          </p:spPr>
          <p:txBody>
            <a:bodyPr wrap="square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noProof="1">
                  <a:solidFill>
                    <a:srgbClr val="FFFFFF"/>
                  </a:solidFill>
                  <a:latin typeface="Migraffiti" charset="0"/>
                  <a:ea typeface="Migraffiti" charset="0"/>
                  <a:cs typeface="+mn-ea"/>
                </a:rPr>
                <a:t>two mice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62000" y="3581400"/>
            <a:ext cx="7704138" cy="2409825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How to remember them easily?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mouse</a:t>
            </a:r>
            <a:r>
              <a:rPr lang="zh-CN" altLang="en-US" sz="3600" b="1" noProof="1">
                <a:solidFill>
                  <a:srgbClr val="FFFFFF"/>
                </a:solidFill>
                <a:latin typeface="Migraffiti" charset="0"/>
                <a:cs typeface="+mn-ea"/>
              </a:rPr>
              <a:t>的复数是</a:t>
            </a: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cs typeface="+mn-ea"/>
              </a:rPr>
              <a:t>mice</a:t>
            </a:r>
            <a:r>
              <a:rPr lang="zh-CN" altLang="en-US" sz="3600" b="1" noProof="1">
                <a:solidFill>
                  <a:srgbClr val="FFFFFF"/>
                </a:solidFill>
                <a:latin typeface="Migraffiti" charset="0"/>
                <a:cs typeface="+mn-ea"/>
              </a:rPr>
              <a:t>，小朋友，你有什么好方法记住它们吗？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362200" y="380683"/>
            <a:ext cx="3861435" cy="763903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Summary 2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200" y="1752600"/>
            <a:ext cx="8347075" cy="2835275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What do you learn from the story?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noProof="1">
                <a:solidFill>
                  <a:srgbClr val="FFFFFF"/>
                </a:solidFill>
                <a:latin typeface="Migraffiti" charset="0"/>
                <a:cs typeface="+mn-ea"/>
              </a:rPr>
              <a:t>同学们，从</a:t>
            </a: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cs typeface="+mn-ea"/>
              </a:rPr>
              <a:t>Min and Mog</a:t>
            </a:r>
            <a:r>
              <a:rPr lang="zh-CN" altLang="en-US" sz="3600" b="1" noProof="1">
                <a:solidFill>
                  <a:srgbClr val="FFFFFF"/>
                </a:solidFill>
                <a:latin typeface="Migraffiti" charset="0"/>
                <a:cs typeface="+mn-ea"/>
              </a:rPr>
              <a:t>的故事里你们学到了什么？懂得了什么道理？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62200" y="380683"/>
            <a:ext cx="3861435" cy="763903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Homework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200" y="1752600"/>
            <a:ext cx="8347075" cy="2286000"/>
          </a:xfrm>
          <a:prstGeom prst="rect">
            <a:avLst/>
          </a:prstGeom>
          <a:solidFill>
            <a:srgbClr val="00B050"/>
          </a:solidFill>
          <a:ln w="28575" cap="rnd" cmpd="sng">
            <a:solidFill>
              <a:srgbClr val="FFFF00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b="1" noProof="1">
                <a:solidFill>
                  <a:srgbClr val="FFFFFF"/>
                </a:solidFill>
                <a:latin typeface="Migraffiti" charset="0"/>
              </a:rPr>
              <a:t>1.Share the story </a:t>
            </a:r>
            <a:r>
              <a:rPr lang="en-US" altLang="en-US" sz="3600" b="1" i="1" noProof="1">
                <a:solidFill>
                  <a:srgbClr val="FFFFFF"/>
                </a:solidFill>
                <a:latin typeface="Migraffiti" charset="0"/>
              </a:rPr>
              <a:t>Min and Mog</a:t>
            </a:r>
            <a:r>
              <a:rPr lang="en-US" altLang="en-US" sz="3600" b="1" noProof="1">
                <a:solidFill>
                  <a:srgbClr val="FFFFFF"/>
                </a:solidFill>
                <a:latin typeface="Migraffiti" charset="0"/>
              </a:rPr>
              <a:t> with your parents.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600" b="1" noProof="1">
              <a:solidFill>
                <a:srgbClr val="FFFFFF"/>
              </a:solidFill>
              <a:latin typeface="Migraffit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b="1" noProof="1">
                <a:solidFill>
                  <a:srgbClr val="FFFFFF"/>
                </a:solidFill>
                <a:latin typeface="Migraffiti" charset="0"/>
              </a:rPr>
              <a:t>2. Finish the exercise.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图片 5" descr="SRFJVE%XD@QB@HI)B_S0_(O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609600"/>
            <a:ext cx="3214688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Text Box 8"/>
          <p:cNvSpPr txBox="1"/>
          <p:nvPr/>
        </p:nvSpPr>
        <p:spPr>
          <a:xfrm>
            <a:off x="3962400" y="1143000"/>
            <a:ext cx="28749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</a:rPr>
              <a:t>play football</a:t>
            </a:r>
          </a:p>
        </p:txBody>
      </p:sp>
      <p:sp>
        <p:nvSpPr>
          <p:cNvPr id="3" name="Text Box 8"/>
          <p:cNvSpPr txBox="1"/>
          <p:nvPr/>
        </p:nvSpPr>
        <p:spPr>
          <a:xfrm>
            <a:off x="1971675" y="6096000"/>
            <a:ext cx="9191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</a:rPr>
              <a:t>run</a:t>
            </a:r>
          </a:p>
        </p:txBody>
      </p:sp>
      <p:sp>
        <p:nvSpPr>
          <p:cNvPr id="4" name="Text Box 8"/>
          <p:cNvSpPr txBox="1"/>
          <p:nvPr/>
        </p:nvSpPr>
        <p:spPr>
          <a:xfrm>
            <a:off x="5106988" y="6096000"/>
            <a:ext cx="29511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</a:rPr>
              <a:t>ride bicycles</a:t>
            </a:r>
          </a:p>
        </p:txBody>
      </p:sp>
      <p:pic>
        <p:nvPicPr>
          <p:cNvPr id="79877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3733800"/>
            <a:ext cx="2395538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8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7800" y="3810000"/>
            <a:ext cx="3101975" cy="23272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/>
          <p:cNvCxnSpPr/>
          <p:nvPr/>
        </p:nvCxnSpPr>
        <p:spPr>
          <a:xfrm>
            <a:off x="98425" y="3098800"/>
            <a:ext cx="8816975" cy="2540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572000" y="2895600"/>
            <a:ext cx="15875" cy="49530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3075" y="836613"/>
            <a:ext cx="8207375" cy="5800725"/>
          </a:xfrm>
          <a:prstGeom prst="rect">
            <a:avLst/>
          </a:prstGeom>
          <a:ln w="66675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noProof="1">
              <a:solidFill>
                <a:srgbClr val="FFFFFF"/>
              </a:solidFill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3200400" y="1066800"/>
            <a:ext cx="3568700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333399"/>
                </a:solidFill>
              </a:rPr>
              <a:t>Peppa's</a:t>
            </a:r>
            <a:r>
              <a:rPr lang="en-US" altLang="zh-CN" sz="3600" b="1" dirty="0">
                <a:solidFill>
                  <a:srgbClr val="333399"/>
                </a:solidFill>
              </a:rPr>
              <a:t> friends</a:t>
            </a:r>
          </a:p>
        </p:txBody>
      </p:sp>
      <p:sp>
        <p:nvSpPr>
          <p:cNvPr id="14" name="Text Box 8"/>
          <p:cNvSpPr txBox="1"/>
          <p:nvPr/>
        </p:nvSpPr>
        <p:spPr>
          <a:xfrm>
            <a:off x="990600" y="2057400"/>
            <a:ext cx="58721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err="1">
                <a:solidFill>
                  <a:srgbClr val="333399"/>
                </a:solidFill>
              </a:rPr>
              <a:t>Peppa</a:t>
            </a:r>
            <a:r>
              <a:rPr lang="en-US" altLang="zh-CN" sz="3600" b="1">
                <a:solidFill>
                  <a:srgbClr val="333399"/>
                </a:solidFill>
              </a:rPr>
              <a:t> has a lot of friends.</a:t>
            </a:r>
          </a:p>
        </p:txBody>
      </p:sp>
      <p:sp>
        <p:nvSpPr>
          <p:cNvPr id="15" name="Text Box 8"/>
          <p:cNvSpPr txBox="1"/>
          <p:nvPr/>
        </p:nvSpPr>
        <p:spPr>
          <a:xfrm>
            <a:off x="839788" y="2820988"/>
            <a:ext cx="7700962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</a:rPr>
              <a:t>They ___ at _______ in the ______.</a:t>
            </a:r>
          </a:p>
        </p:txBody>
      </p:sp>
      <p:sp>
        <p:nvSpPr>
          <p:cNvPr id="18" name="Text Box 8"/>
          <p:cNvSpPr txBox="1"/>
          <p:nvPr/>
        </p:nvSpPr>
        <p:spPr>
          <a:xfrm>
            <a:off x="838200" y="3430588"/>
            <a:ext cx="7118350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</a:rPr>
              <a:t>They ________ at ___________ .</a:t>
            </a:r>
          </a:p>
        </p:txBody>
      </p:sp>
      <p:sp>
        <p:nvSpPr>
          <p:cNvPr id="19" name="Text Box 8"/>
          <p:cNvSpPr txBox="1"/>
          <p:nvPr/>
        </p:nvSpPr>
        <p:spPr>
          <a:xfrm>
            <a:off x="838200" y="4191000"/>
            <a:ext cx="71167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</a:rPr>
              <a:t>They ________ at ___________ .</a:t>
            </a:r>
          </a:p>
        </p:txBody>
      </p:sp>
      <p:sp>
        <p:nvSpPr>
          <p:cNvPr id="20" name="Text Box 8"/>
          <p:cNvSpPr txBox="1"/>
          <p:nvPr/>
        </p:nvSpPr>
        <p:spPr>
          <a:xfrm>
            <a:off x="838200" y="4876800"/>
            <a:ext cx="71167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</a:rPr>
              <a:t>They ________ at ___________ .</a:t>
            </a:r>
          </a:p>
        </p:txBody>
      </p:sp>
      <p:sp>
        <p:nvSpPr>
          <p:cNvPr id="21" name="Text Box 8"/>
          <p:cNvSpPr txBox="1"/>
          <p:nvPr/>
        </p:nvSpPr>
        <p:spPr>
          <a:xfrm>
            <a:off x="838200" y="5562600"/>
            <a:ext cx="541686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</a:rPr>
              <a:t>They are ___________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735" y="4799965"/>
            <a:ext cx="2021205" cy="640079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get up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641" y="4800759"/>
            <a:ext cx="2031683" cy="1253490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have dinner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95959" y="4876641"/>
            <a:ext cx="2366486" cy="1253477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start to work</a:t>
            </a:r>
            <a:endParaRPr lang="en-US" altLang="zh-CN" sz="2700" b="1" noProof="1">
              <a:solidFill>
                <a:srgbClr val="000000"/>
              </a:solidFill>
              <a:latin typeface="Migraffiti" charset="0"/>
              <a:ea typeface="Migraffiti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91044" y="4876800"/>
            <a:ext cx="1923416" cy="1188720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go to bed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600" y="488950"/>
            <a:ext cx="3848735" cy="640077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Matching Game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0" y="1676400"/>
            <a:ext cx="1722438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8200" y="1524000"/>
            <a:ext cx="18049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81200" y="1524000"/>
            <a:ext cx="256857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" y="1600200"/>
            <a:ext cx="1838325" cy="190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5486400" y="291465"/>
            <a:ext cx="3481070" cy="118872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latin typeface="Migraffiti" charset="0"/>
                <a:ea typeface="Migraffiti" charset="0"/>
                <a:cs typeface="+mn-ea"/>
              </a:rPr>
              <a:t>Quick Response</a:t>
            </a:r>
            <a:endParaRPr lang="en-US" altLang="zh-CN" sz="3600" b="1" noProof="1">
              <a:solidFill>
                <a:srgbClr val="000000"/>
              </a:solidFill>
              <a:latin typeface="Migraffiti" charset="0"/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  <p:bldP spid="5" grpId="0" animBg="1"/>
      <p:bldP spid="6" grpId="0" bldLvl="0" animBg="1"/>
      <p:bldP spid="8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1000" y="4800283"/>
            <a:ext cx="1466850" cy="1188720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get up</a:t>
            </a:r>
            <a:endParaRPr lang="en-US" altLang="zh-CN" sz="3600" b="1" noProof="1">
              <a:solidFill>
                <a:srgbClr val="FFFFFF"/>
              </a:solidFill>
              <a:ea typeface="Migraffit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641" y="4800759"/>
            <a:ext cx="2031683" cy="1188720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have dinner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95959" y="4876641"/>
            <a:ext cx="2366486" cy="1188720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start to work</a:t>
            </a:r>
            <a:endParaRPr lang="en-US" altLang="zh-CN" sz="2700" b="1" noProof="1">
              <a:solidFill>
                <a:srgbClr val="000000"/>
              </a:solidFill>
              <a:ea typeface="Migraffiti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2800" y="4876641"/>
            <a:ext cx="1549718" cy="1188720"/>
          </a:xfrm>
          <a:prstGeom prst="rect">
            <a:avLst/>
          </a:prstGeom>
          <a:solidFill>
            <a:srgbClr val="92D05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go to bed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600" y="489585"/>
            <a:ext cx="4065270" cy="64008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Matching Game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  <p:pic>
        <p:nvPicPr>
          <p:cNvPr id="22535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0" y="1676400"/>
            <a:ext cx="1722438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8200" y="1524000"/>
            <a:ext cx="18049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81200" y="1524000"/>
            <a:ext cx="256857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1600200"/>
            <a:ext cx="1838325" cy="19018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1587500" y="3538538"/>
            <a:ext cx="4352925" cy="1401763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203575" y="3284538"/>
            <a:ext cx="215900" cy="1439863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6" idx="0"/>
          </p:cNvCxnSpPr>
          <p:nvPr/>
        </p:nvCxnSpPr>
        <p:spPr>
          <a:xfrm>
            <a:off x="5651500" y="3357563"/>
            <a:ext cx="2286000" cy="1519238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260475" y="3284538"/>
            <a:ext cx="6335713" cy="1512888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287337" y="1019175"/>
            <a:ext cx="6894513" cy="64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333399">
                    <a:lumMod val="75000"/>
                  </a:srgbClr>
                </a:solidFill>
                <a:latin typeface="Migraffiti" charset="0"/>
                <a:ea typeface="Migraffiti" charset="0"/>
                <a:cs typeface="+mn-ea"/>
              </a:rPr>
              <a:t>H</a:t>
            </a:r>
            <a:r>
              <a:rPr lang="en-US" altLang="zh-CN" sz="3600" b="1" noProof="1">
                <a:solidFill>
                  <a:srgbClr val="333399">
                    <a:lumMod val="75000"/>
                  </a:srgbClr>
                </a:solidFill>
                <a:ea typeface="Migraffiti" charset="0"/>
                <a:cs typeface="+mn-ea"/>
              </a:rPr>
              <a:t>ello,everyone. I'm ____</a:t>
            </a:r>
            <a:r>
              <a:rPr lang="en-US" altLang="zh-CN" sz="3600" b="1" noProof="1">
                <a:solidFill>
                  <a:srgbClr val="333399">
                    <a:lumMod val="75000"/>
                  </a:srgbClr>
                </a:solidFill>
                <a:latin typeface="Migraffiti" charset="0"/>
                <a:ea typeface="Migraffiti" charset="0"/>
                <a:cs typeface="+mn-ea"/>
              </a:rPr>
              <a:t>.</a:t>
            </a:r>
            <a:endParaRPr lang="en-US" altLang="zh-CN" sz="3600" b="1" noProof="1">
              <a:solidFill>
                <a:srgbClr val="333399">
                  <a:lumMod val="75000"/>
                </a:srgbClr>
              </a:solidFill>
              <a:latin typeface="Migraffiti" charset="0"/>
              <a:ea typeface="Migraffiti" charset="0"/>
            </a:endParaRPr>
          </a:p>
        </p:txBody>
      </p:sp>
      <p:pic>
        <p:nvPicPr>
          <p:cNvPr id="23556" name="图片 3" descr="图片2_副本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86600" y="-304800"/>
            <a:ext cx="2120900" cy="282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2263" y="2778125"/>
            <a:ext cx="617537" cy="61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8"/>
          <p:cNvSpPr txBox="1"/>
          <p:nvPr/>
        </p:nvSpPr>
        <p:spPr>
          <a:xfrm>
            <a:off x="228600" y="1787525"/>
            <a:ext cx="962025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262673"/>
                </a:solidFill>
                <a:sym typeface="宋体" panose="02010600030101010101" pitchFamily="2" charset="-122"/>
              </a:rPr>
              <a:t>I get up at ____________   in the evening.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0825" y="2781300"/>
            <a:ext cx="7324725" cy="641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333399">
                    <a:lumMod val="75000"/>
                  </a:srgbClr>
                </a:solidFill>
                <a:ea typeface="Migraffiti" charset="0"/>
                <a:cs typeface="+mn-ea"/>
                <a:sym typeface="+mn-ea"/>
              </a:rPr>
              <a:t>I have dinner at _</a:t>
            </a:r>
            <a:r>
              <a:rPr lang="en-US" altLang="zh-CN" sz="3600" b="1" noProof="1">
                <a:solidFill>
                  <a:srgbClr val="333399">
                    <a:lumMod val="75000"/>
                  </a:srgbClr>
                </a:solidFill>
                <a:latin typeface="Migraffiti" charset="0"/>
                <a:ea typeface="Migraffiti" charset="0"/>
                <a:cs typeface="+mn-ea"/>
                <a:sym typeface="+mn-ea"/>
              </a:rPr>
              <a:t>_____</a:t>
            </a:r>
            <a:r>
              <a:rPr lang="en-US" altLang="zh-CN" sz="3300" b="1" noProof="1">
                <a:solidFill>
                  <a:srgbClr val="333399">
                    <a:lumMod val="75000"/>
                  </a:srgbClr>
                </a:solidFill>
                <a:latin typeface="Migraffiti" charset="0"/>
                <a:ea typeface="Migraffiti" charset="0"/>
                <a:cs typeface="+mn-ea"/>
                <a:sym typeface="+mn-ea"/>
              </a:rPr>
              <a:t>___.</a:t>
            </a:r>
            <a:endParaRPr lang="zh-CN" altLang="en-US" sz="2100" noProof="1">
              <a:solidFill>
                <a:srgbClr val="000000"/>
              </a:solidFill>
            </a:endParaRPr>
          </a:p>
        </p:txBody>
      </p:sp>
      <p:sp>
        <p:nvSpPr>
          <p:cNvPr id="23560" name="文本框 10"/>
          <p:cNvSpPr txBox="1"/>
          <p:nvPr/>
        </p:nvSpPr>
        <p:spPr>
          <a:xfrm>
            <a:off x="246063" y="3760788"/>
            <a:ext cx="9342437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262673"/>
                </a:solidFill>
                <a:sym typeface="宋体" panose="02010600030101010101" pitchFamily="2" charset="-122"/>
              </a:rPr>
              <a:t>At _____________ ,I start to work.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262673"/>
                </a:solidFill>
                <a:sym typeface="宋体" panose="02010600030101010101" pitchFamily="2" charset="-122"/>
              </a:rPr>
              <a:t> I catch a mouse.</a:t>
            </a:r>
            <a:endParaRPr lang="en-US" altLang="zh-CN" sz="3600" b="1" dirty="0">
              <a:solidFill>
                <a:srgbClr val="262673"/>
              </a:solidFill>
            </a:endParaRPr>
          </a:p>
        </p:txBody>
      </p:sp>
      <p:sp>
        <p:nvSpPr>
          <p:cNvPr id="23561" name="文本框 11"/>
          <p:cNvSpPr txBox="1"/>
          <p:nvPr/>
        </p:nvSpPr>
        <p:spPr>
          <a:xfrm>
            <a:off x="-41275" y="5345113"/>
            <a:ext cx="9404350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262673"/>
                </a:solidFill>
                <a:sym typeface="宋体" panose="02010600030101010101" pitchFamily="2" charset="-122"/>
              </a:rPr>
              <a:t>I go to bed at _________   in the morning. I'm tired.</a:t>
            </a:r>
            <a:endParaRPr lang="en-US" altLang="zh-CN" sz="3600" b="1" dirty="0">
              <a:solidFill>
                <a:srgbClr val="262673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01925" y="1701800"/>
            <a:ext cx="3181350" cy="639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seven o'clock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51275" y="2701925"/>
            <a:ext cx="3581400" cy="641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half past seven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51375" y="836613"/>
            <a:ext cx="1066800" cy="639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Min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2988" y="3644900"/>
            <a:ext cx="3038475" cy="641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eight o'clock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32138" y="5229225"/>
            <a:ext cx="2643188" cy="639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six o'clock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8600" y="274319"/>
            <a:ext cx="3524250" cy="640081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  <a:cs typeface="+mn-ea"/>
              </a:rPr>
              <a:t>Fill in blanks</a:t>
            </a:r>
          </a:p>
        </p:txBody>
      </p:sp>
      <p:pic>
        <p:nvPicPr>
          <p:cNvPr id="23568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40650" y="4076700"/>
            <a:ext cx="817563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7740650" y="3933825"/>
            <a:ext cx="1085850" cy="1238250"/>
          </a:xfrm>
          <a:prstGeom prst="rect">
            <a:avLst/>
          </a:prstGeom>
          <a:noFill/>
          <a:ln w="984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4" grpId="0" bldLvl="0" animBg="1"/>
      <p:bldP spid="7" grpId="0" bldLvl="0" animBg="1"/>
      <p:bldP spid="5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39825" y="530225"/>
            <a:ext cx="819150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0800" y="48768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0" y="3505200"/>
            <a:ext cx="819150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76400" y="34290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6800" y="3505200"/>
            <a:ext cx="819150" cy="83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2359025" y="777240"/>
            <a:ext cx="2216150" cy="689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a mouse</a:t>
            </a:r>
          </a:p>
        </p:txBody>
      </p:sp>
      <p:pic>
        <p:nvPicPr>
          <p:cNvPr id="2458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3505200"/>
            <a:ext cx="819150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5711825" y="4068127"/>
            <a:ext cx="2639695" cy="689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many mice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11825" y="5098732"/>
            <a:ext cx="311912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a lot of mice</a:t>
            </a:r>
          </a:p>
        </p:txBody>
      </p:sp>
      <p:pic>
        <p:nvPicPr>
          <p:cNvPr id="24579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19600" y="4495800"/>
            <a:ext cx="817563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1400" y="49530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0600" y="48006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" y="46482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5000" y="48768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71800" y="35814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41148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981200"/>
            <a:ext cx="819150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3188" y="1903413"/>
            <a:ext cx="819150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471419" y="2084069"/>
            <a:ext cx="2146930" cy="689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two mice</a:t>
            </a:r>
          </a:p>
        </p:txBody>
      </p:sp>
      <p:sp>
        <p:nvSpPr>
          <p:cNvPr id="13" name="矩形 12"/>
          <p:cNvSpPr/>
          <p:nvPr/>
        </p:nvSpPr>
        <p:spPr>
          <a:xfrm>
            <a:off x="5752780" y="1755775"/>
            <a:ext cx="564515" cy="109727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noProof="1">
                <a:solidFill>
                  <a:srgbClr val="000000"/>
                </a:solidFill>
                <a:cs typeface="+mn-ea"/>
              </a:rPr>
              <a:t>m</a:t>
            </a:r>
            <a:endParaRPr lang="en-US" altLang="zh-CN" sz="6600" noProof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28167" y="1752600"/>
            <a:ext cx="1254125" cy="109727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noProof="1">
                <a:solidFill>
                  <a:srgbClr val="FF0000"/>
                </a:solidFill>
                <a:cs typeface="+mn-ea"/>
              </a:rPr>
              <a:t>ice</a:t>
            </a:r>
            <a:endParaRPr lang="en-US" altLang="zh-CN" sz="6600" noProof="1">
              <a:solidFill>
                <a:srgbClr val="FF0000"/>
              </a:solidFill>
            </a:endParaRPr>
          </a:p>
        </p:txBody>
      </p:sp>
      <p:pic>
        <p:nvPicPr>
          <p:cNvPr id="15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7800" y="40386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0400" y="41910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3600" y="41148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9624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19600" y="53340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57150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38400" y="56388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200" y="57150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5410200"/>
            <a:ext cx="817563" cy="836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29 -0.002037 L -0.067291 0.000278 " pathEditMode="relative" rAng="0" ptsTypes="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" grpId="0" bldLvl="0" animBg="1"/>
      <p:bldP spid="12" grpId="0" bldLvl="0" animBg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8"/>
          <p:cNvSpPr txBox="1"/>
          <p:nvPr/>
        </p:nvSpPr>
        <p:spPr>
          <a:xfrm>
            <a:off x="76200" y="1628800"/>
            <a:ext cx="9121775" cy="3292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</a:rPr>
              <a:t>I have a good friend. His name is </a:t>
            </a:r>
            <a:r>
              <a:rPr lang="en-US" altLang="zh-CN" sz="3000" b="1" dirty="0" err="1">
                <a:solidFill>
                  <a:srgbClr val="000000"/>
                </a:solidFill>
              </a:rPr>
              <a:t>Mog</a:t>
            </a:r>
            <a:r>
              <a:rPr lang="en-US" altLang="zh-CN" sz="3000" b="1" dirty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</a:rPr>
              <a:t>He </a:t>
            </a:r>
            <a:r>
              <a:rPr lang="en-US" altLang="zh-CN" sz="3000" b="1" dirty="0">
                <a:solidFill>
                  <a:srgbClr val="00B0F0"/>
                </a:solidFill>
              </a:rPr>
              <a:t>gets up</a:t>
            </a:r>
            <a:r>
              <a:rPr lang="en-US" altLang="zh-CN" sz="3000" b="1" dirty="0">
                <a:solidFill>
                  <a:srgbClr val="000000"/>
                </a:solidFill>
              </a:rPr>
              <a:t> at s</a:t>
            </a:r>
            <a:r>
              <a:rPr lang="en-US" altLang="zh-CN" sz="3000" b="1" dirty="0">
                <a:solidFill>
                  <a:srgbClr val="FF0000"/>
                </a:solidFill>
              </a:rPr>
              <a:t>even o'clock</a:t>
            </a:r>
            <a:r>
              <a:rPr lang="en-US" altLang="zh-CN" sz="3000" b="1" dirty="0">
                <a:solidFill>
                  <a:srgbClr val="000000"/>
                </a:solidFill>
              </a:rPr>
              <a:t> in the evening.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</a:rPr>
              <a:t>He </a:t>
            </a:r>
            <a:r>
              <a:rPr lang="en-US" altLang="zh-CN" sz="3000" b="1" dirty="0">
                <a:solidFill>
                  <a:srgbClr val="00B0F0"/>
                </a:solidFill>
              </a:rPr>
              <a:t>has dinner</a:t>
            </a:r>
            <a:r>
              <a:rPr lang="en-US" altLang="zh-CN" sz="3000" b="1" dirty="0">
                <a:solidFill>
                  <a:srgbClr val="000000"/>
                </a:solidFill>
              </a:rPr>
              <a:t> at </a:t>
            </a:r>
            <a:r>
              <a:rPr lang="en-US" altLang="zh-CN" sz="3000" b="1" dirty="0">
                <a:solidFill>
                  <a:srgbClr val="FF0000"/>
                </a:solidFill>
              </a:rPr>
              <a:t>half past seven</a:t>
            </a:r>
            <a:r>
              <a:rPr lang="en-US" altLang="zh-CN" sz="3000" b="1" dirty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</a:rPr>
              <a:t>At</a:t>
            </a:r>
            <a:r>
              <a:rPr lang="en-US" altLang="zh-CN" sz="3000" b="1" dirty="0">
                <a:solidFill>
                  <a:srgbClr val="FF0000"/>
                </a:solidFill>
              </a:rPr>
              <a:t> eight o'clock</a:t>
            </a:r>
            <a:r>
              <a:rPr lang="en-US" altLang="zh-CN" sz="3000" b="1" dirty="0">
                <a:solidFill>
                  <a:srgbClr val="000000"/>
                </a:solidFill>
              </a:rPr>
              <a:t>, He </a:t>
            </a:r>
            <a:r>
              <a:rPr lang="en-US" altLang="zh-CN" sz="3000" b="1" dirty="0">
                <a:solidFill>
                  <a:srgbClr val="00B0F0"/>
                </a:solidFill>
              </a:rPr>
              <a:t>starts to work</a:t>
            </a:r>
            <a:r>
              <a:rPr lang="en-US" altLang="zh-CN" sz="3000" b="1" dirty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</a:rPr>
              <a:t>He catches a mouse.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</a:rPr>
              <a:t>He </a:t>
            </a:r>
            <a:r>
              <a:rPr lang="en-US" altLang="zh-CN" sz="3000" b="1" dirty="0">
                <a:solidFill>
                  <a:srgbClr val="00B0F0"/>
                </a:solidFill>
              </a:rPr>
              <a:t>gets up</a:t>
            </a:r>
            <a:r>
              <a:rPr lang="en-US" altLang="zh-CN" sz="3000" b="1" dirty="0">
                <a:solidFill>
                  <a:srgbClr val="000000"/>
                </a:solidFill>
              </a:rPr>
              <a:t> at </a:t>
            </a:r>
            <a:r>
              <a:rPr lang="en-US" altLang="zh-CN" sz="3000" b="1" dirty="0">
                <a:solidFill>
                  <a:srgbClr val="FF0000"/>
                </a:solidFill>
              </a:rPr>
              <a:t>six o'clock</a:t>
            </a:r>
            <a:r>
              <a:rPr lang="en-US" altLang="zh-CN" sz="3000" b="1" dirty="0">
                <a:solidFill>
                  <a:srgbClr val="000000"/>
                </a:solidFill>
              </a:rPr>
              <a:t> in the morning.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</a:rPr>
              <a:t>We are good friends!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2400" y="152400"/>
            <a:ext cx="2750820" cy="704850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latin typeface="Migraffiti" charset="0"/>
                <a:ea typeface="Migraffiti" charset="0"/>
                <a:cs typeface="+mn-ea"/>
              </a:rPr>
              <a:t>Min's friend</a:t>
            </a:r>
            <a:endParaRPr lang="en-US" altLang="zh-CN" sz="3600" b="1" noProof="1">
              <a:solidFill>
                <a:srgbClr val="FFFFFF"/>
              </a:solidFill>
              <a:latin typeface="Migraffiti" charset="0"/>
              <a:ea typeface="Migraff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2" descr="图片2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3500" y="2057400"/>
            <a:ext cx="2884488" cy="384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52400" y="457200"/>
            <a:ext cx="8936038" cy="639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graffiti" charset="0"/>
                <a:ea typeface="Migraffiti" charset="0"/>
              </a:rPr>
              <a:t>  Who </a:t>
            </a:r>
            <a:r>
              <a:rPr lang="en-US" altLang="zh-CN" sz="36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graffiti" charset="0"/>
                <a:ea typeface="Migraffiti" charset="0"/>
              </a:rPr>
              <a:t>    </a:t>
            </a:r>
            <a:r>
              <a:rPr lang="en-US" altLang="zh-CN" sz="3600" b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graffiti" charset="0"/>
                <a:ea typeface="Migraffiti" charset="0"/>
              </a:rPr>
              <a:t>What        When  </a:t>
            </a:r>
            <a:endParaRPr lang="en-US" altLang="zh-CN" sz="2100" noProof="1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37213" y="1692275"/>
            <a:ext cx="3278188" cy="639763"/>
          </a:xfrm>
          <a:prstGeom prst="rect">
            <a:avLst/>
          </a:prstGeom>
          <a:solidFill>
            <a:schemeClr val="accent6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seven o'clock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68938" y="2743200"/>
            <a:ext cx="3579813" cy="639763"/>
          </a:xfrm>
          <a:prstGeom prst="rect">
            <a:avLst/>
          </a:prstGeom>
          <a:solidFill>
            <a:schemeClr val="accent6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half past seven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61050" y="5245100"/>
            <a:ext cx="2673350" cy="639763"/>
          </a:xfrm>
          <a:prstGeom prst="rect">
            <a:avLst/>
          </a:prstGeom>
          <a:solidFill>
            <a:schemeClr val="accent6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six o'clock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26113" y="4017963"/>
            <a:ext cx="3189288" cy="639763"/>
          </a:xfrm>
          <a:prstGeom prst="rect">
            <a:avLst/>
          </a:prstGeom>
          <a:solidFill>
            <a:schemeClr val="accent6"/>
          </a:solidFill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</a:rPr>
              <a:t>eight o'clock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8125" y="3662363"/>
            <a:ext cx="1020763" cy="6032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000000"/>
                </a:solidFill>
                <a:latin typeface="Migraffiti" charset="0"/>
                <a:ea typeface="Migraffiti" charset="0"/>
              </a:rPr>
              <a:t>Mog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74888" y="1600200"/>
            <a:ext cx="2147888" cy="6397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get</a:t>
            </a:r>
            <a:r>
              <a:rPr lang="en-US" altLang="zh-CN" sz="3600" b="1" noProof="1">
                <a:solidFill>
                  <a:srgbClr val="FF0000"/>
                </a:solidFill>
                <a:ea typeface="Migraffiti" charset="0"/>
              </a:rPr>
              <a:t>s</a:t>
            </a: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 up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7900" y="1341438"/>
            <a:ext cx="685800" cy="547688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noProof="1">
                <a:solidFill>
                  <a:srgbClr val="FFFFFF"/>
                </a:solidFill>
              </a:rPr>
              <a:t>at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09800" y="2782888"/>
            <a:ext cx="2597150" cy="6397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ha</a:t>
            </a:r>
            <a:r>
              <a:rPr lang="en-US" altLang="zh-CN" sz="3600" b="1" noProof="1">
                <a:solidFill>
                  <a:srgbClr val="FF0000"/>
                </a:solidFill>
                <a:ea typeface="Migraffiti" charset="0"/>
              </a:rPr>
              <a:t>s</a:t>
            </a: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 dinner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08175" y="4005263"/>
            <a:ext cx="3232150" cy="6397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start</a:t>
            </a:r>
            <a:r>
              <a:rPr lang="en-US" altLang="zh-CN" sz="3600" b="1" noProof="1">
                <a:solidFill>
                  <a:srgbClr val="FF0000"/>
                </a:solidFill>
                <a:ea typeface="Migraffiti" charset="0"/>
              </a:rPr>
              <a:t>s</a:t>
            </a: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 to work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057400" y="5226050"/>
            <a:ext cx="2760663" cy="6397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go</a:t>
            </a:r>
            <a:r>
              <a:rPr lang="en-US" altLang="zh-CN" sz="3600" b="1" noProof="1">
                <a:solidFill>
                  <a:srgbClr val="FF0000"/>
                </a:solidFill>
                <a:ea typeface="Migraffiti" charset="0"/>
              </a:rPr>
              <a:t>es</a:t>
            </a:r>
            <a:r>
              <a:rPr lang="en-US" altLang="zh-CN" sz="3600" b="1" noProof="1">
                <a:solidFill>
                  <a:srgbClr val="FFFFFF"/>
                </a:solidFill>
                <a:ea typeface="Migraffiti" charset="0"/>
              </a:rPr>
              <a:t> to bed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209800" y="3505200"/>
            <a:ext cx="2667000" cy="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1981200" y="6019800"/>
            <a:ext cx="2971800" cy="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715000" y="4800600"/>
            <a:ext cx="3200400" cy="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567363" y="2443163"/>
            <a:ext cx="3276600" cy="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animBg="1"/>
      <p:bldP spid="17" grpId="0" bldLvl="0" animBg="1"/>
      <p:bldP spid="24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全屏显示(4:3)</PresentationFormat>
  <Paragraphs>261</Paragraphs>
  <Slides>38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EucrosiaUPC</vt:lpstr>
      <vt:lpstr>Futurama Bold Font</vt:lpstr>
      <vt:lpstr>Migraffiti</vt:lpstr>
      <vt:lpstr>宋体</vt:lpstr>
      <vt:lpstr>微软雅黑</vt:lpstr>
      <vt:lpstr>Arial</vt:lpstr>
      <vt:lpstr>Baskerville Old Face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2018-08-03T02:39:00Z</dcterms:created>
  <dcterms:modified xsi:type="dcterms:W3CDTF">2023-01-16T23:22:54Z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E580D8B3CB0C449FAEAFB83FC6E19362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