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5" r:id="rId2"/>
    <p:sldId id="276" r:id="rId3"/>
    <p:sldId id="277" r:id="rId4"/>
    <p:sldId id="278" r:id="rId5"/>
    <p:sldId id="279" r:id="rId6"/>
    <p:sldId id="280" r:id="rId7"/>
    <p:sldId id="292" r:id="rId8"/>
    <p:sldId id="283" r:id="rId9"/>
    <p:sldId id="288" r:id="rId10"/>
    <p:sldId id="285" r:id="rId11"/>
    <p:sldId id="287" r:id="rId12"/>
    <p:sldId id="286" r:id="rId13"/>
    <p:sldId id="293" r:id="rId14"/>
    <p:sldId id="264" r:id="rId15"/>
    <p:sldId id="265" r:id="rId16"/>
    <p:sldId id="289" r:id="rId17"/>
    <p:sldId id="290" r:id="rId18"/>
    <p:sldId id="291" r:id="rId19"/>
    <p:sldId id="270" r:id="rId20"/>
    <p:sldId id="272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FF"/>
    <a:srgbClr val="D60093"/>
    <a:srgbClr val="CCFF66"/>
    <a:srgbClr val="FF3300"/>
    <a:srgbClr val="FF0000"/>
    <a:srgbClr val="CC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>
      <p:cViewPr varScale="1">
        <p:scale>
          <a:sx n="105" d="100"/>
          <a:sy n="105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503A2-AA69-476A-8E95-42396D6D790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189BE-4CDD-4C01-8AEF-D821CD95EE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189BE-4CDD-4C01-8AEF-D821CD95EEF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3860800"/>
            <a:ext cx="7772400" cy="9667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" y="4941888"/>
            <a:ext cx="6400800" cy="7191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5849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5849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225"/>
            <a:ext cx="82296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20061;&#24180;&#32423;\Unit3%20Topic3\&#35838;&#20214;\Unit3%20Topic3%20SectionA%20&#31934;&#21697;&#35838;&#20214;\p72-3a.mp3" TargetMode="External"/><Relationship Id="rId1" Type="http://schemas.microsoft.com/office/2007/relationships/media" Target="file:///C:\Documents%20and%20Settings\Administrator\&#26700;&#38754;\&#20061;&#24180;&#32423;\Unit3%20Topic3\&#35838;&#20214;\Unit3%20Topic3%20SectionA%20&#31934;&#21697;&#35838;&#20214;\p72-3a.mp3" TargetMode="Externa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20061;&#24180;&#32423;\Unit3%20Topic3\&#35838;&#20214;\Unit3%20Topic3%20SectionA%20&#31934;&#21697;&#35838;&#20214;\p71-1a.mp3" TargetMode="External"/><Relationship Id="rId1" Type="http://schemas.microsoft.com/office/2007/relationships/media" Target="file:///C:\Documents%20and%20Settings\Administrator\&#26700;&#38754;\&#20061;&#24180;&#32423;\Unit3%20Topic3\&#35838;&#20214;\Unit3%20Topic3%20SectionA%20&#31934;&#21697;&#35838;&#20214;\p71-1a.mp3" TargetMode="Externa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135224" y="609600"/>
            <a:ext cx="647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3 </a:t>
            </a:r>
            <a:r>
              <a:rPr lang="en-US" altLang="zh-CN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 3 </a:t>
            </a:r>
            <a:endParaRPr lang="en-US" altLang="zh-CN" sz="32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1524000"/>
            <a:ext cx="7162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</a:t>
            </a:r>
            <a:r>
              <a:rPr lang="en-US" altLang="zh-CN" sz="32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give us some advice on how to learn English well?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21229" y="4267200"/>
            <a:ext cx="2286000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Section A</a:t>
            </a:r>
          </a:p>
        </p:txBody>
      </p:sp>
      <p:sp>
        <p:nvSpPr>
          <p:cNvPr id="5" name="矩形 4"/>
          <p:cNvSpPr/>
          <p:nvPr/>
        </p:nvSpPr>
        <p:spPr>
          <a:xfrm>
            <a:off x="1004998" y="568870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AutoShape 4"/>
          <p:cNvSpPr/>
          <p:nvPr/>
        </p:nvSpPr>
        <p:spPr bwMode="auto">
          <a:xfrm>
            <a:off x="1676400" y="2047875"/>
            <a:ext cx="152400" cy="2514600"/>
          </a:xfrm>
          <a:prstGeom prst="leftBrace">
            <a:avLst>
              <a:gd name="adj1" fmla="val 137500"/>
              <a:gd name="adj2" fmla="val 50426"/>
            </a:avLst>
          </a:prstGeom>
          <a:solidFill>
            <a:srgbClr val="800080"/>
          </a:solidFill>
          <a:ln w="9525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905000" y="2200275"/>
            <a:ext cx="1511300" cy="4064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情态动词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905000" y="4105275"/>
            <a:ext cx="1511300" cy="4064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实义动词</a:t>
            </a:r>
          </a:p>
        </p:txBody>
      </p:sp>
      <p:sp>
        <p:nvSpPr>
          <p:cNvPr id="34827" name="AutoShape 11"/>
          <p:cNvSpPr/>
          <p:nvPr/>
        </p:nvSpPr>
        <p:spPr bwMode="auto">
          <a:xfrm>
            <a:off x="3505200" y="1741488"/>
            <a:ext cx="142875" cy="1222375"/>
          </a:xfrm>
          <a:prstGeom prst="leftBrace">
            <a:avLst>
              <a:gd name="adj1" fmla="val 71296"/>
              <a:gd name="adj2" fmla="val 50000"/>
            </a:avLst>
          </a:prstGeom>
          <a:solidFill>
            <a:srgbClr val="800080"/>
          </a:solidFill>
          <a:ln w="9525">
            <a:solidFill>
              <a:srgbClr val="00FF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719513" y="1666875"/>
            <a:ext cx="1439862" cy="406400"/>
          </a:xfrm>
          <a:prstGeom prst="rect">
            <a:avLst/>
          </a:prstGeom>
          <a:solidFill>
            <a:srgbClr val="66FFFF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660066"/>
                </a:solidFill>
                <a:latin typeface="Arial" panose="020B0604020202020204" pitchFamily="34" charset="0"/>
              </a:rPr>
              <a:t>+ v. </a:t>
            </a:r>
            <a:r>
              <a:rPr lang="zh-CN" altLang="en-US" sz="2000" dirty="0">
                <a:solidFill>
                  <a:srgbClr val="660066"/>
                </a:solidFill>
                <a:latin typeface="Arial" panose="020B0604020202020204" pitchFamily="34" charset="0"/>
              </a:rPr>
              <a:t>原形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719513" y="2532063"/>
            <a:ext cx="3313112" cy="406400"/>
          </a:xfrm>
          <a:prstGeom prst="rect">
            <a:avLst/>
          </a:prstGeom>
          <a:solidFill>
            <a:srgbClr val="66FFFF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660066"/>
                </a:solidFill>
                <a:latin typeface="Arial" panose="020B0604020202020204" pitchFamily="34" charset="0"/>
              </a:rPr>
              <a:t>常用于否定句和疑问句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81000" y="5029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e.g. How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 dare </a:t>
            </a:r>
            <a:r>
              <a:rPr lang="en-US" altLang="zh-CN" sz="2400" b="1" dirty="0">
                <a:latin typeface="Arial" panose="020B0604020202020204" pitchFamily="34" charset="0"/>
              </a:rPr>
              <a:t>you 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speak</a:t>
            </a:r>
            <a:r>
              <a:rPr lang="en-US" altLang="zh-CN" sz="2400" b="1" dirty="0">
                <a:latin typeface="Arial" panose="020B0604020202020204" pitchFamily="34" charset="0"/>
              </a:rPr>
              <a:t> to me like that?</a:t>
            </a:r>
          </a:p>
        </p:txBody>
      </p:sp>
      <p:sp>
        <p:nvSpPr>
          <p:cNvPr id="34832" name="AutoShape 16"/>
          <p:cNvSpPr/>
          <p:nvPr/>
        </p:nvSpPr>
        <p:spPr bwMode="auto">
          <a:xfrm>
            <a:off x="3552825" y="3709988"/>
            <a:ext cx="104775" cy="1157287"/>
          </a:xfrm>
          <a:prstGeom prst="leftBrace">
            <a:avLst>
              <a:gd name="adj1" fmla="val 92045"/>
              <a:gd name="adj2" fmla="val 50000"/>
            </a:avLst>
          </a:prstGeom>
          <a:solidFill>
            <a:srgbClr val="800080"/>
          </a:solidFill>
          <a:ln w="9525">
            <a:solidFill>
              <a:srgbClr val="00FF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3768725" y="3638550"/>
            <a:ext cx="2936875" cy="406400"/>
          </a:xfrm>
          <a:prstGeom prst="rect">
            <a:avLst/>
          </a:prstGeom>
          <a:solidFill>
            <a:srgbClr val="66FFFF"/>
          </a:solidFill>
          <a:ln w="9525">
            <a:solidFill>
              <a:srgbClr val="FFFF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</a:rPr>
              <a:t>+ to do (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不定式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3810000" y="4486275"/>
            <a:ext cx="2447925" cy="406400"/>
          </a:xfrm>
          <a:prstGeom prst="rect">
            <a:avLst/>
          </a:prstGeom>
          <a:solidFill>
            <a:srgbClr val="66FFFF"/>
          </a:solidFill>
          <a:ln w="9525">
            <a:solidFill>
              <a:srgbClr val="FFFF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latin typeface="Arial" panose="020B0604020202020204" pitchFamily="34" charset="0"/>
              </a:rPr>
              <a:t>可用于任一句式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304800" y="57912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1600" b="1" dirty="0">
                <a:latin typeface="Arial" panose="020B0604020202020204" pitchFamily="34" charset="0"/>
              </a:rPr>
              <a:t> </a:t>
            </a:r>
            <a:r>
              <a:rPr lang="en-US" altLang="zh-CN" sz="2400" b="1" dirty="0">
                <a:latin typeface="Arial" panose="020B0604020202020204" pitchFamily="34" charset="0"/>
              </a:rPr>
              <a:t>e.g.  He didn’t 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dare to say</a:t>
            </a:r>
            <a:r>
              <a:rPr lang="en-US" altLang="zh-CN" sz="2400" b="1" dirty="0">
                <a:latin typeface="Arial" panose="020B0604020202020204" pitchFamily="34" charset="0"/>
              </a:rPr>
              <a:t> anything in the meeting.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228600" y="2962275"/>
            <a:ext cx="1295400" cy="396875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latin typeface="Arial" panose="020B0604020202020204" pitchFamily="34" charset="0"/>
              </a:rPr>
              <a:t>dare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76200" y="685800"/>
            <a:ext cx="8763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1. I know oral English is very important, but I 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dare not</a:t>
            </a:r>
            <a:r>
              <a:rPr lang="en-US" altLang="zh-CN" sz="2400" b="1" dirty="0">
                <a:latin typeface="Arial" panose="020B0604020202020204" pitchFamily="34" charset="0"/>
              </a:rPr>
              <a:t> speak English  in public.</a:t>
            </a:r>
            <a:r>
              <a:rPr lang="zh-CN" altLang="en-US" b="1" dirty="0"/>
              <a:t>我知道口语是很重要的，但是我不敢在公众场合说英语。</a:t>
            </a:r>
            <a:r>
              <a:rPr lang="zh-CN" altLang="en-US" dirty="0"/>
              <a:t> </a:t>
            </a:r>
          </a:p>
        </p:txBody>
      </p:sp>
      <p:sp>
        <p:nvSpPr>
          <p:cNvPr id="11279" name="Text Box 22"/>
          <p:cNvSpPr txBox="1">
            <a:spLocks noChangeArrowheads="1"/>
          </p:cNvSpPr>
          <p:nvPr/>
        </p:nvSpPr>
        <p:spPr bwMode="auto">
          <a:xfrm>
            <a:off x="2590800" y="0"/>
            <a:ext cx="502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</a:rPr>
              <a:t>Language Points</a:t>
            </a:r>
          </a:p>
        </p:txBody>
      </p:sp>
    </p:spTree>
  </p:cSld>
  <p:clrMapOvr>
    <a:masterClrMapping/>
  </p:clrMapOvr>
  <p:transition spd="med">
    <p:strips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5" grpId="0" animBg="1" autoUpdateAnimBg="0"/>
      <p:bldP spid="34826" grpId="0" bldLvl="0" animBg="1" autoUpdateAnimBg="0"/>
      <p:bldP spid="34827" grpId="0" animBg="1"/>
      <p:bldP spid="34828" grpId="0" animBg="1" autoUpdateAnimBg="0"/>
      <p:bldP spid="34829" grpId="0" bldLvl="0" animBg="1" autoUpdateAnimBg="0"/>
      <p:bldP spid="34830" grpId="0" autoUpdateAnimBg="0"/>
      <p:bldP spid="34832" grpId="0" animBg="1"/>
      <p:bldP spid="34833" grpId="0" bldLvl="0" animBg="1" autoUpdateAnimBg="0"/>
      <p:bldP spid="34834" grpId="0" bldLvl="0" animBg="1" autoUpdateAnimBg="0"/>
      <p:bldP spid="34835" grpId="0" autoUpdateAnimBg="0"/>
      <p:bldP spid="34836" grpId="0" animBg="1"/>
      <p:bldP spid="348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315200" cy="46482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      </a:t>
            </a:r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be afraid of (doing </a:t>
            </a:r>
            <a:r>
              <a:rPr lang="en-US" altLang="zh-CN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) </a:t>
            </a:r>
            <a:r>
              <a:rPr lang="zh-CN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害怕</a:t>
            </a:r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做</a:t>
            </a:r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)….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 e.g. 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我害怕掉进泳池里。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    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I’m </a:t>
            </a:r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afraid of falling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 into the swimming pool.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      be afraid to do </a:t>
            </a:r>
            <a:r>
              <a:rPr lang="en-US" altLang="zh-CN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不敢做</a:t>
            </a:r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….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 e.g. 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大多数女孩不敢走夜路。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    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Most of the girls </a:t>
            </a:r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are afraid to walk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 at night.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518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2. I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’m</a:t>
            </a:r>
            <a:r>
              <a:rPr lang="en-US" altLang="zh-CN" sz="2400" b="1" dirty="0">
                <a:latin typeface="Arial" panose="020B0604020202020204" pitchFamily="34" charset="0"/>
              </a:rPr>
              <a:t> really 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afraid of</a:t>
            </a:r>
            <a:r>
              <a:rPr lang="en-US" altLang="zh-CN" sz="2400" b="1" dirty="0">
                <a:latin typeface="Arial" panose="020B0604020202020204" pitchFamily="34" charset="0"/>
              </a:rPr>
              <a:t> the final exam.</a:t>
            </a:r>
            <a:r>
              <a:rPr lang="zh-CN" altLang="en-US" b="1" dirty="0"/>
              <a:t>我真的很害怕期末考试。</a:t>
            </a:r>
            <a:r>
              <a:rPr lang="zh-CN" altLang="en-US" dirty="0"/>
              <a:t> 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2667000" y="0"/>
            <a:ext cx="502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3300"/>
                </a:solidFill>
                <a:latin typeface="Arial" panose="020B0604020202020204" pitchFamily="34" charset="0"/>
              </a:rPr>
              <a:t>Language Points</a:t>
            </a:r>
          </a:p>
        </p:txBody>
      </p:sp>
    </p:spTree>
  </p:cSld>
  <p:clrMapOvr>
    <a:masterClrMapping/>
  </p:clrMapOvr>
  <p:transition spd="med">
    <p:strips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286000" y="1295400"/>
            <a:ext cx="1081088" cy="466725"/>
          </a:xfrm>
          <a:prstGeom prst="rect">
            <a:avLst/>
          </a:prstGeom>
          <a:solidFill>
            <a:srgbClr val="CCFFFF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chemeClr val="hlink"/>
                </a:solidFill>
                <a:latin typeface="Arial" panose="020B0604020202020204" pitchFamily="34" charset="0"/>
              </a:rPr>
              <a:t>sth.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209800" y="2362200"/>
            <a:ext cx="2017713" cy="466725"/>
          </a:xfrm>
          <a:prstGeom prst="rect">
            <a:avLst/>
          </a:prstGeom>
          <a:solidFill>
            <a:srgbClr val="CCFFFF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chemeClr val="hlink"/>
                </a:solidFill>
                <a:latin typeface="Arial" panose="020B0604020202020204" pitchFamily="34" charset="0"/>
              </a:rPr>
              <a:t>doing sth.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0" y="3962400"/>
            <a:ext cx="9144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       My mother was so tired that she didn’t </a:t>
            </a: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feel like doing</a:t>
            </a:r>
            <a:r>
              <a:rPr lang="en-US" altLang="zh-CN" sz="2400" b="1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       the housework today.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457200" y="1828800"/>
            <a:ext cx="1331913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feel like</a:t>
            </a:r>
          </a:p>
        </p:txBody>
      </p:sp>
      <p:sp>
        <p:nvSpPr>
          <p:cNvPr id="35854" name="AutoShape 14"/>
          <p:cNvSpPr/>
          <p:nvPr/>
        </p:nvSpPr>
        <p:spPr bwMode="auto">
          <a:xfrm>
            <a:off x="1981200" y="1371600"/>
            <a:ext cx="76200" cy="1447800"/>
          </a:xfrm>
          <a:prstGeom prst="leftBrace">
            <a:avLst>
              <a:gd name="adj1" fmla="val 158333"/>
              <a:gd name="adj2" fmla="val 50426"/>
            </a:avLst>
          </a:prstGeom>
          <a:solidFill>
            <a:srgbClr val="800080"/>
          </a:solidFill>
          <a:ln w="9525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0" y="6858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3. At times I </a:t>
            </a:r>
            <a:r>
              <a:rPr lang="en-US" altLang="zh-CN" sz="2400" b="1" u="sng">
                <a:solidFill>
                  <a:srgbClr val="FF3300"/>
                </a:solidFill>
                <a:latin typeface="Arial" panose="020B0604020202020204" pitchFamily="34" charset="0"/>
              </a:rPr>
              <a:t>feel like</a:t>
            </a: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400" b="1" u="sng">
                <a:solidFill>
                  <a:srgbClr val="FF3300"/>
                </a:solidFill>
                <a:latin typeface="Arial" panose="020B0604020202020204" pitchFamily="34" charset="0"/>
              </a:rPr>
              <a:t>giving up</a:t>
            </a:r>
            <a:r>
              <a:rPr lang="en-US" altLang="zh-CN" sz="2400" b="1">
                <a:latin typeface="Arial" panose="020B0604020202020204" pitchFamily="34" charset="0"/>
              </a:rPr>
              <a:t>.</a:t>
            </a:r>
            <a:r>
              <a:rPr lang="zh-CN" altLang="en-US" b="1"/>
              <a:t>有时候我都想放弃了。</a:t>
            </a:r>
            <a:r>
              <a:rPr lang="zh-CN" altLang="en-US"/>
              <a:t> 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4687888" y="1752600"/>
            <a:ext cx="12954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give up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6440488" y="1219200"/>
            <a:ext cx="1081087" cy="466725"/>
          </a:xfrm>
          <a:prstGeom prst="rect">
            <a:avLst/>
          </a:prstGeom>
          <a:solidFill>
            <a:srgbClr val="CCFFFF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chemeClr val="hlink"/>
                </a:solidFill>
                <a:latin typeface="Arial" panose="020B0604020202020204" pitchFamily="34" charset="0"/>
              </a:rPr>
              <a:t>sth.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6364288" y="2209800"/>
            <a:ext cx="2017712" cy="466725"/>
          </a:xfrm>
          <a:prstGeom prst="rect">
            <a:avLst/>
          </a:prstGeom>
          <a:solidFill>
            <a:srgbClr val="CCFFFF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chemeClr val="hlink"/>
                </a:solidFill>
                <a:latin typeface="Arial" panose="020B0604020202020204" pitchFamily="34" charset="0"/>
              </a:rPr>
              <a:t>doing sth.</a:t>
            </a:r>
          </a:p>
        </p:txBody>
      </p:sp>
      <p:sp>
        <p:nvSpPr>
          <p:cNvPr id="35860" name="AutoShape 20"/>
          <p:cNvSpPr/>
          <p:nvPr/>
        </p:nvSpPr>
        <p:spPr bwMode="auto">
          <a:xfrm>
            <a:off x="6135688" y="1219200"/>
            <a:ext cx="112712" cy="1524000"/>
          </a:xfrm>
          <a:prstGeom prst="leftBrace">
            <a:avLst>
              <a:gd name="adj1" fmla="val 112677"/>
              <a:gd name="adj2" fmla="val 50426"/>
            </a:avLst>
          </a:prstGeom>
          <a:solidFill>
            <a:srgbClr val="800080"/>
          </a:solidFill>
          <a:ln w="9525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609600" y="34290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e.g.</a:t>
            </a:r>
            <a:r>
              <a:rPr lang="en-US" altLang="zh-CN" b="1">
                <a:latin typeface="Times New Roman" panose="02020603050405020304" pitchFamily="18" charset="0"/>
              </a:rPr>
              <a:t>  </a:t>
            </a:r>
            <a:r>
              <a:rPr lang="zh-CN" altLang="en-US" sz="2000" b="1">
                <a:latin typeface="Arial" panose="020B0604020202020204" pitchFamily="34" charset="0"/>
              </a:rPr>
              <a:t>妈妈今天如此累以至于不想做家务。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609600" y="5029200"/>
            <a:ext cx="624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e.g.  </a:t>
            </a:r>
            <a:r>
              <a:rPr lang="zh-CN" altLang="en-US" sz="2000" b="1">
                <a:latin typeface="Arial" panose="020B0604020202020204" pitchFamily="34" charset="0"/>
              </a:rPr>
              <a:t>尽管他病得很严重了，他还没有戒烟。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457200" y="5715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 </a:t>
            </a:r>
            <a:r>
              <a:rPr lang="en-US" altLang="zh-CN">
                <a:latin typeface="Arial" panose="020B0604020202020204" pitchFamily="34" charset="0"/>
              </a:rPr>
              <a:t> </a:t>
            </a:r>
            <a:r>
              <a:rPr lang="en-US" altLang="zh-CN" sz="2400" b="1">
                <a:latin typeface="Arial" panose="020B0604020202020204" pitchFamily="34" charset="0"/>
              </a:rPr>
              <a:t>Although he was seriously ill, he didn’t </a:t>
            </a: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give up smoking</a:t>
            </a:r>
            <a:r>
              <a:rPr lang="en-US" altLang="zh-CN" sz="2400" b="1">
                <a:latin typeface="Arial" panose="020B0604020202020204" pitchFamily="34" charset="0"/>
              </a:rPr>
              <a:t>.  </a:t>
            </a:r>
          </a:p>
        </p:txBody>
      </p:sp>
      <p:sp>
        <p:nvSpPr>
          <p:cNvPr id="13327" name="Text Box 27"/>
          <p:cNvSpPr txBox="1">
            <a:spLocks noChangeArrowheads="1"/>
          </p:cNvSpPr>
          <p:nvPr/>
        </p:nvSpPr>
        <p:spPr bwMode="auto">
          <a:xfrm>
            <a:off x="2514600" y="0"/>
            <a:ext cx="502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3300"/>
                </a:solidFill>
                <a:latin typeface="Arial" panose="020B0604020202020204" pitchFamily="34" charset="0"/>
              </a:rPr>
              <a:t>Language Points</a:t>
            </a:r>
          </a:p>
        </p:txBody>
      </p:sp>
    </p:spTree>
  </p:cSld>
  <p:clrMapOvr>
    <a:masterClrMapping/>
  </p:clrMapOvr>
  <p:transition spd="med">
    <p:push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6" grpId="0" animBg="1"/>
      <p:bldP spid="35851" grpId="0"/>
      <p:bldP spid="35852" grpId="0" animBg="1"/>
      <p:bldP spid="35854" grpId="0" animBg="1"/>
      <p:bldP spid="35855" grpId="0"/>
      <p:bldP spid="35857" grpId="0" animBg="1"/>
      <p:bldP spid="35858" grpId="0" animBg="1"/>
      <p:bldP spid="35859" grpId="0" animBg="1"/>
      <p:bldP spid="35860" grpId="0" animBg="1"/>
      <p:bldP spid="35864" grpId="0"/>
      <p:bldP spid="35865" grpId="0"/>
      <p:bldP spid="358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86" name="Group 42"/>
          <p:cNvGraphicFramePr>
            <a:graphicFrameLocks noGrp="1"/>
          </p:cNvGraphicFramePr>
          <p:nvPr/>
        </p:nvGraphicFramePr>
        <p:xfrm>
          <a:off x="179388" y="1143000"/>
          <a:ext cx="8856662" cy="5440363"/>
        </p:xfrm>
        <a:graphic>
          <a:graphicData uri="http://schemas.openxmlformats.org/drawingml/2006/table">
            <a:tbl>
              <a:tblPr/>
              <a:tblGrid>
                <a:gridCol w="460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9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Li Ming’s difficulty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Miss Wang’s suggestion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152400" y="2438400"/>
            <a:ext cx="576263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52400" y="2895600"/>
            <a:ext cx="4318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79388" y="3276600"/>
            <a:ext cx="506412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179388" y="5105400"/>
            <a:ext cx="506412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4038600" y="2362200"/>
            <a:ext cx="5064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zh-CN" altLang="en-US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4038600" y="2895600"/>
            <a:ext cx="58102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zh-CN" altLang="en-US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4038600" y="4267200"/>
            <a:ext cx="5064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zh-CN" altLang="en-US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4114800" y="5715000"/>
            <a:ext cx="50482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zh-CN" altLang="en-US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0" y="0"/>
            <a:ext cx="9220200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  Listen to the conversation and check Li Ming’s difficulties.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Then listen again and match them with Miss Wang’s suggestions. 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152400" y="1981200"/>
            <a:ext cx="47244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>
                <a:latin typeface="Arial" panose="020B0604020202020204" pitchFamily="34" charset="0"/>
              </a:rPr>
              <a:t>(     ) 1. can’t read English news 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>
                <a:latin typeface="Arial" panose="020B0604020202020204" pitchFamily="34" charset="0"/>
              </a:rPr>
              <a:t>(     ) 2. can’t pronounce well      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>
                <a:latin typeface="Arial" panose="020B0604020202020204" pitchFamily="34" charset="0"/>
              </a:rPr>
              <a:t>(     ) 3. forgets new words          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>
                <a:latin typeface="Arial" panose="020B0604020202020204" pitchFamily="34" charset="0"/>
              </a:rPr>
              <a:t>(     ) 4. can’t always understand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>
                <a:latin typeface="Arial" panose="020B0604020202020204" pitchFamily="34" charset="0"/>
              </a:rPr>
              <a:t>            the dialog  when watching 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>
                <a:latin typeface="Arial" panose="020B0604020202020204" pitchFamily="34" charset="0"/>
              </a:rPr>
              <a:t>            English movies                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>
                <a:latin typeface="Arial" panose="020B0604020202020204" pitchFamily="34" charset="0"/>
              </a:rPr>
              <a:t>(     ) 5. isn’t good at grammar    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>
                <a:latin typeface="Arial" panose="020B0604020202020204" pitchFamily="34" charset="0"/>
              </a:rPr>
              <a:t>(     ) 6. isn’t good at writing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>
                <a:latin typeface="Arial" panose="020B0604020202020204" pitchFamily="34" charset="0"/>
              </a:rPr>
              <a:t>            compositions                   ___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5040313" y="2133600"/>
            <a:ext cx="4103687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AutoNum type="alphaLcPeriod"/>
            </a:pPr>
            <a:r>
              <a:rPr lang="zh-CN" altLang="en-US" sz="2000" b="1">
                <a:latin typeface="Arial" panose="020B0604020202020204" pitchFamily="34" charset="0"/>
              </a:rPr>
              <a:t>take part in the </a:t>
            </a:r>
            <a:r>
              <a:rPr lang="en-US" altLang="zh-CN" sz="2000" b="1">
                <a:latin typeface="Arial" panose="020B0604020202020204" pitchFamily="34" charset="0"/>
              </a:rPr>
              <a:t> </a:t>
            </a:r>
            <a:r>
              <a:rPr lang="zh-CN" altLang="en-US" sz="2000" b="1">
                <a:latin typeface="Arial" panose="020B0604020202020204" pitchFamily="34" charset="0"/>
              </a:rPr>
              <a:t>English </a:t>
            </a:r>
            <a:r>
              <a:rPr lang="en-US" altLang="zh-CN" sz="2000" b="1">
                <a:latin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latin typeface="Arial" panose="020B0604020202020204" pitchFamily="34" charset="0"/>
              </a:rPr>
              <a:t>     c</a:t>
            </a:r>
            <a:r>
              <a:rPr lang="zh-CN" altLang="en-US" sz="2000" b="1">
                <a:latin typeface="Arial" panose="020B0604020202020204" pitchFamily="34" charset="0"/>
              </a:rPr>
              <a:t>orner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Arial" panose="020B0604020202020204" pitchFamily="34" charset="0"/>
              </a:rPr>
              <a:t>b. copy new words in a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latin typeface="Arial" panose="020B0604020202020204" pitchFamily="34" charset="0"/>
              </a:rPr>
              <a:t>    </a:t>
            </a:r>
            <a:r>
              <a:rPr lang="zh-CN" altLang="en-US" sz="2000" b="1">
                <a:latin typeface="Arial" panose="020B0604020202020204" pitchFamily="34" charset="0"/>
              </a:rPr>
              <a:t>notebook and take it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Arial" panose="020B0604020202020204" pitchFamily="34" charset="0"/>
              </a:rPr>
              <a:t>    with him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Arial" panose="020B0604020202020204" pitchFamily="34" charset="0"/>
              </a:rPr>
              <a:t>c. keep a diary in </a:t>
            </a:r>
            <a:r>
              <a:rPr lang="en-US" altLang="zh-CN" sz="2000" b="1">
                <a:latin typeface="Arial" panose="020B0604020202020204" pitchFamily="34" charset="0"/>
              </a:rPr>
              <a:t> </a:t>
            </a:r>
            <a:r>
              <a:rPr lang="zh-CN" altLang="en-US" sz="2000" b="1">
                <a:latin typeface="Arial" panose="020B0604020202020204" pitchFamily="34" charset="0"/>
              </a:rPr>
              <a:t>English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Arial" panose="020B0604020202020204" pitchFamily="34" charset="0"/>
              </a:rPr>
              <a:t>d. listen to the tape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Arial" panose="020B0604020202020204" pitchFamily="34" charset="0"/>
              </a:rPr>
              <a:t>e. sing English songs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Arial" panose="020B0604020202020204" pitchFamily="34" charset="0"/>
              </a:rPr>
              <a:t>f. </a:t>
            </a:r>
            <a:r>
              <a:rPr lang="en-US" altLang="zh-CN" sz="2000" b="1">
                <a:latin typeface="Arial" panose="020B0604020202020204" pitchFamily="34" charset="0"/>
              </a:rPr>
              <a:t> </a:t>
            </a:r>
            <a:r>
              <a:rPr lang="zh-CN" altLang="en-US" sz="2000" b="1">
                <a:latin typeface="Arial" panose="020B0604020202020204" pitchFamily="34" charset="0"/>
              </a:rPr>
              <a:t>buy a grammar book</a:t>
            </a:r>
          </a:p>
        </p:txBody>
      </p:sp>
      <p:pic>
        <p:nvPicPr>
          <p:cNvPr id="14" name="p72-3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28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6891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7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31757" grpId="0" autoUpdateAnimBg="0"/>
      <p:bldP spid="31758" grpId="0" autoUpdateAnimBg="0"/>
      <p:bldP spid="31759" grpId="0" autoUpdateAnimBg="0"/>
      <p:bldP spid="31760" grpId="0" autoUpdateAnimBg="0"/>
      <p:bldP spid="31761" grpId="0" autoUpdateAnimBg="0"/>
      <p:bldP spid="31762" grpId="0" autoUpdateAnimBg="0"/>
      <p:bldP spid="31763" grpId="0" autoUpdateAnimBg="0"/>
      <p:bldP spid="31764" grpId="0" autoUpdateAnimBg="0"/>
      <p:bldP spid="31766" grpId="0"/>
      <p:bldP spid="317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6"/>
          <p:cNvSpPr>
            <a:spLocks noChangeArrowheads="1"/>
          </p:cNvSpPr>
          <p:nvPr/>
        </p:nvSpPr>
        <p:spPr bwMode="auto">
          <a:xfrm>
            <a:off x="152400" y="304800"/>
            <a:ext cx="762000" cy="68580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0" y="3810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      Make up conversations in pairs based on 1a and 3b.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13716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words may help you!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914400" y="2590800"/>
            <a:ext cx="7239000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myself understood, oral English, 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dare not speak, feel sleepy, be afraid of, difficult to remember new words,  feel like giving up, work hard at, ask sb. for help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7772400" cy="1552575"/>
          </a:xfrm>
          <a:prstGeom prst="rect">
            <a:avLst/>
          </a:prstGeom>
          <a:solidFill>
            <a:schemeClr val="accent5">
              <a:alpha val="53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1c  Read 1a and tick the words you find in it. 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Study the words and pay attention to the word 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formation.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38200" y="2925763"/>
            <a:ext cx="8458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Arial" panose="020B0604020202020204" pitchFamily="34" charset="0"/>
              </a:rPr>
              <a:t>(    ) wonder      (    ) wonderful      (    ) under      (    ) understand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Arial" panose="020B0604020202020204" pitchFamily="34" charset="0"/>
              </a:rPr>
              <a:t>(    ) quick         (    ) quickly           (    ) courage  (    ) discourage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Arial" panose="020B0604020202020204" pitchFamily="34" charset="0"/>
              </a:rPr>
              <a:t>(    ) real            (    ) really              (    ) sleep       (    ) sleepy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693988" y="2773363"/>
            <a:ext cx="506412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503988" y="3687763"/>
            <a:ext cx="506412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617788" y="3687763"/>
            <a:ext cx="506412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503988" y="3230563"/>
            <a:ext cx="506412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617788" y="3230563"/>
            <a:ext cx="506412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503988" y="2773363"/>
            <a:ext cx="506412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  <p:bldP spid="13322" grpId="0"/>
      <p:bldP spid="133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0" y="0"/>
            <a:ext cx="7848600" cy="1004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lain" startAt="2"/>
            </a:pPr>
            <a:r>
              <a:rPr lang="en-US" altLang="zh-CN" sz="2400" b="1">
                <a:latin typeface="Arial" panose="020B0604020202020204" pitchFamily="34" charset="0"/>
              </a:rPr>
              <a:t>Write down new words in the brackets by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    following the example.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85800" y="1676400"/>
            <a:ext cx="236220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re + tell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dis + cover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dis + like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in + direct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im +possible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un +healthy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un +happy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head +ache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grand +daughter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fire + place</a:t>
            </a:r>
          </a:p>
          <a:p>
            <a:pPr eaLnBrk="1" hangingPunct="1">
              <a:spcBef>
                <a:spcPct val="50000"/>
              </a:spcBef>
            </a:pPr>
            <a:endParaRPr lang="en-US" altLang="zh-CN" b="1">
              <a:latin typeface="Arial" panose="020B0604020202020204" pitchFamily="34" charset="0"/>
            </a:endParaRP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2514600" y="1676400"/>
            <a:ext cx="198120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( retell</a:t>
            </a:r>
            <a:r>
              <a:rPr lang="en-US" altLang="zh-CN">
                <a:latin typeface="Arial" panose="020B0604020202020204" pitchFamily="34" charset="0"/>
              </a:rPr>
              <a:t>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)</a:t>
            </a:r>
          </a:p>
          <a:p>
            <a:pPr eaLnBrk="1" hangingPunct="1">
              <a:spcBef>
                <a:spcPct val="50000"/>
              </a:spcBef>
            </a:pP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6781800" y="1600200"/>
            <a:ext cx="198120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</a:t>
            </a:r>
            <a:r>
              <a:rPr lang="en-US" altLang="zh-CN" b="1">
                <a:latin typeface="Arial" panose="020B0604020202020204" pitchFamily="34" charset="0"/>
              </a:rPr>
              <a:t>direction     </a:t>
            </a:r>
            <a:r>
              <a:rPr lang="en-US" altLang="zh-CN">
                <a:latin typeface="Arial" panose="020B0604020202020204" pitchFamily="34" charset="0"/>
              </a:rPr>
              <a:t>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(                      )</a:t>
            </a:r>
          </a:p>
          <a:p>
            <a:pPr eaLnBrk="1" hangingPunct="1">
              <a:spcBef>
                <a:spcPct val="50000"/>
              </a:spcBef>
            </a:pP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800600" y="1584325"/>
            <a:ext cx="213360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direct</a:t>
            </a:r>
            <a:r>
              <a:rPr lang="en-US" altLang="zh-CN" sz="1600">
                <a:latin typeface="Arial" panose="020B0604020202020204" pitchFamily="34" charset="0"/>
              </a:rPr>
              <a:t> </a:t>
            </a:r>
            <a:r>
              <a:rPr lang="en-US" altLang="zh-CN" b="1">
                <a:latin typeface="Arial" panose="020B0604020202020204" pitchFamily="34" charset="0"/>
              </a:rPr>
              <a:t>+ 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ill +ness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develop + ment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wonder + ful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home + less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excite +ing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snow +y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main +ly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film +maker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down +stairs</a:t>
            </a:r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4419600" y="2286000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1600">
              <a:latin typeface="Arial" panose="020B0604020202020204" pitchFamily="34" charset="0"/>
            </a:endParaRP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2590800" y="2133600"/>
            <a:ext cx="228600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discover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dislike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indirect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impossible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unhealthy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unhappy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headache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granddaughter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fireplace</a:t>
            </a:r>
          </a:p>
          <a:p>
            <a:pPr eaLnBrk="1" hangingPunct="1">
              <a:spcBef>
                <a:spcPct val="50000"/>
              </a:spcBef>
            </a:pPr>
            <a:endParaRPr lang="en-US" altLang="zh-CN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6858000" y="1981200"/>
            <a:ext cx="1752600" cy="366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illness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development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wonderful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homeless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exciting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snowy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mainly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filmmaker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downstairs</a:t>
            </a:r>
          </a:p>
        </p:txBody>
      </p:sp>
      <p:sp>
        <p:nvSpPr>
          <p:cNvPr id="39950" name="AutoShape 14"/>
          <p:cNvSpPr>
            <a:spLocks noChangeArrowheads="1"/>
          </p:cNvSpPr>
          <p:nvPr/>
        </p:nvSpPr>
        <p:spPr bwMode="auto">
          <a:xfrm>
            <a:off x="304800" y="990600"/>
            <a:ext cx="1219200" cy="6096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381000" y="1066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prefix</a:t>
            </a:r>
          </a:p>
        </p:txBody>
      </p:sp>
      <p:sp>
        <p:nvSpPr>
          <p:cNvPr id="39952" name="AutoShape 16"/>
          <p:cNvSpPr>
            <a:spLocks noChangeArrowheads="1"/>
          </p:cNvSpPr>
          <p:nvPr/>
        </p:nvSpPr>
        <p:spPr bwMode="auto">
          <a:xfrm>
            <a:off x="7010400" y="381000"/>
            <a:ext cx="1524000" cy="609600"/>
          </a:xfrm>
          <a:prstGeom prst="cloudCallout">
            <a:avLst>
              <a:gd name="adj1" fmla="val 47083"/>
              <a:gd name="adj2" fmla="val 13828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7162800" y="4572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suffix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9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9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9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9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9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9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9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99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9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9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9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9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9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9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9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9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9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9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9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9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9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9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9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9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9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9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9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4" dur="1" fill="hold"/>
                                        <p:tgtEl>
                                          <p:spTgt spid="39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  <p:bldP spid="39944" grpId="0"/>
      <p:bldP spid="39950" grpId="0" animBg="1"/>
      <p:bldP spid="39952" grpId="0" animBg="1"/>
      <p:bldP spid="399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0"/>
            <a:ext cx="9144000" cy="5878513"/>
          </a:xfrm>
          <a:prstGeom prst="rect">
            <a:avLst/>
          </a:prstGeom>
          <a:solidFill>
            <a:schemeClr val="accent5">
              <a:alpha val="64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Fill in the blanks.</a:t>
            </a:r>
            <a:endParaRPr 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defRPr/>
            </a:pPr>
            <a:endParaRPr 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. 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Mr. Smith ____________ 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（曾经去过）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China several times 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   and he has visited many_________________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（名胜）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. </a:t>
            </a:r>
            <a:endParaRPr 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. ----_______（吸烟）is bad for your health.</a:t>
            </a:r>
          </a:p>
          <a:p>
            <a:pPr>
              <a:lnSpc>
                <a:spcPct val="130000"/>
              </a:lnSpc>
              <a:defRPr/>
            </a:pPr>
            <a:r>
              <a:rPr 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----Yes, and I’ll try my best to ____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__________</a:t>
            </a:r>
            <a:r>
              <a:rPr 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（戒除它）.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3. Oh, My God! I failed the driving test again.  Can you tell me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   _____________(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该怎么办）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4. I ________________ 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（害怕知道）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the result of the exam.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5. I’m thirsty, and I ____________  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（想喝）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a cup of tea.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6. After following Miss Wang’s advice, I ________________ 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（取得很大的进步）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in oral English.</a:t>
            </a:r>
          </a:p>
        </p:txBody>
      </p:sp>
      <p:sp>
        <p:nvSpPr>
          <p:cNvPr id="18435" name="WordArt 12"/>
          <p:cNvSpPr>
            <a:spLocks noChangeArrowheads="1" noChangeShapeType="1" noTextEdit="1"/>
          </p:cNvSpPr>
          <p:nvPr/>
        </p:nvSpPr>
        <p:spPr bwMode="auto">
          <a:xfrm>
            <a:off x="7010400" y="0"/>
            <a:ext cx="1828800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Exercises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533400" y="38862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am afraid of knowing</a:t>
            </a:r>
            <a:endParaRPr lang="en-US" altLang="zh-CN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762000" y="19812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Smoking</a:t>
            </a:r>
            <a:r>
              <a:rPr lang="en-US" altLang="zh-CN"/>
              <a:t> 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3962400" y="15240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places of interest</a:t>
            </a:r>
            <a:endParaRPr lang="en-US" altLang="zh-CN"/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1828800" y="1066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has been to</a:t>
            </a:r>
            <a:r>
              <a:rPr lang="en-US" altLang="zh-CN"/>
              <a:t> 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2590800" y="43434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feel like drinking</a:t>
            </a:r>
            <a:endParaRPr lang="en-US" altLang="zh-CN"/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5486400" y="48006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made great progress</a:t>
            </a:r>
            <a:r>
              <a:rPr lang="en-US" altLang="zh-CN"/>
              <a:t> 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533400" y="34290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what to do</a:t>
            </a:r>
            <a:endParaRPr lang="en-US" altLang="zh-CN"/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4648200" y="24384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give it up</a:t>
            </a:r>
            <a:endParaRPr lang="en-US" altLang="zh-CN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1000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/>
      <p:bldP spid="40974" grpId="0"/>
      <p:bldP spid="40975" grpId="0"/>
      <p:bldP spid="40976" grpId="0"/>
      <p:bldP spid="40977" grpId="0"/>
      <p:bldP spid="40978" grpId="0"/>
      <p:bldP spid="40979" grpId="0"/>
      <p:bldP spid="4098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76200"/>
            <a:ext cx="9144000" cy="5867400"/>
          </a:xfrm>
          <a:prstGeom prst="rect">
            <a:avLst/>
          </a:prstGeom>
          <a:solidFill>
            <a:schemeClr val="accent5">
              <a:alpha val="64999"/>
            </a:schemeClr>
          </a:solidFill>
          <a:ln w="9525">
            <a:solidFill>
              <a:srgbClr val="339966"/>
            </a:solidFill>
            <a:miter lim="800000"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(    ) 7.--- Could you please tell me ___ the Christmas tree?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         --- Sure.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           A. how to decorate   	         B. how decorate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           C. how to decorating   	         D. how decorating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(    ) 8. No one can tell me ___ next.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           A. what to do it  		         B. how do it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           C. how to do   	                    D. what to do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(     ) 9. Speak louder, or you can’t make yourself ______ 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            A. hear          B. hearing            C. heard      D. to hearing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(    ) 10. I’m sorry but I ___________ you to tell a lie, or my father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            will punish me.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            A. not dare help                        B. dare not help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            C. don’t dare help                     D. dare help not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52400" y="373380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52400" y="1143000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52400" y="2590800"/>
            <a:ext cx="43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52400" y="4495800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9463" name="WordArt 8"/>
          <p:cNvSpPr>
            <a:spLocks noChangeArrowheads="1" noChangeShapeType="1" noTextEdit="1"/>
          </p:cNvSpPr>
          <p:nvPr/>
        </p:nvSpPr>
        <p:spPr bwMode="auto">
          <a:xfrm>
            <a:off x="7010400" y="0"/>
            <a:ext cx="1828800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Exercises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632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solidFill>
                  <a:srgbClr val="D60093"/>
                </a:solidFill>
              </a:rPr>
              <a:t>Choose the best answer.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2514600" y="0"/>
            <a:ext cx="464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D60093"/>
                </a:solidFill>
              </a:rPr>
              <a:t>summary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457200" y="838200"/>
            <a:ext cx="2057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We learn: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381000" y="4648200"/>
            <a:ext cx="1600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We can: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90800" y="914400"/>
            <a:ext cx="6477000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Some words: 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oral, sleepy, final, real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retell, indirect, granddaughter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pronounce, dialog, copy, notebook, 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diary, tape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   </a:t>
            </a:r>
          </a:p>
          <a:p>
            <a:pPr marL="342900" indent="-342900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2. Some phrases: 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keep a diary, make yourself understood</a:t>
            </a:r>
            <a:r>
              <a:rPr lang="en-US" altLang="zh-CN" b="1" dirty="0">
                <a:solidFill>
                  <a:srgbClr val="0000FF"/>
                </a:solidFill>
              </a:rPr>
              <a:t>,</a:t>
            </a:r>
            <a:r>
              <a:rPr lang="en-US" altLang="zh-CN" dirty="0"/>
              <a:t> 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  work hard at, be afraid of,    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  make progress (in), what to do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  feel like doing, give up</a:t>
            </a:r>
          </a:p>
          <a:p>
            <a:pPr marL="342900" indent="-342900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3. Some sentences: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(1)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I know oral English is very important, but I dare not speak English  in public.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 (2) At times I feel like giving up.</a:t>
            </a:r>
          </a:p>
          <a:p>
            <a:pPr marL="342900" indent="-342900">
              <a:spcBef>
                <a:spcPct val="50000"/>
              </a:spcBef>
            </a:pPr>
            <a:endParaRPr lang="en-US" altLang="zh-CN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209800" y="4724400"/>
            <a:ext cx="53340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</a:rPr>
              <a:t>1.Form new words based on Word Formation.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development, indirect, homeless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</a:rPr>
              <a:t>2.Express our difficulties in learning English 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9" grpId="0" animBg="1"/>
      <p:bldP spid="18440" grpId="0"/>
      <p:bldP spid="184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5475" y="1382713"/>
            <a:ext cx="2438400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 descr="3_副本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066800"/>
            <a:ext cx="204628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 descr="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77000" y="1524000"/>
            <a:ext cx="22860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33400" y="3886200"/>
            <a:ext cx="7162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 is the most widely used all over the world. We may use it when we …</a:t>
            </a: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2057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Free talk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5"/>
          <p:cNvSpPr>
            <a:spLocks noChangeArrowheads="1" noChangeShapeType="1" noTextEdit="1"/>
          </p:cNvSpPr>
          <p:nvPr/>
        </p:nvSpPr>
        <p:spPr bwMode="auto">
          <a:xfrm>
            <a:off x="838200" y="457200"/>
            <a:ext cx="2971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Assignment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74676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</a:rPr>
              <a:t>Read 1a.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</a:rPr>
              <a:t>Memorize the useful expressions  and key sentences which we learn today.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</a:rPr>
              <a:t>Finish Section A in your workbook.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</a:rPr>
              <a:t>Preview Section B</a:t>
            </a:r>
            <a:r>
              <a:rPr lang="en-US" altLang="zh-CN" sz="2800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. </a:t>
            </a:r>
            <a:endParaRPr lang="en-US" altLang="zh-CN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629400" y="4114800"/>
            <a:ext cx="20574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81000" y="1854200"/>
            <a:ext cx="7856538" cy="168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remember ____ of the new words.</a:t>
            </a:r>
          </a:p>
          <a:p>
            <a:pPr marL="342900" indent="-342900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	 ) all			(        ) most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	 ) some	 	(        ) few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81000" y="3581400"/>
            <a:ext cx="876300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I’m good at ____.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	 ) grammar		 (         ) reading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	 ) listening		 (	) writing a </a:t>
            </a:r>
            <a:r>
              <a:rPr lang="en-US" altLang="zh-CN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composition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	 ) speaking		 (	) learning new words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883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have difficulty learning English?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0" y="304800"/>
            <a:ext cx="1371600" cy="533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survey</a:t>
            </a:r>
            <a:endParaRPr lang="zh-CN" altLang="en-US" sz="3600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6632" name="Picture 8" descr="2014-01-24_17-37-5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4191000"/>
            <a:ext cx="19050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3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6626" grpId="0"/>
      <p:bldP spid="26627" grpId="0"/>
      <p:bldP spid="26628" grpId="0"/>
      <p:bldP spid="26628" grpId="1"/>
      <p:bldP spid="266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635000"/>
            <a:ext cx="84709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The difficult parts in English learning are ____.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800" b="1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1000" y="1524000"/>
            <a:ext cx="87630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   ) listening		(        ) </a:t>
            </a:r>
            <a:r>
              <a:rPr lang="en-US" altLang="zh-CN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pronounce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words correctly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   ) vocabulary	           (        ) grammar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   ) reading		(        ) writing a</a:t>
            </a:r>
            <a:r>
              <a:rPr lang="en-US" altLang="zh-CN" sz="24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composition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3048000"/>
            <a:ext cx="5880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What I need to improve is ____.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04800" y="3733800"/>
            <a:ext cx="67818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   ) listening	           (        ) reading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   ) grammar 	           (        ) writing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   ) vocabulary             (        ) speaking</a:t>
            </a:r>
          </a:p>
        </p:txBody>
      </p:sp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257300"/>
            <a:ext cx="1828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>
            <a:off x="6553200" y="5257800"/>
            <a:ext cx="1905000" cy="99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survey</a:t>
            </a:r>
            <a:endParaRPr lang="zh-CN" altLang="en-US" sz="3600" kern="1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  <p:bldP spid="27652" grpId="0"/>
      <p:bldP spid="27653" grpId="0"/>
      <p:bldP spid="276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1752600" cy="762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survey</a:t>
            </a:r>
            <a:endParaRPr lang="zh-CN" altLang="en-US" sz="3600" kern="1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1066800"/>
            <a:ext cx="47244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Do you often...?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1981200"/>
            <a:ext cx="8229600" cy="57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) sing English songs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) read English newspapers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) 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keep a </a:t>
            </a:r>
            <a:r>
              <a:rPr lang="en-US" altLang="zh-CN" sz="2400" b="1" u="sng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diary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) 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take part in the English corner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) take notes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) feel </a:t>
            </a:r>
            <a:r>
              <a:rPr lang="en-US" altLang="zh-CN" sz="2400" b="1" u="sng">
                <a:latin typeface="Arial" panose="020B0604020202020204" pitchFamily="34" charset="0"/>
                <a:cs typeface="Arial" panose="020B0604020202020204" pitchFamily="34" charset="0"/>
              </a:rPr>
              <a:t>sleepy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English class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) feel bored and nervous in English class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endParaRPr lang="en-US" altLang="zh-CN" sz="24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endParaRPr lang="en-US" altLang="zh-CN" sz="24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endParaRPr lang="en-US" altLang="zh-CN" sz="24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endParaRPr lang="en-US" altLang="zh-CN" sz="24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endParaRPr lang="en-US" altLang="zh-CN" sz="24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4953000"/>
            <a:ext cx="2590800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24600" y="304800"/>
            <a:ext cx="25908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77000" y="2667000"/>
            <a:ext cx="26670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2743200" y="1600200"/>
            <a:ext cx="3581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362200" y="4343400"/>
            <a:ext cx="4038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8682" name="Picture 10" descr="2014-01-23_20-34-3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3086100"/>
            <a:ext cx="1162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868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867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2868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2867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80" grpId="0" animBg="1"/>
      <p:bldP spid="286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25" y="381000"/>
            <a:ext cx="2492375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57200" y="914400"/>
            <a:ext cx="5638800" cy="822325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have courage to  answer the teacher’s questions in class?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57200" y="2209800"/>
            <a:ext cx="5638800" cy="8223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Dare</a:t>
            </a: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 answer the teacher’s questions in class?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57200" y="4724400"/>
            <a:ext cx="56388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 dare you not do?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533400" y="5715000"/>
            <a:ext cx="5562600" cy="45720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dare not…</a:t>
            </a: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2819400" y="18288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2819400" y="31242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457200" y="3505200"/>
            <a:ext cx="5638800" cy="822325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No, I dare not answer the teacher’s questions in class.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2819400" y="43434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2819400" y="53340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pic>
        <p:nvPicPr>
          <p:cNvPr id="29710" name="Picture 14" descr="2014-01-23_20-08-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828800"/>
            <a:ext cx="10763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2" grpId="0" animBg="1"/>
      <p:bldP spid="29703" grpId="0" animBg="1"/>
      <p:bldP spid="29704" grpId="0" animBg="1"/>
      <p:bldP spid="29706" grpId="0" animBg="1"/>
      <p:bldP spid="29707" grpId="0" animBg="1"/>
      <p:bldP spid="29708" grpId="0" animBg="1"/>
      <p:bldP spid="297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5"/>
          <p:cNvSpPr>
            <a:spLocks noChangeArrowheads="1"/>
          </p:cNvSpPr>
          <p:nvPr/>
        </p:nvSpPr>
        <p:spPr bwMode="auto">
          <a:xfrm>
            <a:off x="0" y="381000"/>
            <a:ext cx="7620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304800"/>
            <a:ext cx="8610600" cy="51911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1b   Listen to 1a and number the problems.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" y="838200"/>
            <a:ext cx="8458200" cy="545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_____ It seems that I haven’t made any progress, though     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          I work hard.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_____ It’s too difficult for me to remember new words.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_____ I dare not speak English in public.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_____ Americans spoke too quickly.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_____ I couldn’t have long conversation with American 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           people. 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_____ I always feel sleepy in English classes.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62000" y="990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62000" y="2362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85800" y="3048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85800" y="4419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09600" y="5791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85800" y="3733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1</a:t>
            </a:r>
          </a:p>
        </p:txBody>
      </p:sp>
      <p:pic>
        <p:nvPicPr>
          <p:cNvPr id="11" name="p71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10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7719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11270" grpId="0"/>
      <p:bldP spid="11273" grpId="0"/>
      <p:bldP spid="11275" grpId="0"/>
      <p:bldP spid="11276" grpId="0"/>
      <p:bldP spid="11278" grpId="0"/>
      <p:bldP spid="112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37" name="Group 69"/>
          <p:cNvGraphicFramePr>
            <a:graphicFrameLocks noGrp="1"/>
          </p:cNvGraphicFramePr>
          <p:nvPr/>
        </p:nvGraphicFramePr>
        <p:xfrm>
          <a:off x="228600" y="1773238"/>
          <a:ext cx="8534400" cy="4791311"/>
        </p:xfrm>
        <a:graphic>
          <a:graphicData uri="http://schemas.openxmlformats.org/drawingml/2006/table">
            <a:tbl>
              <a:tblPr/>
              <a:tblGrid>
                <a:gridCol w="178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Difficulty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1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Wang Junfeng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 works hard but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hasn’t ___________ .  He feels like ________.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7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 Ming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 _________ speak English in public, and he always _________ in English classes. He is really _______ the final exam.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49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 Xiang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 difficult for him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to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_______________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2743200" y="3733800"/>
            <a:ext cx="1358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dare not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971800" y="4191000"/>
            <a:ext cx="1644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 sleepy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1981200" y="4724400"/>
            <a:ext cx="132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afraid of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4953000" y="5638800"/>
            <a:ext cx="3028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new words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5791200" y="2286000"/>
            <a:ext cx="2251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progress 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3200400" y="2743200"/>
            <a:ext cx="1484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 up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41" name="Text Box 55"/>
          <p:cNvSpPr txBox="1">
            <a:spLocks noChangeArrowheads="1"/>
          </p:cNvSpPr>
          <p:nvPr/>
        </p:nvSpPr>
        <p:spPr bwMode="auto">
          <a:xfrm>
            <a:off x="381000" y="762000"/>
            <a:ext cx="739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1a and fill in the blanks.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3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279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2" grpId="0"/>
      <p:bldP spid="32793" grpId="0"/>
      <p:bldP spid="32794" grpId="0"/>
      <p:bldP spid="32795" grpId="0"/>
      <p:bldP spid="32796" grpId="0"/>
      <p:bldP spid="327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Match the following phrases with their proper meanings and keep them in your mind.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5257800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have been to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place of interest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make yourself understood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have long conversation with sb.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work hard 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be afraid of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make progress (in)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what to do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feel like doing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Arial" panose="020B0604020202020204" pitchFamily="34" charset="0"/>
              </a:rPr>
              <a:t>give up doing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4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410200" y="1143000"/>
            <a:ext cx="37338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与</a:t>
            </a:r>
            <a:r>
              <a:rPr lang="en-US" altLang="zh-CN" sz="2400" b="1">
                <a:latin typeface="Arial" panose="020B0604020202020204" pitchFamily="34" charset="0"/>
              </a:rPr>
              <a:t>……</a:t>
            </a:r>
            <a:r>
              <a:rPr lang="zh-CN" altLang="en-US" sz="2400" b="1">
                <a:latin typeface="Arial" panose="020B0604020202020204" pitchFamily="34" charset="0"/>
              </a:rPr>
              <a:t>长谈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把自己的意思说清楚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曾经去过某地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害怕</a:t>
            </a:r>
            <a:r>
              <a:rPr lang="en-US" altLang="zh-CN" sz="2400" b="1">
                <a:latin typeface="Arial" panose="020B0604020202020204" pitchFamily="34" charset="0"/>
              </a:rPr>
              <a:t>……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想做某事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名胜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在某方面努力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放弃做某事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做什么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在</a:t>
            </a:r>
            <a:r>
              <a:rPr lang="en-US" altLang="zh-CN" sz="2400" b="1">
                <a:latin typeface="Arial" panose="020B0604020202020204" pitchFamily="34" charset="0"/>
              </a:rPr>
              <a:t>……</a:t>
            </a:r>
            <a:r>
              <a:rPr lang="zh-CN" altLang="en-US" sz="2400" b="1">
                <a:latin typeface="Arial" panose="020B0604020202020204" pitchFamily="34" charset="0"/>
              </a:rPr>
              <a:t>取得进步</a:t>
            </a: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2286000" y="1371600"/>
            <a:ext cx="3200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2743200" y="2057400"/>
            <a:ext cx="2895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4267200" y="19812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V="1">
            <a:off x="4953000" y="1447800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2209800" y="3657600"/>
            <a:ext cx="3276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V="1">
            <a:off x="2057400" y="3048000"/>
            <a:ext cx="3429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3124200" y="4800600"/>
            <a:ext cx="2362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1905000" y="5334000"/>
            <a:ext cx="3581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V="1">
            <a:off x="2438400" y="5257800"/>
            <a:ext cx="3124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V="1">
            <a:off x="2362200" y="3657600"/>
            <a:ext cx="3124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4" grpId="0"/>
      <p:bldP spid="37895" grpId="0" animBg="1"/>
      <p:bldP spid="37896" grpId="0" animBg="1"/>
      <p:bldP spid="37897" grpId="0" animBg="1"/>
      <p:bldP spid="37898" grpId="0" animBg="1"/>
      <p:bldP spid="37899" grpId="0" animBg="1"/>
      <p:bldP spid="37900" grpId="0" animBg="1"/>
      <p:bldP spid="37901" grpId="0" animBg="1"/>
      <p:bldP spid="37902" grpId="0" animBg="1"/>
      <p:bldP spid="37903" grpId="0" animBg="1"/>
      <p:bldP spid="3790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人与人的关系纽带PPT模板 14">
      <a:dk1>
        <a:srgbClr val="4D4D4D"/>
      </a:dk1>
      <a:lt1>
        <a:srgbClr val="FFFFFF"/>
      </a:lt1>
      <a:dk2>
        <a:srgbClr val="000000"/>
      </a:dk2>
      <a:lt2>
        <a:srgbClr val="C25800"/>
      </a:lt2>
      <a:accent1>
        <a:srgbClr val="F2BC04"/>
      </a:accent1>
      <a:accent2>
        <a:srgbClr val="FE0000"/>
      </a:accent2>
      <a:accent3>
        <a:srgbClr val="FFFFFF"/>
      </a:accent3>
      <a:accent4>
        <a:srgbClr val="404040"/>
      </a:accent4>
      <a:accent5>
        <a:srgbClr val="F7DAAA"/>
      </a:accent5>
      <a:accent6>
        <a:srgbClr val="E60000"/>
      </a:accent6>
      <a:hlink>
        <a:srgbClr val="777777"/>
      </a:hlink>
      <a:folHlink>
        <a:srgbClr val="C0C0C0"/>
      </a:folHlink>
    </a:clrScheme>
    <a:fontScheme name="人与人的关系纽带PPT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人与人的关系纽带PPT模板 1">
        <a:dk1>
          <a:srgbClr val="4D4D4D"/>
        </a:dk1>
        <a:lt1>
          <a:srgbClr val="FFFFFF"/>
        </a:lt1>
        <a:dk2>
          <a:srgbClr val="000000"/>
        </a:dk2>
        <a:lt2>
          <a:srgbClr val="CC4E00"/>
        </a:lt2>
        <a:accent1>
          <a:srgbClr val="FF9933"/>
        </a:accent1>
        <a:accent2>
          <a:srgbClr val="8000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730000"/>
        </a:accent6>
        <a:hlink>
          <a:srgbClr val="FFC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2">
        <a:dk1>
          <a:srgbClr val="4D4D4D"/>
        </a:dk1>
        <a:lt1>
          <a:srgbClr val="FFFFFF"/>
        </a:lt1>
        <a:dk2>
          <a:srgbClr val="000000"/>
        </a:dk2>
        <a:lt2>
          <a:srgbClr val="CFDDF1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3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CA4814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E1B1AA"/>
        </a:accent5>
        <a:accent6>
          <a:srgbClr val="E79B1D"/>
        </a:accent6>
        <a:hlink>
          <a:srgbClr val="BD966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4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F9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5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514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111"/>
        </a:accent6>
        <a:hlink>
          <a:srgbClr val="D061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6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514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111"/>
        </a:accent6>
        <a:hlink>
          <a:srgbClr val="E26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7">
        <a:dk1>
          <a:srgbClr val="4D4D4D"/>
        </a:dk1>
        <a:lt1>
          <a:srgbClr val="FFFFFF"/>
        </a:lt1>
        <a:dk2>
          <a:srgbClr val="000000"/>
        </a:dk2>
        <a:lt2>
          <a:srgbClr val="CD2B00"/>
        </a:lt2>
        <a:accent1>
          <a:srgbClr val="F98305"/>
        </a:accent1>
        <a:accent2>
          <a:srgbClr val="FAA407"/>
        </a:accent2>
        <a:accent3>
          <a:srgbClr val="FFFFFF"/>
        </a:accent3>
        <a:accent4>
          <a:srgbClr val="404040"/>
        </a:accent4>
        <a:accent5>
          <a:srgbClr val="FBC1AA"/>
        </a:accent5>
        <a:accent6>
          <a:srgbClr val="E39406"/>
        </a:accent6>
        <a:hlink>
          <a:srgbClr val="F56B0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8">
        <a:dk1>
          <a:srgbClr val="4D4D4D"/>
        </a:dk1>
        <a:lt1>
          <a:srgbClr val="FFFFFF"/>
        </a:lt1>
        <a:dk2>
          <a:srgbClr val="000000"/>
        </a:dk2>
        <a:lt2>
          <a:srgbClr val="BB5B0D"/>
        </a:lt2>
        <a:accent1>
          <a:srgbClr val="B61111"/>
        </a:accent1>
        <a:accent2>
          <a:srgbClr val="DE9200"/>
        </a:accent2>
        <a:accent3>
          <a:srgbClr val="FFFFFF"/>
        </a:accent3>
        <a:accent4>
          <a:srgbClr val="404040"/>
        </a:accent4>
        <a:accent5>
          <a:srgbClr val="D7AAAA"/>
        </a:accent5>
        <a:accent6>
          <a:srgbClr val="C98400"/>
        </a:accent6>
        <a:hlink>
          <a:srgbClr val="E2AE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9">
        <a:dk1>
          <a:srgbClr val="4D4D4D"/>
        </a:dk1>
        <a:lt1>
          <a:srgbClr val="FFFFFF"/>
        </a:lt1>
        <a:dk2>
          <a:srgbClr val="000000"/>
        </a:dk2>
        <a:lt2>
          <a:srgbClr val="BB5B0D"/>
        </a:lt2>
        <a:accent1>
          <a:srgbClr val="B61111"/>
        </a:accent1>
        <a:accent2>
          <a:srgbClr val="DE9200"/>
        </a:accent2>
        <a:accent3>
          <a:srgbClr val="FFFFFF"/>
        </a:accent3>
        <a:accent4>
          <a:srgbClr val="404040"/>
        </a:accent4>
        <a:accent5>
          <a:srgbClr val="D7AAAA"/>
        </a:accent5>
        <a:accent6>
          <a:srgbClr val="C98400"/>
        </a:accent6>
        <a:hlink>
          <a:srgbClr val="F9D32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0">
        <a:dk1>
          <a:srgbClr val="4D4D4D"/>
        </a:dk1>
        <a:lt1>
          <a:srgbClr val="FFFFFF"/>
        </a:lt1>
        <a:dk2>
          <a:srgbClr val="000000"/>
        </a:dk2>
        <a:lt2>
          <a:srgbClr val="C55500"/>
        </a:lt2>
        <a:accent1>
          <a:srgbClr val="E08100"/>
        </a:accent1>
        <a:accent2>
          <a:srgbClr val="FBD811"/>
        </a:accent2>
        <a:accent3>
          <a:srgbClr val="FFFFFF"/>
        </a:accent3>
        <a:accent4>
          <a:srgbClr val="404040"/>
        </a:accent4>
        <a:accent5>
          <a:srgbClr val="EDC1AA"/>
        </a:accent5>
        <a:accent6>
          <a:srgbClr val="E3C40E"/>
        </a:accent6>
        <a:hlink>
          <a:srgbClr val="D5A64A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1">
        <a:dk1>
          <a:srgbClr val="4D4D4D"/>
        </a:dk1>
        <a:lt1>
          <a:srgbClr val="FFFFFF"/>
        </a:lt1>
        <a:dk2>
          <a:srgbClr val="000000"/>
        </a:dk2>
        <a:lt2>
          <a:srgbClr val="C22F00"/>
        </a:lt2>
        <a:accent1>
          <a:srgbClr val="E16F00"/>
        </a:accent1>
        <a:accent2>
          <a:srgbClr val="FE9E04"/>
        </a:accent2>
        <a:accent3>
          <a:srgbClr val="FFFFFF"/>
        </a:accent3>
        <a:accent4>
          <a:srgbClr val="404040"/>
        </a:accent4>
        <a:accent5>
          <a:srgbClr val="EEBBAA"/>
        </a:accent5>
        <a:accent6>
          <a:srgbClr val="E68F03"/>
        </a:accent6>
        <a:hlink>
          <a:srgbClr val="EE4A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2">
        <a:dk1>
          <a:srgbClr val="4D4D4D"/>
        </a:dk1>
        <a:lt1>
          <a:srgbClr val="FFFFFF"/>
        </a:lt1>
        <a:dk2>
          <a:srgbClr val="000000"/>
        </a:dk2>
        <a:lt2>
          <a:srgbClr val="CD4E01"/>
        </a:lt2>
        <a:accent1>
          <a:srgbClr val="F6960B"/>
        </a:accent1>
        <a:accent2>
          <a:srgbClr val="CAA785"/>
        </a:accent2>
        <a:accent3>
          <a:srgbClr val="FFFFFF"/>
        </a:accent3>
        <a:accent4>
          <a:srgbClr val="404040"/>
        </a:accent4>
        <a:accent5>
          <a:srgbClr val="FAC9AA"/>
        </a:accent5>
        <a:accent6>
          <a:srgbClr val="B79778"/>
        </a:accent6>
        <a:hlink>
          <a:srgbClr val="875B3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3">
        <a:dk1>
          <a:srgbClr val="4D4D4D"/>
        </a:dk1>
        <a:lt1>
          <a:srgbClr val="FFFFFF"/>
        </a:lt1>
        <a:dk2>
          <a:srgbClr val="000000"/>
        </a:dk2>
        <a:lt2>
          <a:srgbClr val="CD4E01"/>
        </a:lt2>
        <a:accent1>
          <a:srgbClr val="F6960B"/>
        </a:accent1>
        <a:accent2>
          <a:srgbClr val="CAA785"/>
        </a:accent2>
        <a:accent3>
          <a:srgbClr val="FFFFFF"/>
        </a:accent3>
        <a:accent4>
          <a:srgbClr val="404040"/>
        </a:accent4>
        <a:accent5>
          <a:srgbClr val="FAC9AA"/>
        </a:accent5>
        <a:accent6>
          <a:srgbClr val="B79778"/>
        </a:accent6>
        <a:hlink>
          <a:srgbClr val="875B3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4">
        <a:dk1>
          <a:srgbClr val="4D4D4D"/>
        </a:dk1>
        <a:lt1>
          <a:srgbClr val="FFFFFF"/>
        </a:lt1>
        <a:dk2>
          <a:srgbClr val="000000"/>
        </a:dk2>
        <a:lt2>
          <a:srgbClr val="C25800"/>
        </a:lt2>
        <a:accent1>
          <a:srgbClr val="F2BC04"/>
        </a:accent1>
        <a:accent2>
          <a:srgbClr val="FE0000"/>
        </a:accent2>
        <a:accent3>
          <a:srgbClr val="FFFFFF"/>
        </a:accent3>
        <a:accent4>
          <a:srgbClr val="404040"/>
        </a:accent4>
        <a:accent5>
          <a:srgbClr val="F7DAAA"/>
        </a:accent5>
        <a:accent6>
          <a:srgbClr val="E60000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1440</Words>
  <Application>Microsoft Office PowerPoint</Application>
  <PresentationFormat>全屏显示(4:3)</PresentationFormat>
  <Paragraphs>299</Paragraphs>
  <Slides>20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宋体</vt:lpstr>
      <vt:lpstr>微软雅黑</vt:lpstr>
      <vt:lpstr>Arial</vt:lpstr>
      <vt:lpstr>Calibri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2014-01-23T06:10:00Z</dcterms:created>
  <dcterms:modified xsi:type="dcterms:W3CDTF">2023-01-16T23:23:25Z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3C02A08B94614D378536E52B699A86B8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