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6A4C0-D615-426C-B3ED-98A77F8BAB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131D1-2333-4179-815B-03D7711BF7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F076A3-A32F-4D95-88B2-83DEF66F291A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24CCC45-0362-43F0-83F6-CBB09BA0611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../shuxuekejian/&#21021;&#20013;&#25968;&#23398;&#36164;&#26009;/&#35838;&#20214;/&#19971;&#24180;&#32423;&#19979;&#27993;&#25945;&#29256;/&#31532;&#20116;&#31456;/2.swf" TargetMode="Externa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1700808"/>
            <a:ext cx="9144000" cy="1325880"/>
          </a:xfrm>
        </p:spPr>
        <p:txBody>
          <a:bodyPr/>
          <a:lstStyle/>
          <a:p>
            <a:r>
              <a:rPr lang="zh-CN" altLang="en-US" sz="6000" dirty="0" smtClean="0"/>
              <a:t>同底数幂的除法</a:t>
            </a:r>
            <a:endParaRPr lang="zh-CN" altLang="en-US" sz="6000" dirty="0"/>
          </a:p>
        </p:txBody>
      </p:sp>
      <p:sp>
        <p:nvSpPr>
          <p:cNvPr id="4" name="矩形 3"/>
          <p:cNvSpPr/>
          <p:nvPr/>
        </p:nvSpPr>
        <p:spPr>
          <a:xfrm>
            <a:off x="3075825" y="472514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71446" y="253982"/>
            <a:ext cx="5786438" cy="6093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快乐</a:t>
            </a:r>
            <a:r>
              <a:rPr lang="zh-CN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探究，获取</a:t>
            </a: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新知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19125" y="941388"/>
            <a:ext cx="733901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sz="3600" b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计算</a:t>
            </a:r>
            <a:r>
              <a:rPr lang="zh-CN" altLang="en-US" sz="3600" dirty="0">
                <a:solidFill>
                  <a:srgbClr val="FF0000"/>
                </a:solidFill>
              </a:rPr>
              <a:t>：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14348" y="1928802"/>
            <a:ext cx="1143008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解</a:t>
            </a:r>
            <a:r>
              <a:rPr lang="zh-CN" altLang="en-US" sz="3200" b="1" dirty="0">
                <a:solidFill>
                  <a:srgbClr val="000000"/>
                </a:solidFill>
                <a:ea typeface="黑体" panose="02010609060101010101" pitchFamily="49" charset="-122"/>
              </a:rPr>
              <a:t>：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843213" y="842963"/>
          <a:ext cx="506253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2" r:id="rId3" imgW="1613535" imgH="228600" progId="Equation.3">
                  <p:embed/>
                </p:oleObj>
              </mc:Choice>
              <mc:Fallback>
                <p:oleObj r:id="rId3" imgW="1613535" imgH="228600" progId="Equation.3">
                  <p:embed/>
                  <p:pic>
                    <p:nvPicPr>
                      <p:cNvPr id="0" name="图片 573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842963"/>
                        <a:ext cx="5062537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1619250" y="1773238"/>
          <a:ext cx="59817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3" r:id="rId5" imgW="1613535" imgH="228600" progId="Equation.3">
                  <p:embed/>
                </p:oleObj>
              </mc:Choice>
              <mc:Fallback>
                <p:oleObj r:id="rId5" imgW="1613535" imgH="228600" progId="Equation.3">
                  <p:embed/>
                  <p:pic>
                    <p:nvPicPr>
                      <p:cNvPr id="0" name="图片 573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773238"/>
                        <a:ext cx="598170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1387475" y="2603500"/>
          <a:ext cx="551338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4" r:id="rId7" imgW="1306830" imgH="230505" progId="Equation.3">
                  <p:embed/>
                </p:oleObj>
              </mc:Choice>
              <mc:Fallback>
                <p:oleObj r:id="rId7" imgW="1306830" imgH="230505" progId="Equation.3">
                  <p:embed/>
                  <p:pic>
                    <p:nvPicPr>
                      <p:cNvPr id="0" name="图片 573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2603500"/>
                        <a:ext cx="5513388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387475" y="3394075"/>
          <a:ext cx="5080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5" r:id="rId9" imgW="1203960" imgH="230505" progId="Equation.3">
                  <p:embed/>
                </p:oleObj>
              </mc:Choice>
              <mc:Fallback>
                <p:oleObj r:id="rId9" imgW="1203960" imgH="230505" progId="Equation.3">
                  <p:embed/>
                  <p:pic>
                    <p:nvPicPr>
                      <p:cNvPr id="0" name="图片 573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3394075"/>
                        <a:ext cx="5080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1476375" y="4437063"/>
          <a:ext cx="24193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6" r:id="rId11" imgW="704850" imgH="230505" progId="Equation.3">
                  <p:embed/>
                </p:oleObj>
              </mc:Choice>
              <mc:Fallback>
                <p:oleObj r:id="rId11" imgW="704850" imgH="230505" progId="Equation.3">
                  <p:embed/>
                  <p:pic>
                    <p:nvPicPr>
                      <p:cNvPr id="0" name="图片 573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437063"/>
                        <a:ext cx="241935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4067175" y="4365625"/>
          <a:ext cx="22987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7" r:id="rId13" imgW="614680" imgH="230505" progId="Equation.3">
                  <p:embed/>
                </p:oleObj>
              </mc:Choice>
              <mc:Fallback>
                <p:oleObj r:id="rId13" imgW="614680" imgH="230505" progId="Equation.3">
                  <p:embed/>
                  <p:pic>
                    <p:nvPicPr>
                      <p:cNvPr id="0" name="图片 573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365625"/>
                        <a:ext cx="2298700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42910" y="5286388"/>
            <a:ext cx="7539064" cy="823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       底数</a:t>
            </a:r>
            <a:r>
              <a:rPr lang="zh-CN" altLang="en-US" sz="2400" dirty="0">
                <a:solidFill>
                  <a:srgbClr val="FF0000"/>
                </a:solidFill>
                <a:ea typeface="微软雅黑" panose="020B0503020204020204" pitchFamily="34" charset="-122"/>
              </a:rPr>
              <a:t>是含有字母的代数式</a:t>
            </a:r>
            <a:r>
              <a:rPr lang="zh-CN" altLang="en-US" sz="24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时，要</a:t>
            </a:r>
            <a:r>
              <a:rPr lang="zh-CN" altLang="en-US" sz="2400" dirty="0">
                <a:solidFill>
                  <a:srgbClr val="FF0000"/>
                </a:solidFill>
                <a:ea typeface="微软雅黑" panose="020B0503020204020204" pitchFamily="34" charset="-122"/>
              </a:rPr>
              <a:t>把整个代数式看做一个整体。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9040">
                                      <p:cBhvr>
                                        <p:cTn id="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9040">
                                      <p:cBhvr>
                                        <p:cTn id="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ldLvl="0"/>
      <p:bldP spid="13324" grpId="0" bldLvl="0" autoUpdateAnimBg="0"/>
      <p:bldP spid="13324" grpId="1" bldLvl="0" autoUpdateAnimBg="0"/>
      <p:bldP spid="13324" grpId="2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1714480" y="428604"/>
            <a:ext cx="5786438" cy="6093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应用</a:t>
            </a:r>
            <a:r>
              <a:rPr lang="zh-CN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新知，体验</a:t>
            </a: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成功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476375" y="3789363"/>
          <a:ext cx="6956425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r:id="rId3" imgW="1582420" imgH="229870" progId="Equation.3">
                  <p:embed/>
                </p:oleObj>
              </mc:Choice>
              <mc:Fallback>
                <p:oleObj r:id="rId3" imgW="1582420" imgH="229870" progId="Equation.3">
                  <p:embed/>
                  <p:pic>
                    <p:nvPicPr>
                      <p:cNvPr id="0" name="图片 583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789363"/>
                        <a:ext cx="6956425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08025" y="2493963"/>
            <a:ext cx="792141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400" dirty="0" smtClean="0"/>
              <a:t>1</a:t>
            </a:r>
            <a:r>
              <a:rPr lang="en-US" altLang="zh-CN" sz="4400" dirty="0" smtClean="0"/>
              <a:t>.</a:t>
            </a:r>
            <a:endParaRPr lang="zh-CN" altLang="en-US" sz="4400" dirty="0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1454170" y="2387599"/>
          <a:ext cx="59753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" r:id="rId5" imgW="1532255" imgH="229870" progId="Equation.3">
                  <p:embed/>
                </p:oleObj>
              </mc:Choice>
              <mc:Fallback>
                <p:oleObj r:id="rId5" imgW="1532255" imgH="229870" progId="Equation.3">
                  <p:embed/>
                  <p:pic>
                    <p:nvPicPr>
                      <p:cNvPr id="0" name="图片 583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70" y="2387599"/>
                        <a:ext cx="597535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66763" y="4000504"/>
            <a:ext cx="804841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400" dirty="0" smtClean="0"/>
              <a:t>2</a:t>
            </a:r>
            <a:r>
              <a:rPr lang="en-US" altLang="zh-CN" sz="4400" dirty="0" smtClean="0"/>
              <a:t>.</a:t>
            </a:r>
            <a:endParaRPr lang="zh-CN" altLang="en-US" sz="4400" dirty="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68275" y="1257300"/>
            <a:ext cx="484505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400" b="1" dirty="0" smtClean="0">
                <a:ea typeface="微软雅黑" panose="020B0503020204020204" pitchFamily="34" charset="-122"/>
              </a:rPr>
              <a:t>比一比，谁</a:t>
            </a:r>
            <a:r>
              <a:rPr lang="zh-CN" altLang="en-US" sz="4400" b="1" dirty="0">
                <a:ea typeface="微软雅黑" panose="020B0503020204020204" pitchFamily="34" charset="-122"/>
              </a:rPr>
              <a:t>更棒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 descr="PE03255_"/>
          <p:cNvSpPr>
            <a:spLocks noChangeArrowheads="1"/>
          </p:cNvSpPr>
          <p:nvPr/>
        </p:nvSpPr>
        <p:spPr bwMode="auto">
          <a:xfrm>
            <a:off x="214282" y="4214818"/>
            <a:ext cx="8501122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木卫</a:t>
            </a:r>
            <a:r>
              <a:rPr 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的</a:t>
            </a:r>
            <a:r>
              <a:rPr lang="zh-CN" altLang="en-US" sz="36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质量（</a:t>
            </a:r>
            <a:r>
              <a:rPr lang="en-US" sz="3600" b="1" dirty="0" smtClean="0">
                <a:solidFill>
                  <a:srgbClr val="FF0000"/>
                </a:solidFill>
              </a:rPr>
              <a:t>10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23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千克）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约为火卫</a:t>
            </a:r>
            <a:r>
              <a:rPr 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质量（</a:t>
            </a:r>
            <a:r>
              <a:rPr lang="en-US" sz="3600" b="1" dirty="0" smtClean="0">
                <a:solidFill>
                  <a:srgbClr val="FF0000"/>
                </a:solidFill>
              </a:rPr>
              <a:t>10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16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千克）</a:t>
            </a:r>
            <a:r>
              <a:rPr lang="zh-CN" altLang="en-US" sz="36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的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多少倍？</a:t>
            </a:r>
          </a:p>
        </p:txBody>
      </p:sp>
      <p:sp>
        <p:nvSpPr>
          <p:cNvPr id="15365" name="Rectangle 5" descr="PE03255_"/>
          <p:cNvSpPr>
            <a:spLocks noChangeArrowheads="1"/>
          </p:cNvSpPr>
          <p:nvPr/>
        </p:nvSpPr>
        <p:spPr bwMode="auto">
          <a:xfrm>
            <a:off x="2267744" y="5517232"/>
            <a:ext cx="6618288" cy="8352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sz="4800" b="1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</a:t>
            </a: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÷</a:t>
            </a: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sz="4800" b="1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zh-CN" alt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？</a:t>
            </a:r>
            <a:endParaRPr lang="zh-CN" altLang="en-US" sz="2800" b="1" baseline="30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622300"/>
            <a:ext cx="3073400" cy="285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372225" y="3573463"/>
            <a:ext cx="2414617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（木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卫</a:t>
            </a:r>
            <a:r>
              <a:rPr 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132138" y="3573463"/>
            <a:ext cx="244792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（火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卫</a:t>
            </a:r>
            <a:r>
              <a:rPr 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642918"/>
            <a:ext cx="3248033" cy="283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3" name="WordArt 3"/>
          <p:cNvSpPr>
            <a:spLocks noChangeArrowheads="1" noChangeShapeType="1"/>
          </p:cNvSpPr>
          <p:nvPr/>
        </p:nvSpPr>
        <p:spPr bwMode="auto">
          <a:xfrm>
            <a:off x="214282" y="142852"/>
            <a:ext cx="4445000" cy="701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解决疑难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/>
          </p:cNvSpPr>
          <p:nvPr/>
        </p:nvSpPr>
        <p:spPr bwMode="auto">
          <a:xfrm>
            <a:off x="111125" y="90469"/>
            <a:ext cx="3884613" cy="766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攀登高峰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-4763" y="763606"/>
            <a:ext cx="8539163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若</a:t>
            </a:r>
            <a:r>
              <a:rPr lang="zh-CN" altLang="en-US" sz="3600" i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3600" i="1" baseline="300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36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=3，</a:t>
            </a:r>
            <a:r>
              <a:rPr lang="zh-CN" altLang="en-US" sz="3600" i="1" dirty="0" smtClean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3600" i="1" baseline="30000" dirty="0" smtClean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en-US" sz="36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=5，</a:t>
            </a:r>
            <a:endParaRPr lang="zh-CN" altLang="en-US" sz="36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求</a:t>
            </a:r>
            <a:r>
              <a:rPr lang="zh-CN" altLang="en-US" sz="36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3600" b="1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zh-CN" altLang="en-US" sz="3600" b="1" dirty="0" smtClean="0">
                <a:latin typeface="Times New Roman" panose="02020603050405020304" pitchFamily="18" charset="0"/>
                <a:ea typeface="隶书" panose="02010509060101010101" pitchFamily="49" charset="-122"/>
                <a:sym typeface="Wingdings" panose="05000000000000000000" pitchFamily="2" charset="2"/>
              </a:rPr>
              <a:t>1）</a:t>
            </a:r>
            <a:r>
              <a:rPr lang="zh-CN" altLang="en-US" sz="3600" i="1" dirty="0" smtClean="0">
                <a:latin typeface="Times New Roman" panose="02020603050405020304" pitchFamily="18" charset="0"/>
              </a:rPr>
              <a:t>a</a:t>
            </a:r>
            <a:r>
              <a:rPr lang="zh-CN" altLang="en-US" sz="4000" i="1" baseline="30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40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4000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6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的值？  </a:t>
            </a:r>
            <a:r>
              <a:rPr lang="zh-CN" altLang="en-US" sz="3600" b="1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zh-CN" altLang="en-US" sz="3600" b="1" dirty="0" smtClean="0">
                <a:latin typeface="Times New Roman" panose="02020603050405020304" pitchFamily="18" charset="0"/>
                <a:ea typeface="隶书" panose="02010509060101010101" pitchFamily="49" charset="-122"/>
                <a:sym typeface="Wingdings" panose="05000000000000000000" pitchFamily="2" charset="2"/>
              </a:rPr>
              <a:t>2）</a:t>
            </a:r>
            <a:r>
              <a:rPr lang="zh-CN" altLang="en-US" sz="3600" i="1" dirty="0" smtClean="0">
                <a:latin typeface="Times New Roman" panose="02020603050405020304" pitchFamily="18" charset="0"/>
              </a:rPr>
              <a:t>a</a:t>
            </a:r>
            <a:r>
              <a:rPr lang="zh-CN" altLang="en-US" sz="40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4000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40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zh-CN" altLang="en-US" sz="4000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6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的</a:t>
            </a:r>
            <a:r>
              <a:rPr lang="zh-CN" altLang="en-US" sz="3600" b="1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值？</a:t>
            </a:r>
            <a:endParaRPr lang="zh-CN" altLang="en-US" sz="3600" b="1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3663" y="2130443"/>
            <a:ext cx="6407164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smtClean="0">
                <a:latin typeface="Arial Narrow" panose="020B0606020202030204" pitchFamily="34" charset="0"/>
              </a:rPr>
              <a:t>解</a:t>
            </a:r>
            <a:r>
              <a:rPr lang="zh-CN" altLang="en-US" sz="3600" b="1" smtClean="0">
                <a:latin typeface="Arial Narrow" panose="020B0606020202030204" pitchFamily="34" charset="0"/>
                <a:sym typeface="Wingdings" panose="05000000000000000000" pitchFamily="2" charset="2"/>
              </a:rPr>
              <a:t>：（</a:t>
            </a:r>
            <a:r>
              <a:rPr lang="en-US" altLang="zh-CN" sz="3600" b="1" smtClean="0">
                <a:latin typeface="Arial Narrow" panose="020B0606020202030204" pitchFamily="34" charset="0"/>
                <a:sym typeface="Wingdings" panose="05000000000000000000" pitchFamily="2" charset="2"/>
              </a:rPr>
              <a:t>1</a:t>
            </a:r>
            <a:r>
              <a:rPr lang="zh-CN" altLang="en-US" sz="3600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）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latin typeface="Arial Narrow" panose="020B0606020202030204" pitchFamily="34" charset="0"/>
              </a:rPr>
              <a:t>=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baseline="30000" dirty="0">
                <a:latin typeface="Arial Narrow" panose="020B0606020202030204" pitchFamily="34" charset="0"/>
              </a:rPr>
              <a:t> </a:t>
            </a:r>
            <a:r>
              <a:rPr lang="en-US" sz="3600" b="1" dirty="0" smtClean="0">
                <a:latin typeface="Arial Narrow" panose="020B0606020202030204" pitchFamily="34" charset="0"/>
              </a:rPr>
              <a:t>÷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="1" dirty="0" smtClean="0">
                <a:latin typeface="Arial Narrow" panose="020B0606020202030204" pitchFamily="34" charset="0"/>
              </a:rPr>
              <a:t>=3÷5 =0.6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071538" y="2806718"/>
            <a:ext cx="6324600" cy="31393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 smtClean="0">
                <a:latin typeface="Arial Narrow" panose="020B0606020202030204" pitchFamily="34" charset="0"/>
              </a:rPr>
              <a:t>（</a:t>
            </a:r>
            <a:r>
              <a:rPr lang="en-US" altLang="zh-CN" sz="3600" b="1" dirty="0" smtClean="0">
                <a:latin typeface="Arial Narrow" panose="020B0606020202030204" pitchFamily="34" charset="0"/>
              </a:rPr>
              <a:t>2</a:t>
            </a:r>
            <a:r>
              <a:rPr lang="zh-CN" altLang="en-US" sz="3600" b="1" dirty="0" smtClean="0">
                <a:latin typeface="Arial Narrow" panose="020B0606020202030204" pitchFamily="34" charset="0"/>
              </a:rPr>
              <a:t>）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baseline="30000" dirty="0" smtClean="0">
                <a:latin typeface="Arial Narrow" panose="020B0606020202030204" pitchFamily="34" charset="0"/>
              </a:rPr>
              <a:t>3</a:t>
            </a:r>
            <a:r>
              <a:rPr lang="zh-CN" alt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baseline="30000" dirty="0">
                <a:latin typeface="Arial Narrow" panose="020B0606020202030204" pitchFamily="34" charset="0"/>
              </a:rPr>
              <a:t>-2</a:t>
            </a:r>
            <a:r>
              <a:rPr lang="zh-CN" alt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="1" dirty="0">
                <a:latin typeface="Arial Narrow" panose="020B0606020202030204" pitchFamily="34" charset="0"/>
              </a:rPr>
              <a:t>=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baseline="30000" dirty="0" smtClean="0">
                <a:latin typeface="Arial Narrow" panose="020B0606020202030204" pitchFamily="34" charset="0"/>
              </a:rPr>
              <a:t>3</a:t>
            </a:r>
            <a:r>
              <a:rPr lang="zh-CN" alt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baseline="30000" dirty="0">
                <a:latin typeface="Arial Narrow" panose="020B0606020202030204" pitchFamily="34" charset="0"/>
              </a:rPr>
              <a:t> </a:t>
            </a:r>
            <a:r>
              <a:rPr lang="en-US" sz="3600" b="1" dirty="0">
                <a:latin typeface="Arial Narrow" panose="020B0606020202030204" pitchFamily="34" charset="0"/>
              </a:rPr>
              <a:t>÷</a:t>
            </a:r>
            <a:r>
              <a:rPr lang="en-US" sz="3600" b="1" baseline="30000" dirty="0">
                <a:latin typeface="Arial Narrow" panose="020B0606020202030204" pitchFamily="34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baseline="30000" dirty="0" smtClean="0">
                <a:latin typeface="Arial Narrow" panose="020B0606020202030204" pitchFamily="34" charset="0"/>
              </a:rPr>
              <a:t>2</a:t>
            </a:r>
            <a:r>
              <a:rPr lang="zh-CN" alt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baseline="30000" dirty="0">
                <a:latin typeface="Arial Narrow" panose="020B0606020202030204" pitchFamily="34" charset="0"/>
              </a:rPr>
              <a:t>                   </a:t>
            </a:r>
            <a:r>
              <a:rPr lang="en-US" sz="3600" b="1" dirty="0">
                <a:latin typeface="Arial Narrow" panose="020B0606020202030204" pitchFamily="34" charset="0"/>
              </a:rPr>
              <a:t>= </a:t>
            </a:r>
            <a:r>
              <a:rPr lang="en-US" sz="3600" b="1" dirty="0" smtClean="0">
                <a:latin typeface="Arial Narrow" panose="020B0606020202030204" pitchFamily="34" charset="0"/>
              </a:rPr>
              <a:t>(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 smtClean="0">
                <a:latin typeface="Arial Narrow" panose="020B0606020202030204" pitchFamily="34" charset="0"/>
              </a:rPr>
              <a:t>)</a:t>
            </a:r>
            <a:r>
              <a:rPr lang="en-US" sz="3600" b="1" baseline="30000" dirty="0" smtClean="0">
                <a:latin typeface="Arial Narrow" panose="020B0606020202030204" pitchFamily="34" charset="0"/>
              </a:rPr>
              <a:t>3</a:t>
            </a:r>
            <a:r>
              <a:rPr lang="en-US" sz="3600" b="1" dirty="0" smtClean="0">
                <a:latin typeface="Arial Narrow" panose="020B0606020202030204" pitchFamily="34" charset="0"/>
              </a:rPr>
              <a:t>÷(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="1" dirty="0">
                <a:latin typeface="Arial Narrow" panose="020B0606020202030204" pitchFamily="34" charset="0"/>
              </a:rPr>
              <a:t>)</a:t>
            </a:r>
            <a:r>
              <a:rPr lang="en-US" sz="3600" b="1" baseline="30000" dirty="0">
                <a:latin typeface="Arial Narrow" panose="020B0606020202030204" pitchFamily="34" charset="0"/>
              </a:rPr>
              <a:t>2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baseline="30000" dirty="0">
                <a:latin typeface="Arial Narrow" panose="020B0606020202030204" pitchFamily="34" charset="0"/>
              </a:rPr>
              <a:t>                   </a:t>
            </a:r>
            <a:r>
              <a:rPr lang="en-US" sz="3600" b="1" dirty="0">
                <a:latin typeface="Arial Narrow" panose="020B0606020202030204" pitchFamily="34" charset="0"/>
              </a:rPr>
              <a:t>=</a:t>
            </a:r>
            <a:r>
              <a:rPr lang="en-US" sz="3600" b="1" dirty="0" smtClean="0">
                <a:latin typeface="Arial Narrow" panose="020B0606020202030204" pitchFamily="34" charset="0"/>
              </a:rPr>
              <a:t>3</a:t>
            </a:r>
            <a:r>
              <a:rPr lang="en-US" sz="3600" b="1" baseline="30000" dirty="0" smtClean="0">
                <a:latin typeface="Arial Narrow" panose="020B0606020202030204" pitchFamily="34" charset="0"/>
              </a:rPr>
              <a:t>3</a:t>
            </a:r>
            <a:r>
              <a:rPr lang="en-US" sz="3600" b="1" dirty="0" smtClean="0">
                <a:latin typeface="Arial Narrow" panose="020B0606020202030204" pitchFamily="34" charset="0"/>
              </a:rPr>
              <a:t>÷5</a:t>
            </a:r>
            <a:r>
              <a:rPr lang="en-US" sz="3600" b="1" baseline="30000" dirty="0" smtClean="0">
                <a:latin typeface="Arial Narrow" panose="020B0606020202030204" pitchFamily="34" charset="0"/>
              </a:rPr>
              <a:t>2</a:t>
            </a:r>
            <a:r>
              <a:rPr lang="en-US" sz="3600" b="1" dirty="0" smtClean="0">
                <a:latin typeface="Arial Narrow" panose="020B0606020202030204" pitchFamily="34" charset="0"/>
              </a:rPr>
              <a:t>=27÷25</a:t>
            </a:r>
            <a:endParaRPr lang="en-US" sz="3600" b="1" dirty="0">
              <a:latin typeface="Arial Narrow" panose="020B0606020202030204" pitchFamily="34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baseline="30000" dirty="0">
                <a:latin typeface="Arial Narrow" panose="020B0606020202030204" pitchFamily="34" charset="0"/>
              </a:rPr>
              <a:t>                 </a:t>
            </a:r>
            <a:r>
              <a:rPr lang="en-US" sz="3600" b="1" dirty="0">
                <a:latin typeface="Arial Narrow" panose="020B0606020202030204" pitchFamily="34" charset="0"/>
              </a:rPr>
              <a:t> </a:t>
            </a:r>
            <a:r>
              <a:rPr lang="en-US" sz="3600" b="1" dirty="0" smtClean="0">
                <a:latin typeface="Arial Narrow" panose="020B0606020202030204" pitchFamily="34" charset="0"/>
              </a:rPr>
              <a:t>=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705100" y="5081606"/>
          <a:ext cx="5762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0" r:id="rId3" imgW="232410" imgH="400050" progId="Equation.3">
                  <p:embed/>
                </p:oleObj>
              </mc:Choice>
              <mc:Fallback>
                <p:oleObj r:id="rId3" imgW="232410" imgH="400050" progId="Equation.3">
                  <p:embed/>
                  <p:pic>
                    <p:nvPicPr>
                      <p:cNvPr id="0" name="图片 593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5081606"/>
                        <a:ext cx="576263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857884" y="3497280"/>
            <a:ext cx="2736850" cy="2236787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</a:ln>
        </p:spPr>
        <p:txBody>
          <a:bodyPr lIns="90170" tIns="46990" rIns="90170" bIns="469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    指数相减</a:t>
            </a: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2800" b="1" dirty="0">
              <a:solidFill>
                <a:srgbClr val="FF0000"/>
              </a:solidFill>
            </a:endParaRP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2800" b="1" dirty="0">
              <a:solidFill>
                <a:srgbClr val="FF0000"/>
              </a:solidFill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同底数幂相除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bg1"/>
                </a:solidFill>
              </a:rPr>
              <a:t>   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zh-CN" altLang="en-US" sz="2800" b="1" dirty="0"/>
              <a:t> 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6661150" y="4216418"/>
            <a:ext cx="576263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  <p:bldP spid="1638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/>
          </p:cNvSpPr>
          <p:nvPr/>
        </p:nvSpPr>
        <p:spPr bwMode="auto">
          <a:xfrm>
            <a:off x="111125" y="172063"/>
            <a:ext cx="3884613" cy="766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小测验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8125" y="1045188"/>
            <a:ext cx="3833813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填空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2713" y="1657963"/>
            <a:ext cx="9031287" cy="163121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）a</a:t>
            </a:r>
            <a:r>
              <a:rPr lang="zh-CN" altLang="en-US" sz="4000" b="1" baseline="30000" dirty="0" smtClean="0"/>
              <a:t>5</a:t>
            </a:r>
            <a:r>
              <a:rPr lang="en-US" altLang="zh-CN" sz="4000" b="1" dirty="0" smtClean="0"/>
              <a:t>.</a:t>
            </a:r>
            <a:r>
              <a:rPr lang="zh-CN" altLang="en-US" sz="4000" b="1" dirty="0" smtClean="0"/>
              <a:t>(   </a:t>
            </a:r>
            <a:r>
              <a:rPr lang="zh-CN" altLang="en-US" sz="4000" b="1" dirty="0"/>
              <a:t>)=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4000" b="1" baseline="30000" dirty="0"/>
              <a:t>9         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）x</a:t>
            </a:r>
            <a:r>
              <a:rPr lang="zh-CN" altLang="en-US" sz="4000" b="1" baseline="30000" dirty="0" smtClean="0"/>
              <a:t>2</a:t>
            </a:r>
            <a:r>
              <a:rPr lang="en-US" altLang="zh-CN" sz="4000" b="1" dirty="0" smtClean="0"/>
              <a:t>.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4000" b="1" baseline="30000" dirty="0" smtClean="0"/>
              <a:t>5</a:t>
            </a:r>
            <a:r>
              <a:rPr lang="en-US" altLang="zh-CN" sz="4000" b="1" dirty="0" smtClean="0"/>
              <a:t>.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4000" b="1" baseline="30000" dirty="0" smtClean="0"/>
              <a:t>(   </a:t>
            </a:r>
            <a:r>
              <a:rPr lang="zh-CN" altLang="en-US" sz="4000" b="1" baseline="30000" dirty="0"/>
              <a:t>)</a:t>
            </a:r>
            <a:r>
              <a:rPr lang="zh-CN" altLang="en-US" sz="4000" b="1" dirty="0"/>
              <a:t>=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4000" b="1" baseline="30000" dirty="0"/>
              <a:t>19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）y</a:t>
            </a:r>
            <a:r>
              <a:rPr lang="zh-CN" altLang="en-US" sz="4000" b="1" baseline="30000" dirty="0" smtClean="0"/>
              <a:t>(   </a:t>
            </a:r>
            <a:r>
              <a:rPr lang="zh-CN" altLang="en-US" sz="4000" b="1" baseline="30000" dirty="0"/>
              <a:t>)</a:t>
            </a:r>
            <a:r>
              <a:rPr lang="zh-CN" altLang="en-US" sz="4000" b="1" baseline="30000" dirty="0">
                <a:sym typeface="Arial" panose="020B0604020202020204" pitchFamily="34" charset="0"/>
              </a:rPr>
              <a:t>÷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y</a:t>
            </a:r>
            <a:r>
              <a:rPr lang="zh-CN" altLang="en-US" sz="4000" b="1" dirty="0">
                <a:sym typeface="Arial" panose="020B0604020202020204" pitchFamily="34" charset="0"/>
              </a:rPr>
              <a:t>=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y</a:t>
            </a:r>
            <a:r>
              <a:rPr lang="zh-CN" altLang="en-US" sz="4000" b="1" dirty="0">
                <a:sym typeface="Arial" panose="020B0604020202020204" pitchFamily="34" charset="0"/>
              </a:rPr>
              <a:t>       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4000" b="1" dirty="0" smtClean="0">
                <a:sym typeface="Arial" panose="020B0604020202020204" pitchFamily="34" charset="0"/>
              </a:rPr>
              <a:t> 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zh-CN" altLang="en-US" sz="4000" b="1" baseline="30000" dirty="0">
                <a:sym typeface="Arial" panose="020B0604020202020204" pitchFamily="34" charset="0"/>
              </a:rPr>
              <a:t>5</a:t>
            </a:r>
            <a:r>
              <a:rPr lang="zh-CN" altLang="en-US" sz="4000" b="1" dirty="0">
                <a:sym typeface="Arial" panose="020B0604020202020204" pitchFamily="34" charset="0"/>
              </a:rPr>
              <a:t>÷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zh-CN" altLang="en-US" sz="4000" b="1" baseline="30000" dirty="0" smtClean="0">
                <a:sym typeface="Arial" panose="020B0604020202020204" pitchFamily="34" charset="0"/>
              </a:rPr>
              <a:t>(   </a:t>
            </a:r>
            <a:r>
              <a:rPr lang="zh-CN" altLang="en-US" sz="4000" b="1" baseline="30000" dirty="0">
                <a:sym typeface="Arial" panose="020B0604020202020204" pitchFamily="34" charset="0"/>
              </a:rPr>
              <a:t>)</a:t>
            </a:r>
            <a:r>
              <a:rPr lang="zh-CN" altLang="en-US" sz="4000" b="1" dirty="0">
                <a:sym typeface="Arial" panose="020B0604020202020204" pitchFamily="34" charset="0"/>
              </a:rPr>
              <a:t>=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zh-CN" altLang="en-US" sz="4000" b="1" baseline="30000" dirty="0">
                <a:sym typeface="Arial" panose="020B0604020202020204" pitchFamily="34" charset="0"/>
              </a:rPr>
              <a:t>2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38121" y="3310555"/>
            <a:ext cx="3833813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判断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557" y="4137638"/>
            <a:ext cx="9134475" cy="17338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smtClean="0"/>
              <a:t>（1</a:t>
            </a:r>
            <a:r>
              <a:rPr lang="zh-CN" altLang="en-US" sz="4000" b="1" dirty="0"/>
              <a:t>）5</a:t>
            </a:r>
            <a:r>
              <a:rPr lang="zh-CN" altLang="en-US" sz="4000" b="1" baseline="30000" dirty="0"/>
              <a:t>4</a:t>
            </a:r>
            <a:r>
              <a:rPr lang="zh-CN" altLang="en-US" sz="4000" b="1" dirty="0">
                <a:sym typeface="Arial" panose="020B0604020202020204" pitchFamily="34" charset="0"/>
              </a:rPr>
              <a:t>÷5</a:t>
            </a:r>
            <a:r>
              <a:rPr lang="zh-CN" altLang="en-US" sz="4000" b="1" baseline="30000" dirty="0">
                <a:sym typeface="Arial" panose="020B0604020202020204" pitchFamily="34" charset="0"/>
              </a:rPr>
              <a:t>4</a:t>
            </a:r>
            <a:r>
              <a:rPr lang="zh-CN" altLang="en-US" sz="4000" b="1" dirty="0">
                <a:sym typeface="Arial" panose="020B0604020202020204" pitchFamily="34" charset="0"/>
              </a:rPr>
              <a:t>=</a:t>
            </a:r>
            <a:r>
              <a:rPr lang="zh-CN" altLang="en-US" sz="4000" b="1">
                <a:sym typeface="Arial" panose="020B0604020202020204" pitchFamily="34" charset="0"/>
              </a:rPr>
              <a:t>0 </a:t>
            </a:r>
            <a:r>
              <a:rPr lang="zh-CN" altLang="en-US" sz="2000" b="1"/>
              <a:t>           </a:t>
            </a:r>
            <a:r>
              <a:rPr lang="zh-CN" altLang="en-US" sz="4000" b="1" smtClean="0"/>
              <a:t>（2</a:t>
            </a:r>
            <a:r>
              <a:rPr lang="zh-CN" altLang="en-US" sz="4000" b="1" dirty="0"/>
              <a:t>）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4000" b="1" baseline="30000" dirty="0"/>
              <a:t>+1</a:t>
            </a:r>
            <a:r>
              <a:rPr lang="zh-CN" altLang="en-US" sz="4000" b="1" dirty="0">
                <a:sym typeface="Arial" panose="020B0604020202020204" pitchFamily="34" charset="0"/>
              </a:rPr>
              <a:t>÷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</a:t>
            </a:r>
            <a:r>
              <a:rPr lang="zh-CN" altLang="en-US" sz="4000" b="1" baseline="30000" dirty="0">
                <a:sym typeface="Arial" panose="020B0604020202020204" pitchFamily="34" charset="0"/>
              </a:rPr>
              <a:t>-1</a:t>
            </a:r>
            <a:r>
              <a:rPr lang="zh-CN" altLang="en-US" sz="4000" b="1" dirty="0">
                <a:sym typeface="Arial" panose="020B0604020202020204" pitchFamily="34" charset="0"/>
              </a:rPr>
              <a:t>=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4000" b="1" baseline="30000" dirty="0">
                <a:sym typeface="Arial" panose="020B0604020202020204" pitchFamily="34" charset="0"/>
              </a:rPr>
              <a:t>2</a:t>
            </a: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4000" b="1" baseline="30000" dirty="0">
              <a:sym typeface="Arial" panose="020B0604020202020204" pitchFamily="34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smtClean="0"/>
              <a:t>（</a:t>
            </a:r>
            <a:r>
              <a:rPr lang="en-US" altLang="zh-CN" sz="4000" b="1" smtClean="0"/>
              <a:t>3</a:t>
            </a:r>
            <a:r>
              <a:rPr lang="zh-CN" altLang="en-US" sz="4000" b="1" dirty="0" smtClean="0"/>
              <a:t>）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4000" b="1" baseline="30000" dirty="0">
                <a:sym typeface="Arial" panose="020B0604020202020204" pitchFamily="34" charset="0"/>
              </a:rPr>
              <a:t>2</a:t>
            </a:r>
            <a:r>
              <a:rPr lang="zh-CN" alt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</a:t>
            </a:r>
            <a:r>
              <a:rPr lang="zh-CN" altLang="en-US" sz="4000" b="1" dirty="0">
                <a:sym typeface="Arial" panose="020B0604020202020204" pitchFamily="34" charset="0"/>
              </a:rPr>
              <a:t>÷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</a:t>
            </a:r>
            <a:r>
              <a:rPr lang="zh-CN" altLang="en-US" sz="4000" b="1" dirty="0">
                <a:sym typeface="Arial" panose="020B0604020202020204" pitchFamily="34" charset="0"/>
              </a:rPr>
              <a:t>=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4000" b="1" baseline="30000">
                <a:sym typeface="Arial" panose="020B0604020202020204" pitchFamily="34" charset="0"/>
              </a:rPr>
              <a:t>2 </a:t>
            </a:r>
            <a:r>
              <a:rPr lang="zh-CN" altLang="en-US" sz="4000" b="1" baseline="30000" smtClean="0">
                <a:sym typeface="Arial" panose="020B0604020202020204" pitchFamily="34" charset="0"/>
              </a:rPr>
              <a:t>  </a:t>
            </a:r>
            <a:r>
              <a:rPr lang="zh-CN" altLang="en-US" sz="4000" b="1" smtClean="0"/>
              <a:t>（</a:t>
            </a:r>
            <a:r>
              <a:rPr lang="en-US" altLang="zh-CN" sz="4000" b="1" smtClean="0"/>
              <a:t>4</a:t>
            </a:r>
            <a:r>
              <a:rPr lang="zh-CN" altLang="en-US" sz="4000" b="1" smtClean="0"/>
              <a:t>）</a:t>
            </a:r>
            <a:r>
              <a:rPr lang="zh-CN" altLang="en-US" sz="4000" b="1" smtClean="0">
                <a:sym typeface="Arial" panose="020B0604020202020204" pitchFamily="34" charset="0"/>
              </a:rPr>
              <a:t>(-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4000" b="1" dirty="0">
                <a:sym typeface="Arial" panose="020B0604020202020204" pitchFamily="34" charset="0"/>
              </a:rPr>
              <a:t>)</a:t>
            </a:r>
            <a:r>
              <a:rPr lang="zh-CN" altLang="en-US" sz="4000" b="1" baseline="30000">
                <a:sym typeface="Arial" panose="020B0604020202020204" pitchFamily="34" charset="0"/>
              </a:rPr>
              <a:t>3</a:t>
            </a:r>
            <a:r>
              <a:rPr lang="zh-CN" altLang="en-US" sz="4000" b="1" smtClean="0">
                <a:sym typeface="Arial" panose="020B0604020202020204" pitchFamily="34" charset="0"/>
              </a:rPr>
              <a:t>÷(-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4000" b="1" dirty="0">
                <a:sym typeface="Arial" panose="020B0604020202020204" pitchFamily="34" charset="0"/>
              </a:rPr>
              <a:t>)=-a</a:t>
            </a:r>
            <a:r>
              <a:rPr lang="zh-CN" altLang="en-US" sz="4000" b="1" baseline="30000" dirty="0">
                <a:sym typeface="Arial" panose="020B0604020202020204" pitchFamily="34" charset="0"/>
              </a:rPr>
              <a:t>2</a:t>
            </a:r>
            <a:r>
              <a:rPr lang="zh-CN" altLang="en-US" sz="4000" b="1" dirty="0">
                <a:sym typeface="Arial" panose="020B0604020202020204" pitchFamily="34" charset="0"/>
              </a:rPr>
              <a:t>     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17715" y="1673824"/>
            <a:ext cx="102552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4000" baseline="30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000892" y="1884966"/>
            <a:ext cx="774700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aseline="300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789101" y="2743813"/>
            <a:ext cx="779463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aseline="30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000892" y="2813661"/>
            <a:ext cx="474663" cy="503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286116" y="4071942"/>
            <a:ext cx="990600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509962" y="5072074"/>
            <a:ext cx="990600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8153400" y="5072074"/>
            <a:ext cx="990600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8429652" y="4220182"/>
            <a:ext cx="642942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54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√</a:t>
            </a:r>
            <a:endParaRPr kumimoji="1" lang="en-US" altLang="zh-CN" sz="54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bldLvl="0" autoUpdateAnimBg="0"/>
      <p:bldP spid="17416" grpId="0" bldLvl="0" autoUpdateAnimBg="0"/>
      <p:bldP spid="17417" grpId="0" bldLvl="0" autoUpdateAnimBg="0"/>
      <p:bldP spid="17418" grpId="0" bldLvl="0" autoUpdateAnimBg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50825" y="1679575"/>
            <a:ext cx="8569325" cy="32932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3200" b="1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同</a:t>
            </a:r>
            <a:r>
              <a:rPr lang="zh-CN" altLang="en-US" sz="3200" b="1" dirty="0">
                <a:solidFill>
                  <a:srgbClr val="000000"/>
                </a:solidFill>
                <a:ea typeface="微软雅黑" panose="020B0503020204020204" pitchFamily="34" charset="-122"/>
              </a:rPr>
              <a:t>底数幂除法的运算性质：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 smtClean="0">
                <a:solidFill>
                  <a:srgbClr val="000000"/>
                </a:solidFill>
                <a:ea typeface="隶书" panose="02010509060101010101" pitchFamily="49" charset="-122"/>
              </a:rPr>
              <a:t>（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sz="3200" dirty="0">
                <a:solidFill>
                  <a:srgbClr val="000000"/>
                </a:solidFill>
                <a:ea typeface="隶书" panose="02010509060101010101" pitchFamily="49" charset="-122"/>
              </a:rPr>
              <a:t>≠</a:t>
            </a:r>
            <a:r>
              <a:rPr lang="en-US" sz="3200" dirty="0" smtClean="0">
                <a:solidFill>
                  <a:srgbClr val="000000"/>
                </a:solidFill>
                <a:ea typeface="隶书" panose="02010509060101010101" pitchFamily="49" charset="-122"/>
              </a:rPr>
              <a:t>0</a:t>
            </a:r>
            <a:r>
              <a:rPr lang="zh-CN" altLang="en-US" sz="3200" dirty="0" smtClean="0">
                <a:solidFill>
                  <a:srgbClr val="000000"/>
                </a:solidFill>
                <a:ea typeface="隶书" panose="02010509060101010101" pitchFamily="49" charset="-122"/>
              </a:rPr>
              <a:t>，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m</a:t>
            </a:r>
            <a:r>
              <a:rPr lang="zh-CN" altLang="en-US" sz="3200" dirty="0" smtClean="0">
                <a:solidFill>
                  <a:srgbClr val="000000"/>
                </a:solidFill>
                <a:ea typeface="隶书" panose="02010509060101010101" pitchFamily="49" charset="-122"/>
              </a:rPr>
              <a:t>，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3200" dirty="0">
                <a:solidFill>
                  <a:srgbClr val="000000"/>
                </a:solidFill>
                <a:ea typeface="隶书" panose="02010509060101010101" pitchFamily="49" charset="-122"/>
              </a:rPr>
              <a:t>都是</a:t>
            </a:r>
            <a:r>
              <a:rPr lang="zh-CN" altLang="en-US" sz="3200" dirty="0" smtClean="0">
                <a:solidFill>
                  <a:srgbClr val="000000"/>
                </a:solidFill>
                <a:ea typeface="隶书" panose="02010509060101010101" pitchFamily="49" charset="-122"/>
              </a:rPr>
              <a:t>正整数，且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m</a:t>
            </a:r>
            <a:r>
              <a:rPr lang="en-US" sz="3200" dirty="0" smtClean="0">
                <a:solidFill>
                  <a:srgbClr val="000000"/>
                </a:solidFill>
                <a:ea typeface="隶书" panose="02010509060101010101" pitchFamily="49" charset="-122"/>
              </a:rPr>
              <a:t>&gt;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3200" dirty="0" smtClean="0">
                <a:solidFill>
                  <a:srgbClr val="000000"/>
                </a:solidFill>
                <a:ea typeface="隶书" panose="02010509060101010101" pitchFamily="49" charset="-122"/>
              </a:rPr>
              <a:t>。）</a:t>
            </a:r>
            <a:endParaRPr lang="en-US" sz="3200" dirty="0">
              <a:solidFill>
                <a:srgbClr val="000000"/>
              </a:solidFill>
              <a:ea typeface="隶书" panose="02010509060101010101" pitchFamily="49" charset="-122"/>
            </a:endParaRP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乘除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混合运算的顺序：</a:t>
            </a:r>
            <a:r>
              <a:rPr lang="zh-CN" altLang="en-US" sz="3200" b="1" dirty="0">
                <a:solidFill>
                  <a:srgbClr val="FF0000"/>
                </a:solidFill>
              </a:rPr>
              <a:t>与有理数混合运算顺序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相同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（即“从</a:t>
            </a:r>
            <a:r>
              <a:rPr lang="zh-CN" altLang="en-US" sz="3200" b="1" dirty="0">
                <a:solidFill>
                  <a:srgbClr val="0000FF"/>
                </a:solidFill>
              </a:rPr>
              <a:t>左到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右”）。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运算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结果：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能化简的一定要化成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最简</a:t>
            </a:r>
            <a:r>
              <a:rPr lang="zh-CN" altLang="en-US" sz="32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形式。</a:t>
            </a:r>
            <a:endParaRPr lang="zh-CN" altLang="en-US" sz="32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715008" y="1557338"/>
          <a:ext cx="25146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4" r:id="rId3" imgW="908685" imgH="204470" progId="">
                  <p:embed/>
                </p:oleObj>
              </mc:Choice>
              <mc:Fallback>
                <p:oleObj r:id="rId3" imgW="908685" imgH="204470" progId="">
                  <p:embed/>
                  <p:pic>
                    <p:nvPicPr>
                      <p:cNvPr id="0" name="图片 60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1557338"/>
                        <a:ext cx="251460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WordArt 7"/>
          <p:cNvSpPr>
            <a:spLocks noChangeArrowheads="1" noChangeShapeType="1"/>
          </p:cNvSpPr>
          <p:nvPr/>
        </p:nvSpPr>
        <p:spPr bwMode="auto">
          <a:xfrm>
            <a:off x="314333" y="228583"/>
            <a:ext cx="5400675" cy="9144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分享收获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build="p" autoUpdateAnimBg="0"/>
      <p:bldP spid="184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14283" y="1484313"/>
            <a:ext cx="7742268" cy="4968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000000"/>
                </a:solidFill>
              </a:rPr>
              <a:t>1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　　　　　　   </a:t>
            </a: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000000"/>
              </a:solidFill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000000"/>
                </a:solidFill>
              </a:rPr>
              <a:t>2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.</a:t>
            </a:r>
            <a:endParaRPr lang="zh-CN" altLang="en-US" sz="3200" b="1" dirty="0">
              <a:solidFill>
                <a:srgbClr val="000000"/>
              </a:solidFill>
            </a:endParaRP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000000"/>
              </a:solidFill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000000"/>
                </a:solidFill>
              </a:rPr>
              <a:t>3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.</a:t>
            </a:r>
            <a:endParaRPr lang="zh-CN" altLang="en-US" sz="3200" b="1" dirty="0">
              <a:solidFill>
                <a:srgbClr val="000000"/>
              </a:solidFill>
            </a:endParaRP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000000"/>
              </a:solidFill>
            </a:endParaRP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000000"/>
              </a:solidFill>
            </a:endParaRP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000000"/>
              </a:solidFill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000000"/>
                </a:solidFill>
              </a:rPr>
              <a:t>4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　　　　　　    </a:t>
            </a: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3200" dirty="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42944" y="1285860"/>
          <a:ext cx="290036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0" r:id="rId3" imgW="717550" imgH="205105" progId="Equation.3">
                  <p:embed/>
                </p:oleObj>
              </mc:Choice>
              <mc:Fallback>
                <p:oleObj r:id="rId3" imgW="717550" imgH="205105" progId="Equation.3">
                  <p:embed/>
                  <p:pic>
                    <p:nvPicPr>
                      <p:cNvPr id="0" name="图片 614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44" y="1285860"/>
                        <a:ext cx="2900362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642909" y="2278063"/>
          <a:ext cx="4608513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1" r:id="rId5" imgW="1050290" imgH="230505" progId="Equation.3">
                  <p:embed/>
                </p:oleObj>
              </mc:Choice>
              <mc:Fallback>
                <p:oleObj r:id="rId5" imgW="1050290" imgH="230505" progId="Equation.3">
                  <p:embed/>
                  <p:pic>
                    <p:nvPicPr>
                      <p:cNvPr id="0" name="图片 614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09" y="2278063"/>
                        <a:ext cx="4608513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642910" y="3211513"/>
          <a:ext cx="75088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r:id="rId7" imgW="1638300" imgH="228600" progId="Equation.3">
                  <p:embed/>
                </p:oleObj>
              </mc:Choice>
              <mc:Fallback>
                <p:oleObj r:id="rId7" imgW="1638300" imgH="228600" progId="Equation.3">
                  <p:embed/>
                  <p:pic>
                    <p:nvPicPr>
                      <p:cNvPr id="0" name="图片 614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211513"/>
                        <a:ext cx="7508875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571472" y="5010150"/>
          <a:ext cx="43561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3" r:id="rId9" imgW="845820" imgH="230505" progId="Equation.3">
                  <p:embed/>
                </p:oleObj>
              </mc:Choice>
              <mc:Fallback>
                <p:oleObj r:id="rId9" imgW="845820" imgH="230505" progId="Equation.3">
                  <p:embed/>
                  <p:pic>
                    <p:nvPicPr>
                      <p:cNvPr id="0" name="图片 614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5010150"/>
                        <a:ext cx="4356100" cy="118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6011863" y="765175"/>
            <a:ext cx="3095625" cy="1846263"/>
          </a:xfrm>
          <a:prstGeom prst="cloudCallout">
            <a:avLst>
              <a:gd name="adj1" fmla="val -93361"/>
              <a:gd name="adj2" fmla="val 20426"/>
            </a:avLst>
          </a:prstGeom>
          <a:solidFill>
            <a:srgbClr val="FF0000"/>
          </a:solidFill>
          <a:ln w="12700">
            <a:noFill/>
            <a:round/>
          </a:ln>
          <a:effectLst/>
        </p:spPr>
        <p:txBody>
          <a:bodyPr lIns="93345" tIns="46990" rIns="93345" bIns="46990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600" b="1">
              <a:solidFill>
                <a:srgbClr val="3333CC"/>
              </a:solidFill>
              <a:ea typeface="华文行楷" panose="02010800040101010101" pitchFamily="2" charset="-122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554788" y="1041400"/>
            <a:ext cx="1998662" cy="13875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tIns="46990" bIns="469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i="1" dirty="0" smtClean="0"/>
              <a:t>       要</a:t>
            </a:r>
            <a:r>
              <a:rPr lang="zh-CN" altLang="en-US" sz="2800" b="1" i="1" dirty="0"/>
              <a:t>注意混合运算的顺序哦~~</a:t>
            </a:r>
          </a:p>
        </p:txBody>
      </p:sp>
      <p:sp>
        <p:nvSpPr>
          <p:cNvPr id="19467" name="WordArt 11"/>
          <p:cNvSpPr>
            <a:spLocks noChangeArrowheads="1" noChangeShapeType="1"/>
          </p:cNvSpPr>
          <p:nvPr/>
        </p:nvSpPr>
        <p:spPr bwMode="auto">
          <a:xfrm>
            <a:off x="457209" y="228583"/>
            <a:ext cx="5400675" cy="9144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硕果累累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786182" y="1301750"/>
            <a:ext cx="127635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rgbClr val="FF0000"/>
                </a:solidFill>
              </a:rPr>
              <a:t>=m</a:t>
            </a:r>
            <a:r>
              <a:rPr lang="zh-CN" altLang="en-US" sz="4400" baseline="30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42910" y="4214818"/>
            <a:ext cx="255746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400" smtClean="0">
                <a:solidFill>
                  <a:srgbClr val="FF0000"/>
                </a:solidFill>
              </a:rPr>
              <a:t>=(x</a:t>
            </a:r>
            <a:r>
              <a:rPr lang="zh-CN" altLang="en-US" sz="4400" dirty="0">
                <a:solidFill>
                  <a:srgbClr val="FF0000"/>
                </a:solidFill>
              </a:rPr>
              <a:t>+y)</a:t>
            </a:r>
            <a:r>
              <a:rPr lang="zh-CN" altLang="en-US" sz="4400" baseline="30000" dirty="0">
                <a:solidFill>
                  <a:srgbClr val="FF0000"/>
                </a:solidFill>
              </a:rPr>
              <a:t>10</a:t>
            </a: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786314" y="5286388"/>
            <a:ext cx="1325562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rgbClr val="FF0000"/>
                </a:solidFill>
              </a:rPr>
              <a:t>=1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286380" y="2452686"/>
            <a:ext cx="15113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rgbClr val="FF0000"/>
                </a:solidFill>
              </a:rPr>
              <a:t>=a</a:t>
            </a:r>
            <a:r>
              <a:rPr lang="zh-CN" altLang="en-US" sz="4400" baseline="30000" dirty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animBg="1"/>
      <p:bldP spid="19468" grpId="0" bldLvl="0" autoUpdateAnimBg="0"/>
      <p:bldP spid="19469" grpId="0" bldLvl="0" autoUpdateAnimBg="0"/>
      <p:bldP spid="19470" grpId="0" bldLvl="0" autoUpdateAnimBg="0"/>
      <p:bldP spid="19471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 noChangeArrowheads="1"/>
          </p:cNvSpPr>
          <p:nvPr/>
        </p:nvSpPr>
        <p:spPr bwMode="auto">
          <a:xfrm>
            <a:off x="141297" y="176396"/>
            <a:ext cx="5788025" cy="6093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观察与思考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41265" y="669177"/>
            <a:ext cx="1811319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800" b="1" dirty="0" smtClean="0">
                <a:ea typeface="微软雅黑" panose="020B0503020204020204" pitchFamily="34" charset="-122"/>
              </a:rPr>
              <a:t>口答</a:t>
            </a:r>
            <a:endParaRPr lang="zh-CN" altLang="en-US" sz="4800" b="1" dirty="0">
              <a:ea typeface="微软雅黑" panose="020B0503020204020204" pitchFamily="34" charset="-122"/>
            </a:endParaRPr>
          </a:p>
        </p:txBody>
      </p:sp>
      <p:grpSp>
        <p:nvGrpSpPr>
          <p:cNvPr id="5127" name="Group 7"/>
          <p:cNvGrpSpPr/>
          <p:nvPr/>
        </p:nvGrpSpPr>
        <p:grpSpPr bwMode="auto">
          <a:xfrm>
            <a:off x="1" y="2643188"/>
            <a:ext cx="5643560" cy="749300"/>
            <a:chOff x="-113" y="-23"/>
            <a:chExt cx="3555" cy="472"/>
          </a:xfrm>
        </p:grpSpPr>
        <p:graphicFrame>
          <p:nvGraphicFramePr>
            <p:cNvPr id="5128" name="Object 8"/>
            <p:cNvGraphicFramePr>
              <a:graphicFrameLocks noChangeAspect="1"/>
            </p:cNvGraphicFramePr>
            <p:nvPr/>
          </p:nvGraphicFramePr>
          <p:xfrm>
            <a:off x="587" y="-23"/>
            <a:ext cx="2855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60" r:id="rId3" imgW="1318895" imgH="217805" progId="">
                    <p:embed/>
                  </p:oleObj>
                </mc:Choice>
                <mc:Fallback>
                  <p:oleObj r:id="rId3" imgW="1318895" imgH="217805" progId="">
                    <p:embed/>
                    <p:pic>
                      <p:nvPicPr>
                        <p:cNvPr id="0" name="图片 522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" y="-23"/>
                          <a:ext cx="2855" cy="4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-113" y="22"/>
              <a:ext cx="1642" cy="40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3600" b="1" smtClean="0">
                  <a:solidFill>
                    <a:srgbClr val="000000"/>
                  </a:solidFill>
                </a:rPr>
                <a:t>（</a:t>
              </a:r>
              <a:r>
                <a:rPr lang="en-US" altLang="zh-CN" sz="3600" b="1" smtClean="0">
                  <a:solidFill>
                    <a:srgbClr val="000000"/>
                  </a:solidFill>
                </a:rPr>
                <a:t>2</a:t>
              </a:r>
              <a:r>
                <a:rPr lang="zh-CN" altLang="en-US" sz="3600" b="1" dirty="0" smtClean="0">
                  <a:solidFill>
                    <a:srgbClr val="000000"/>
                  </a:solidFill>
                </a:rPr>
                <a:t>）</a:t>
              </a:r>
              <a:endParaRPr lang="en-US" sz="3600" b="1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5130" name="Group 10"/>
          <p:cNvGrpSpPr/>
          <p:nvPr/>
        </p:nvGrpSpPr>
        <p:grpSpPr bwMode="auto">
          <a:xfrm>
            <a:off x="-274" y="1341438"/>
            <a:ext cx="3996647" cy="733425"/>
            <a:chOff x="-398" y="0"/>
            <a:chExt cx="6295" cy="1155"/>
          </a:xfrm>
        </p:grpSpPr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-398" y="137"/>
              <a:ext cx="2640" cy="101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1" smtClean="0">
                  <a:solidFill>
                    <a:srgbClr val="000000"/>
                  </a:solidFill>
                </a:rPr>
                <a:t>（</a:t>
              </a:r>
              <a:r>
                <a:rPr lang="en-US" altLang="zh-CN" sz="3600" b="1" smtClean="0">
                  <a:solidFill>
                    <a:srgbClr val="000000"/>
                  </a:solidFill>
                </a:rPr>
                <a:t>1</a:t>
              </a:r>
              <a:r>
                <a:rPr lang="zh-CN" altLang="en-US" sz="3600" b="1" dirty="0" smtClean="0">
                  <a:solidFill>
                    <a:srgbClr val="000000"/>
                  </a:solidFill>
                </a:rPr>
                <a:t>）</a:t>
              </a:r>
              <a:endParaRPr lang="en-US" sz="3600" b="1" dirty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32" name="Object 12"/>
            <p:cNvGraphicFramePr>
              <a:graphicFrameLocks noChangeAspect="1"/>
            </p:cNvGraphicFramePr>
            <p:nvPr/>
          </p:nvGraphicFramePr>
          <p:xfrm>
            <a:off x="1474" y="0"/>
            <a:ext cx="4423" cy="1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61" r:id="rId5" imgW="769620" imgH="192405" progId="">
                    <p:embed/>
                  </p:oleObj>
                </mc:Choice>
                <mc:Fallback>
                  <p:oleObj r:id="rId5" imgW="769620" imgH="192405" progId="">
                    <p:embed/>
                    <p:pic>
                      <p:nvPicPr>
                        <p:cNvPr id="0" name="图片 522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0"/>
                          <a:ext cx="4423" cy="11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555875" y="1268413"/>
            <a:ext cx="792163" cy="577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3300"/>
                </a:solidFill>
              </a:rPr>
              <a:t>2</a:t>
            </a:r>
          </a:p>
        </p:txBody>
      </p:sp>
      <p:grpSp>
        <p:nvGrpSpPr>
          <p:cNvPr id="5134" name="Group 14"/>
          <p:cNvGrpSpPr/>
          <p:nvPr/>
        </p:nvGrpSpPr>
        <p:grpSpPr bwMode="auto">
          <a:xfrm>
            <a:off x="5003800" y="1196975"/>
            <a:ext cx="3629660" cy="808674"/>
            <a:chOff x="0" y="0"/>
            <a:chExt cx="5715" cy="1272"/>
          </a:xfrm>
        </p:grpSpPr>
        <p:grpSp>
          <p:nvGrpSpPr>
            <p:cNvPr id="5135" name="Group 15"/>
            <p:cNvGrpSpPr/>
            <p:nvPr/>
          </p:nvGrpSpPr>
          <p:grpSpPr bwMode="auto">
            <a:xfrm>
              <a:off x="0" y="115"/>
              <a:ext cx="5715" cy="1157"/>
              <a:chOff x="0" y="0"/>
              <a:chExt cx="2286" cy="463"/>
            </a:xfrm>
          </p:grpSpPr>
          <p:graphicFrame>
            <p:nvGraphicFramePr>
              <p:cNvPr id="5136" name="Object 16"/>
              <p:cNvGraphicFramePr>
                <a:graphicFrameLocks noChangeAspect="1"/>
              </p:cNvGraphicFramePr>
              <p:nvPr/>
            </p:nvGraphicFramePr>
            <p:xfrm>
              <a:off x="0" y="0"/>
              <a:ext cx="1260" cy="4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62" r:id="rId7" imgW="589915" imgH="192405" progId="Equation.3">
                      <p:embed/>
                    </p:oleObj>
                  </mc:Choice>
                  <mc:Fallback>
                    <p:oleObj r:id="rId7" imgW="589915" imgH="192405" progId="Equation.3">
                      <p:embed/>
                      <p:pic>
                        <p:nvPicPr>
                          <p:cNvPr id="0" name="图片 522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0"/>
                            <a:ext cx="1260" cy="411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37" name="Text Box 17"/>
              <p:cNvSpPr txBox="1">
                <a:spLocks noChangeArrowheads="1"/>
              </p:cNvSpPr>
              <p:nvPr/>
            </p:nvSpPr>
            <p:spPr bwMode="auto">
              <a:xfrm>
                <a:off x="1016" y="98"/>
                <a:ext cx="1270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3200" b="1" smtClean="0">
                    <a:solidFill>
                      <a:srgbClr val="000000"/>
                    </a:solidFill>
                  </a:rPr>
                  <a:t>（       </a:t>
                </a:r>
                <a:r>
                  <a:rPr lang="zh-CN" altLang="en-US" sz="3200" b="1" dirty="0">
                    <a:solidFill>
                      <a:srgbClr val="000000"/>
                    </a:solidFill>
                  </a:rPr>
                  <a:t>）</a:t>
                </a:r>
              </a:p>
            </p:txBody>
          </p:sp>
        </p:grpSp>
        <p:graphicFrame>
          <p:nvGraphicFramePr>
            <p:cNvPr id="5138" name="Object 18"/>
            <p:cNvGraphicFramePr>
              <a:graphicFrameLocks noChangeAspect="1"/>
            </p:cNvGraphicFramePr>
            <p:nvPr/>
          </p:nvGraphicFramePr>
          <p:xfrm>
            <a:off x="3515" y="0"/>
            <a:ext cx="1090" cy="1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63" r:id="rId9" imgW="184785" imgH="197485" progId="">
                    <p:embed/>
                  </p:oleObj>
                </mc:Choice>
                <mc:Fallback>
                  <p:oleObj r:id="rId9" imgW="184785" imgH="197485" progId="">
                    <p:embed/>
                    <p:pic>
                      <p:nvPicPr>
                        <p:cNvPr id="0" name="图片 522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5" y="0"/>
                          <a:ext cx="1090" cy="11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422647" y="2560638"/>
            <a:ext cx="792163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3300"/>
                </a:solidFill>
              </a:rPr>
              <a:t>4</a:t>
            </a:r>
          </a:p>
        </p:txBody>
      </p:sp>
      <p:grpSp>
        <p:nvGrpSpPr>
          <p:cNvPr id="5140" name="Group 20"/>
          <p:cNvGrpSpPr/>
          <p:nvPr/>
        </p:nvGrpSpPr>
        <p:grpSpPr bwMode="auto">
          <a:xfrm>
            <a:off x="1142976" y="3571876"/>
            <a:ext cx="5236210" cy="843599"/>
            <a:chOff x="0" y="0"/>
            <a:chExt cx="8245" cy="1327"/>
          </a:xfrm>
        </p:grpSpPr>
        <p:grpSp>
          <p:nvGrpSpPr>
            <p:cNvPr id="5141" name="Group 21"/>
            <p:cNvGrpSpPr/>
            <p:nvPr/>
          </p:nvGrpSpPr>
          <p:grpSpPr bwMode="auto">
            <a:xfrm>
              <a:off x="0" y="0"/>
              <a:ext cx="8245" cy="1180"/>
              <a:chOff x="0" y="0"/>
              <a:chExt cx="3298" cy="472"/>
            </a:xfrm>
          </p:grpSpPr>
          <p:graphicFrame>
            <p:nvGraphicFramePr>
              <p:cNvPr id="5142" name="Object 22"/>
              <p:cNvGraphicFramePr>
                <a:graphicFrameLocks noChangeAspect="1"/>
              </p:cNvGraphicFramePr>
              <p:nvPr/>
            </p:nvGraphicFramePr>
            <p:xfrm>
              <a:off x="0" y="0"/>
              <a:ext cx="1829" cy="4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64" r:id="rId11" imgW="845185" imgH="217805" progId="">
                      <p:embed/>
                    </p:oleObj>
                  </mc:Choice>
                  <mc:Fallback>
                    <p:oleObj r:id="rId11" imgW="845185" imgH="217805" progId="">
                      <p:embed/>
                      <p:pic>
                        <p:nvPicPr>
                          <p:cNvPr id="0" name="图片 522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0"/>
                            <a:ext cx="1829" cy="47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43" name="Rectangle 23"/>
              <p:cNvSpPr>
                <a:spLocks noChangeArrowheads="1"/>
              </p:cNvSpPr>
              <p:nvPr/>
            </p:nvSpPr>
            <p:spPr bwMode="auto">
              <a:xfrm>
                <a:off x="1678" y="81"/>
                <a:ext cx="1620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800" b="1" smtClean="0">
                    <a:solidFill>
                      <a:srgbClr val="000000"/>
                    </a:solidFill>
                  </a:rPr>
                  <a:t>（                 </a:t>
                </a:r>
                <a:r>
                  <a:rPr lang="zh-CN" altLang="en-US" sz="2800" b="1" dirty="0">
                    <a:solidFill>
                      <a:srgbClr val="000000"/>
                    </a:solidFill>
                  </a:rPr>
                  <a:t>）</a:t>
                </a:r>
              </a:p>
            </p:txBody>
          </p:sp>
        </p:grpSp>
        <p:graphicFrame>
          <p:nvGraphicFramePr>
            <p:cNvPr id="5144" name="Object 24"/>
            <p:cNvGraphicFramePr>
              <a:graphicFrameLocks noChangeAspect="1"/>
            </p:cNvGraphicFramePr>
            <p:nvPr/>
          </p:nvGraphicFramePr>
          <p:xfrm>
            <a:off x="5215" y="2"/>
            <a:ext cx="2185" cy="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65" r:id="rId13" imgW="361950" imgH="219710" progId="">
                    <p:embed/>
                  </p:oleObj>
                </mc:Choice>
                <mc:Fallback>
                  <p:oleObj r:id="rId13" imgW="361950" imgH="219710" progId="">
                    <p:embed/>
                    <p:pic>
                      <p:nvPicPr>
                        <p:cNvPr id="0" name="图片 522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5" y="2"/>
                          <a:ext cx="2185" cy="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45" name="Group 25"/>
          <p:cNvGrpSpPr/>
          <p:nvPr/>
        </p:nvGrpSpPr>
        <p:grpSpPr bwMode="auto">
          <a:xfrm>
            <a:off x="327025" y="5029200"/>
            <a:ext cx="3379788" cy="704850"/>
            <a:chOff x="0" y="0"/>
            <a:chExt cx="2129" cy="445"/>
          </a:xfrm>
        </p:grpSpPr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>
              <a:off x="0" y="91"/>
              <a:ext cx="771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3200" b="1" smtClean="0">
                  <a:solidFill>
                    <a:srgbClr val="000000"/>
                  </a:solidFill>
                </a:rPr>
                <a:t>(</a:t>
              </a:r>
              <a:r>
                <a:rPr lang="zh-CN" altLang="en-US" sz="3200" b="1" smtClean="0">
                  <a:solidFill>
                    <a:srgbClr val="000000"/>
                  </a:solidFill>
                </a:rPr>
                <a:t>3</a:t>
              </a:r>
              <a:r>
                <a:rPr lang="en-US" sz="3200" b="1" dirty="0">
                  <a:solidFill>
                    <a:srgbClr val="000000"/>
                  </a:solidFill>
                </a:rPr>
                <a:t>)</a:t>
              </a:r>
            </a:p>
          </p:txBody>
        </p:sp>
        <p:graphicFrame>
          <p:nvGraphicFramePr>
            <p:cNvPr id="5147" name="Object 27"/>
            <p:cNvGraphicFramePr>
              <a:graphicFrameLocks noChangeAspect="1"/>
            </p:cNvGraphicFramePr>
            <p:nvPr/>
          </p:nvGraphicFramePr>
          <p:xfrm>
            <a:off x="521" y="0"/>
            <a:ext cx="1608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66" r:id="rId15" imgW="742950" imgH="205105" progId="">
                    <p:embed/>
                  </p:oleObj>
                </mc:Choice>
                <mc:Fallback>
                  <p:oleObj r:id="rId15" imgW="742950" imgH="205105" progId="">
                    <p:embed/>
                    <p:pic>
                      <p:nvPicPr>
                        <p:cNvPr id="0" name="图片 522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0"/>
                          <a:ext cx="1608" cy="4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339975" y="4884738"/>
            <a:ext cx="790575" cy="581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3300"/>
                </a:solidFill>
              </a:rPr>
              <a:t>1</a:t>
            </a:r>
          </a:p>
        </p:txBody>
      </p:sp>
      <p:grpSp>
        <p:nvGrpSpPr>
          <p:cNvPr id="5149" name="Group 29"/>
          <p:cNvGrpSpPr/>
          <p:nvPr/>
        </p:nvGrpSpPr>
        <p:grpSpPr bwMode="auto">
          <a:xfrm>
            <a:off x="4759325" y="4970463"/>
            <a:ext cx="3844925" cy="835025"/>
            <a:chOff x="0" y="0"/>
            <a:chExt cx="6055" cy="1315"/>
          </a:xfrm>
        </p:grpSpPr>
        <p:graphicFrame>
          <p:nvGraphicFramePr>
            <p:cNvPr id="5150" name="Object 30"/>
            <p:cNvGraphicFramePr>
              <a:graphicFrameLocks noChangeAspect="1"/>
            </p:cNvGraphicFramePr>
            <p:nvPr/>
          </p:nvGraphicFramePr>
          <p:xfrm>
            <a:off x="0" y="115"/>
            <a:ext cx="4057" cy="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67" r:id="rId17" imgW="779780" imgH="229870" progId="Equation.3">
                    <p:embed/>
                  </p:oleObj>
                </mc:Choice>
                <mc:Fallback>
                  <p:oleObj r:id="rId17" imgW="779780" imgH="229870" progId="Equation.3">
                    <p:embed/>
                    <p:pic>
                      <p:nvPicPr>
                        <p:cNvPr id="0" name="图片 522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15"/>
                          <a:ext cx="4057" cy="1200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1" name="Rectangle 31"/>
            <p:cNvSpPr>
              <a:spLocks noChangeArrowheads="1"/>
            </p:cNvSpPr>
            <p:nvPr/>
          </p:nvSpPr>
          <p:spPr bwMode="auto">
            <a:xfrm>
              <a:off x="3157" y="0"/>
              <a:ext cx="690" cy="110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4000" b="1" i="1">
                  <a:solidFill>
                    <a:srgbClr val="FF3300"/>
                  </a:solidFill>
                </a:rPr>
                <a:t>a</a:t>
              </a:r>
              <a:endParaRPr lang="zh-CN" altLang="en-US" sz="4000" b="1" i="1">
                <a:solidFill>
                  <a:srgbClr val="FF3300"/>
                </a:solidFill>
              </a:endParaRPr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auto">
            <a:xfrm>
              <a:off x="4195" y="230"/>
              <a:ext cx="1860" cy="91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2800" b="1" smtClean="0">
                  <a:solidFill>
                    <a:srgbClr val="000000"/>
                  </a:solidFill>
                </a:rPr>
                <a:t>(</a:t>
              </a:r>
              <a:r>
                <a:rPr lang="en-US" sz="3200" b="1" i="1" smtClean="0">
                  <a:solidFill>
                    <a:srgbClr val="000000"/>
                  </a:solidFill>
                </a:rPr>
                <a:t>a</a:t>
              </a:r>
              <a:r>
                <a:rPr lang="en-US" sz="2800" b="1" dirty="0">
                  <a:solidFill>
                    <a:srgbClr val="000000"/>
                  </a:solidFill>
                </a:rPr>
                <a:t>≠0)</a:t>
              </a:r>
              <a:endParaRPr lang="zh-CN" altLang="en-US" sz="2800" b="1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457986 0.046111 " pathEditMode="relative" rAng="0" ptsTypes="">
                                      <p:cBhvr>
                                        <p:cTn id="51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00" y="28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50069 -0.092963 " pathEditMode="relative" rAng="0" ptsTypes="">
                                      <p:cBhvr>
                                        <p:cTn id="53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-28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459028 -0.054537 " pathEditMode="relative" rAng="0" ptsTypes="">
                                      <p:cBhvr>
                                        <p:cTn id="55" dur="2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00" y="-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bldLvl="0" autoUpdateAnimBg="0"/>
      <p:bldP spid="5133" grpId="1" bldLvl="0" autoUpdateAnimBg="0"/>
      <p:bldP spid="5139" grpId="0" autoUpdateAnimBg="0"/>
      <p:bldP spid="5139" grpId="1" bldLvl="0" autoUpdateAnimBg="0"/>
      <p:bldP spid="5148" grpId="0" bldLvl="0" autoUpdateAnimBg="0"/>
      <p:bldP spid="5148" grpId="1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/>
          <p:nvPr/>
        </p:nvGrpSpPr>
        <p:grpSpPr bwMode="auto">
          <a:xfrm>
            <a:off x="-44450" y="892175"/>
            <a:ext cx="4902200" cy="883822"/>
            <a:chOff x="0" y="0"/>
            <a:chExt cx="7769" cy="1396"/>
          </a:xfrm>
        </p:grpSpPr>
        <p:sp>
          <p:nvSpPr>
            <p:cNvPr id="6147" name="Text Box 3"/>
            <p:cNvSpPr txBox="1">
              <a:spLocks noChangeArrowheads="1"/>
            </p:cNvSpPr>
            <p:nvPr/>
          </p:nvSpPr>
          <p:spPr bwMode="auto">
            <a:xfrm>
              <a:off x="0" y="83"/>
              <a:ext cx="5555" cy="131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2800" b="1" dirty="0">
                  <a:solidFill>
                    <a:srgbClr val="000000"/>
                  </a:solidFill>
                </a:rPr>
                <a:t> </a:t>
              </a:r>
              <a:r>
                <a:rPr lang="en-US" sz="4800" b="1" dirty="0">
                  <a:solidFill>
                    <a:srgbClr val="000000"/>
                  </a:solidFill>
                </a:rPr>
                <a:t> </a:t>
              </a:r>
              <a:r>
                <a:rPr lang="zh-CN" altLang="en-US" sz="4800" b="1" dirty="0" smtClean="0">
                  <a:ea typeface="微软雅黑" panose="020B0503020204020204" pitchFamily="34" charset="-122"/>
                </a:rPr>
                <a:t>猜想</a:t>
              </a:r>
              <a:endParaRPr lang="en-US" sz="4800" b="1" baseline="50000" dirty="0"/>
            </a:p>
          </p:txBody>
        </p:sp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2709" y="0"/>
              <a:ext cx="5060" cy="100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en-US" sz="4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6149" name="Group 5"/>
          <p:cNvGrpSpPr/>
          <p:nvPr/>
        </p:nvGrpSpPr>
        <p:grpSpPr bwMode="auto">
          <a:xfrm>
            <a:off x="-1714544" y="3244850"/>
            <a:ext cx="5456238" cy="1263650"/>
            <a:chOff x="0" y="0"/>
            <a:chExt cx="2328" cy="409"/>
          </a:xfrm>
        </p:grpSpPr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0" y="46"/>
              <a:ext cx="2222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2800" b="1">
                  <a:solidFill>
                    <a:srgbClr val="000000"/>
                  </a:solidFill>
                </a:rPr>
                <a:t> </a:t>
              </a:r>
              <a:endParaRPr lang="en-US" sz="2800" b="1" baseline="50000">
                <a:solidFill>
                  <a:srgbClr val="000000"/>
                </a:solidFill>
              </a:endParaRPr>
            </a:p>
          </p:txBody>
        </p:sp>
        <p:graphicFrame>
          <p:nvGraphicFramePr>
            <p:cNvPr id="6151" name="Object 7"/>
            <p:cNvGraphicFramePr>
              <a:graphicFrameLocks noChangeAspect="1"/>
            </p:cNvGraphicFramePr>
            <p:nvPr/>
          </p:nvGraphicFramePr>
          <p:xfrm>
            <a:off x="1066" y="0"/>
            <a:ext cx="1262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68" name="公式" r:id="rId3" imgW="14630400" imgH="4876800" progId="Equation.3">
                    <p:embed/>
                  </p:oleObj>
                </mc:Choice>
                <mc:Fallback>
                  <p:oleObj name="公式" r:id="rId3" imgW="14630400" imgH="4876800" progId="Equation.3">
                    <p:embed/>
                    <p:pic>
                      <p:nvPicPr>
                        <p:cNvPr id="0" name="图片 532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0"/>
                          <a:ext cx="1262" cy="4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801644" y="2060575"/>
          <a:ext cx="30988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r:id="rId5" imgW="575310" imgH="191770" progId="Equation.3">
                  <p:embed/>
                </p:oleObj>
              </mc:Choice>
              <mc:Fallback>
                <p:oleObj r:id="rId5" imgW="575310" imgH="191770" progId="Equation.3">
                  <p:embed/>
                  <p:pic>
                    <p:nvPicPr>
                      <p:cNvPr id="0" name="图片 532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44" y="2060575"/>
                        <a:ext cx="3098800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3970294" y="1989138"/>
          <a:ext cx="48387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0" r:id="rId7" imgW="19202400" imgH="4572000" progId="Equation.3">
                  <p:embed/>
                </p:oleObj>
              </mc:Choice>
              <mc:Fallback>
                <p:oleObj r:id="rId7" imgW="19202400" imgH="4572000" progId="Equation.3">
                  <p:embed/>
                  <p:pic>
                    <p:nvPicPr>
                      <p:cNvPr id="0" name="图片 532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294" y="1989138"/>
                        <a:ext cx="48387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3825832" y="3254375"/>
          <a:ext cx="198755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1" r:id="rId9" imgW="7315200" imgH="4876800" progId="Equation.3">
                  <p:embed/>
                </p:oleObj>
              </mc:Choice>
              <mc:Fallback>
                <p:oleObj r:id="rId9" imgW="7315200" imgH="4876800" progId="Equation.3">
                  <p:embed/>
                  <p:pic>
                    <p:nvPicPr>
                      <p:cNvPr id="0" name="图片 53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32" y="3254375"/>
                        <a:ext cx="1987550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2"/>
          <p:cNvSpPr txBox="1">
            <a:spLocks noChangeArrowheads="1"/>
          </p:cNvSpPr>
          <p:nvPr/>
        </p:nvSpPr>
        <p:spPr bwMode="auto">
          <a:xfrm>
            <a:off x="0" y="357166"/>
            <a:ext cx="5788025" cy="6093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观察与思考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3"/>
          <p:cNvSpPr>
            <a:spLocks noChangeArrowheads="1" noChangeShapeType="1"/>
          </p:cNvSpPr>
          <p:nvPr/>
        </p:nvSpPr>
        <p:spPr bwMode="auto">
          <a:xfrm>
            <a:off x="285721" y="357166"/>
            <a:ext cx="3134152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学习目标</a:t>
            </a:r>
          </a:p>
        </p:txBody>
      </p:sp>
      <p:sp>
        <p:nvSpPr>
          <p:cNvPr id="7172" name="Rectangle 4"/>
          <p:cNvSpPr>
            <a:spLocks noGrp="1" noRot="1" noChangeArrowheads="1"/>
          </p:cNvSpPr>
          <p:nvPr/>
        </p:nvSpPr>
        <p:spPr bwMode="auto">
          <a:xfrm>
            <a:off x="181006" y="1341438"/>
            <a:ext cx="8820150" cy="30162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4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经历</a:t>
            </a:r>
            <a:r>
              <a:rPr lang="zh-CN" altLang="en-US" sz="4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探索同底数幂除法的运算性质的</a:t>
            </a:r>
            <a:r>
              <a:rPr lang="zh-CN" altLang="en-US" sz="4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过程，进一步</a:t>
            </a:r>
            <a:r>
              <a:rPr lang="zh-CN" altLang="en-US" sz="4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体会幂的</a:t>
            </a:r>
            <a:r>
              <a:rPr lang="zh-CN" altLang="en-US" sz="4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意义。</a:t>
            </a:r>
            <a:endParaRPr lang="zh-CN" altLang="en-US" sz="44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en-US" altLang="zh-CN" sz="4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r>
              <a:rPr lang="zh-CN" altLang="en-US" sz="4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了解</a:t>
            </a:r>
            <a:r>
              <a:rPr lang="zh-CN" altLang="en-US" sz="4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同底数幂的除法的运算</a:t>
            </a:r>
            <a:r>
              <a:rPr lang="zh-CN" altLang="en-US" sz="44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性质，并</a:t>
            </a:r>
            <a:r>
              <a:rPr lang="zh-CN" altLang="en-US" sz="4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能解决一些实际问题。</a:t>
            </a:r>
            <a:r>
              <a:rPr lang="zh-CN" altLang="en-US" sz="440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auto">
          <a:xfrm>
            <a:off x="0" y="336538"/>
            <a:ext cx="5786438" cy="603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交流与发现</a:t>
            </a:r>
          </a:p>
        </p:txBody>
      </p:sp>
      <p:grpSp>
        <p:nvGrpSpPr>
          <p:cNvPr id="8200" name="Group 8"/>
          <p:cNvGrpSpPr/>
          <p:nvPr/>
        </p:nvGrpSpPr>
        <p:grpSpPr bwMode="auto">
          <a:xfrm>
            <a:off x="-906463" y="1990725"/>
            <a:ext cx="3660776" cy="649288"/>
            <a:chOff x="0" y="0"/>
            <a:chExt cx="2328" cy="409"/>
          </a:xfrm>
        </p:grpSpPr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0" y="46"/>
              <a:ext cx="2222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2800" b="1">
                  <a:solidFill>
                    <a:srgbClr val="000000"/>
                  </a:solidFill>
                </a:rPr>
                <a:t> </a:t>
              </a:r>
              <a:endParaRPr lang="en-US" sz="2800" b="1" baseline="50000">
                <a:solidFill>
                  <a:srgbClr val="000000"/>
                </a:solidFill>
              </a:endParaRPr>
            </a:p>
          </p:txBody>
        </p:sp>
        <p:graphicFrame>
          <p:nvGraphicFramePr>
            <p:cNvPr id="8202" name="Object 10"/>
            <p:cNvGraphicFramePr>
              <a:graphicFrameLocks noChangeAspect="1"/>
            </p:cNvGraphicFramePr>
            <p:nvPr/>
          </p:nvGraphicFramePr>
          <p:xfrm>
            <a:off x="1066" y="0"/>
            <a:ext cx="1262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80" r:id="rId3" imgW="640715" imgH="205105" progId="Equation.3">
                    <p:embed/>
                  </p:oleObj>
                </mc:Choice>
                <mc:Fallback>
                  <p:oleObj r:id="rId3" imgW="640715" imgH="205105" progId="Equation.3">
                    <p:embed/>
                    <p:pic>
                      <p:nvPicPr>
                        <p:cNvPr id="0" name="图片 542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0"/>
                          <a:ext cx="1262" cy="4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771800" y="2060848"/>
            <a:ext cx="187166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 i="1" dirty="0">
                <a:solidFill>
                  <a:srgbClr val="FF3300"/>
                </a:solidFill>
              </a:rPr>
              <a:t>a</a:t>
            </a:r>
            <a:r>
              <a:rPr lang="en-US" sz="4000" b="1" i="1" baseline="50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i="1" baseline="50000" dirty="0">
                <a:solidFill>
                  <a:srgbClr val="FF3300"/>
                </a:solidFill>
              </a:rPr>
              <a:t>-</a:t>
            </a:r>
            <a:r>
              <a:rPr lang="en-US" sz="4000" b="1" i="1" baseline="50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27025" y="3070225"/>
            <a:ext cx="662463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i="1" dirty="0">
                <a:solidFill>
                  <a:srgbClr val="000000"/>
                </a:solidFill>
              </a:rPr>
              <a:t>≠</a:t>
            </a:r>
            <a:r>
              <a:rPr lang="en-US" sz="3200" i="1" dirty="0" smtClean="0">
                <a:solidFill>
                  <a:srgbClr val="000000"/>
                </a:solidFill>
              </a:rPr>
              <a:t>0， </a:t>
            </a: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3200" i="1" dirty="0" smtClean="0">
                <a:solidFill>
                  <a:srgbClr val="000000"/>
                </a:solidFill>
              </a:rPr>
              <a:t>，</a:t>
            </a: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3200" dirty="0">
                <a:solidFill>
                  <a:srgbClr val="000000"/>
                </a:solidFill>
              </a:rPr>
              <a:t>都是</a:t>
            </a:r>
            <a:r>
              <a:rPr lang="zh-CN" altLang="en-US" sz="3200" dirty="0" smtClean="0">
                <a:solidFill>
                  <a:srgbClr val="000000"/>
                </a:solidFill>
              </a:rPr>
              <a:t>正整数，且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3200" i="1" dirty="0">
                <a:solidFill>
                  <a:srgbClr val="000000"/>
                </a:solidFill>
              </a:rPr>
              <a:t>＞</a:t>
            </a: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zh-CN" altLang="en-US" sz="3200" dirty="0">
              <a:solidFill>
                <a:srgbClr val="000000"/>
              </a:solidFill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85720" y="4286256"/>
            <a:ext cx="856297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你能用自己的语言叙述同底数幂除法的运算性质吗？                      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5194300" y="622300"/>
            <a:ext cx="3733800" cy="1995488"/>
          </a:xfrm>
          <a:prstGeom prst="cloudCallout">
            <a:avLst>
              <a:gd name="adj1" fmla="val -73046"/>
              <a:gd name="adj2" fmla="val 50398"/>
            </a:avLst>
          </a:prstGeom>
          <a:solidFill>
            <a:srgbClr val="CCFFFF"/>
          </a:solidFill>
          <a:ln w="9525">
            <a:solidFill>
              <a:srgbClr val="FF00FF"/>
            </a:solidFill>
            <a:round/>
          </a:ln>
          <a:effectLst/>
        </p:spPr>
        <p:txBody>
          <a:bodyPr lIns="90170" tIns="46990" rIns="90170" bIns="46990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同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底数幂</a:t>
            </a:r>
            <a:r>
              <a:rPr lang="zh-CN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相除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，底数不变，指数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相减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988" y="1074726"/>
            <a:ext cx="541178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dirty="0">
                <a:ea typeface="微软雅黑" panose="020B0503020204020204" pitchFamily="34" charset="-122"/>
              </a:rPr>
              <a:t>同底数幂除法的运算性质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utoUpdateAnimBg="0"/>
      <p:bldP spid="8204" grpId="0" autoUpdateAnimBg="0"/>
      <p:bldP spid="8205" grpId="0" autoUpdateAnimBg="0"/>
      <p:bldP spid="8206" grpId="0" bldLvl="0" animBg="1" autoUpdateAnimBg="0"/>
      <p:bldP spid="8207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214322" y="214290"/>
            <a:ext cx="5786438" cy="6093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快乐</a:t>
            </a:r>
            <a:r>
              <a:rPr lang="zh-CN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探究，获取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新知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1125" y="847725"/>
            <a:ext cx="5257800" cy="1722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</a:t>
            </a: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4000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sz="40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sz="40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sz="4000" dirty="0">
                <a:latin typeface="Times New Roman" panose="02020603050405020304" pitchFamily="18" charset="0"/>
              </a:rPr>
              <a:t>÷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en-US" sz="4000" dirty="0">
                <a:latin typeface="Times New Roman" panose="02020603050405020304" pitchFamily="18" charset="0"/>
              </a:rPr>
              <a:t> 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4000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n</a:t>
            </a:r>
            <a:r>
              <a:rPr lang="en-US" sz="40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40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4000" dirty="0">
                <a:latin typeface="Times New Roman" panose="02020603050405020304" pitchFamily="18" charset="0"/>
              </a:rPr>
              <a:t>         </a:t>
            </a:r>
            <a:r>
              <a:rPr lang="en-US" sz="4000" b="1" dirty="0">
                <a:latin typeface="Times New Roman" panose="02020603050405020304" pitchFamily="18" charset="0"/>
              </a:rPr>
              <a:t>=</a:t>
            </a:r>
            <a:r>
              <a:rPr lang="en-US" sz="4000" dirty="0">
                <a:latin typeface="Times New Roman" panose="02020603050405020304" pitchFamily="18" charset="0"/>
              </a:rPr>
              <a:t>  </a:t>
            </a:r>
          </a:p>
        </p:txBody>
      </p:sp>
      <p:grpSp>
        <p:nvGrpSpPr>
          <p:cNvPr id="9221" name="Group 5"/>
          <p:cNvGrpSpPr/>
          <p:nvPr/>
        </p:nvGrpSpPr>
        <p:grpSpPr bwMode="auto">
          <a:xfrm>
            <a:off x="1911350" y="909638"/>
            <a:ext cx="5334000" cy="1311275"/>
            <a:chOff x="0" y="0"/>
            <a:chExt cx="3360" cy="826"/>
          </a:xfrm>
        </p:grpSpPr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0" y="384"/>
              <a:ext cx="2256" cy="44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4000" i="1" dirty="0" err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●</a:t>
              </a:r>
              <a:r>
                <a:rPr lang="en-US" sz="4000" i="1" dirty="0" err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●</a:t>
              </a:r>
              <a:r>
                <a:rPr lang="en-US" sz="4000" i="1" dirty="0" err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sz="4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………</a:t>
              </a:r>
              <a:r>
                <a:rPr lang="en-US" sz="40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grpSp>
          <p:nvGrpSpPr>
            <p:cNvPr id="9223" name="Group 7"/>
            <p:cNvGrpSpPr/>
            <p:nvPr/>
          </p:nvGrpSpPr>
          <p:grpSpPr bwMode="auto">
            <a:xfrm>
              <a:off x="144" y="0"/>
              <a:ext cx="3216" cy="576"/>
              <a:chOff x="0" y="0"/>
              <a:chExt cx="3216" cy="576"/>
            </a:xfrm>
          </p:grpSpPr>
          <p:grpSp>
            <p:nvGrpSpPr>
              <p:cNvPr id="9224" name="Group 8"/>
              <p:cNvGrpSpPr/>
              <p:nvPr/>
            </p:nvGrpSpPr>
            <p:grpSpPr bwMode="auto">
              <a:xfrm flipV="1">
                <a:off x="0" y="384"/>
                <a:ext cx="1824" cy="192"/>
                <a:chOff x="0" y="0"/>
                <a:chExt cx="1776" cy="192"/>
              </a:xfrm>
            </p:grpSpPr>
            <p:grpSp>
              <p:nvGrpSpPr>
                <p:cNvPr id="9225" name="Group 9"/>
                <p:cNvGrpSpPr/>
                <p:nvPr/>
              </p:nvGrpSpPr>
              <p:grpSpPr bwMode="auto">
                <a:xfrm>
                  <a:off x="0" y="0"/>
                  <a:ext cx="1776" cy="144"/>
                  <a:chOff x="0" y="0"/>
                  <a:chExt cx="1872" cy="96"/>
                </a:xfrm>
              </p:grpSpPr>
              <p:sp>
                <p:nvSpPr>
                  <p:cNvPr id="922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96" y="96"/>
                    <a:ext cx="16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27" name="Line 1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0" y="0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28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76" y="0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229" name="Line 13"/>
                <p:cNvSpPr>
                  <a:spLocks noChangeShapeType="1"/>
                </p:cNvSpPr>
                <p:nvPr/>
              </p:nvSpPr>
              <p:spPr bwMode="auto">
                <a:xfrm>
                  <a:off x="816" y="144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30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912" y="144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231" name="Group 15"/>
              <p:cNvGrpSpPr/>
              <p:nvPr/>
            </p:nvGrpSpPr>
            <p:grpSpPr bwMode="auto">
              <a:xfrm>
                <a:off x="1200" y="0"/>
                <a:ext cx="2016" cy="432"/>
                <a:chOff x="0" y="0"/>
                <a:chExt cx="2016" cy="432"/>
              </a:xfrm>
            </p:grpSpPr>
            <p:sp>
              <p:nvSpPr>
                <p:cNvPr id="923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104" y="0"/>
                  <a:ext cx="912" cy="345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zh-CN" altLang="en-US" sz="28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有</a:t>
                  </a:r>
                  <a:r>
                    <a:rPr lang="en-US" sz="2800" i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m</a:t>
                  </a:r>
                  <a:r>
                    <a:rPr lang="zh-CN" altLang="en-US" sz="28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个</a:t>
                  </a:r>
                  <a:r>
                    <a:rPr lang="en-US" sz="2800" i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9233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0" y="48"/>
                  <a:ext cx="1104" cy="384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9234" name="Group 18"/>
          <p:cNvGrpSpPr/>
          <p:nvPr/>
        </p:nvGrpSpPr>
        <p:grpSpPr bwMode="auto">
          <a:xfrm>
            <a:off x="1779588" y="2133600"/>
            <a:ext cx="5486400" cy="1311275"/>
            <a:chOff x="0" y="0"/>
            <a:chExt cx="3456" cy="825"/>
          </a:xfrm>
        </p:grpSpPr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0" y="48"/>
              <a:ext cx="23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192" y="0"/>
              <a:ext cx="2352" cy="44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4000" i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●</a:t>
              </a:r>
              <a:r>
                <a:rPr lang="en-US" sz="4000" i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●</a:t>
              </a:r>
              <a:r>
                <a:rPr lang="en-US" sz="4000" i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sz="4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………</a:t>
              </a:r>
              <a:r>
                <a:rPr lang="en-US" sz="40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grpSp>
          <p:nvGrpSpPr>
            <p:cNvPr id="9237" name="Group 21"/>
            <p:cNvGrpSpPr/>
            <p:nvPr/>
          </p:nvGrpSpPr>
          <p:grpSpPr bwMode="auto">
            <a:xfrm>
              <a:off x="240" y="432"/>
              <a:ext cx="3216" cy="393"/>
              <a:chOff x="0" y="0"/>
              <a:chExt cx="3216" cy="393"/>
            </a:xfrm>
          </p:grpSpPr>
          <p:grpSp>
            <p:nvGrpSpPr>
              <p:cNvPr id="9238" name="Group 22"/>
              <p:cNvGrpSpPr/>
              <p:nvPr/>
            </p:nvGrpSpPr>
            <p:grpSpPr bwMode="auto">
              <a:xfrm>
                <a:off x="0" y="0"/>
                <a:ext cx="1872" cy="192"/>
                <a:chOff x="0" y="0"/>
                <a:chExt cx="1776" cy="192"/>
              </a:xfrm>
            </p:grpSpPr>
            <p:grpSp>
              <p:nvGrpSpPr>
                <p:cNvPr id="9239" name="Group 23"/>
                <p:cNvGrpSpPr/>
                <p:nvPr/>
              </p:nvGrpSpPr>
              <p:grpSpPr bwMode="auto">
                <a:xfrm>
                  <a:off x="0" y="0"/>
                  <a:ext cx="1776" cy="144"/>
                  <a:chOff x="0" y="0"/>
                  <a:chExt cx="1872" cy="96"/>
                </a:xfrm>
              </p:grpSpPr>
              <p:sp>
                <p:nvSpPr>
                  <p:cNvPr id="924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96" y="96"/>
                    <a:ext cx="16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1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0" y="0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2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76" y="0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243" name="Line 27"/>
                <p:cNvSpPr>
                  <a:spLocks noChangeShapeType="1"/>
                </p:cNvSpPr>
                <p:nvPr/>
              </p:nvSpPr>
              <p:spPr bwMode="auto">
                <a:xfrm>
                  <a:off x="816" y="144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4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912" y="144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245" name="Group 29"/>
              <p:cNvGrpSpPr/>
              <p:nvPr/>
            </p:nvGrpSpPr>
            <p:grpSpPr bwMode="auto">
              <a:xfrm>
                <a:off x="1200" y="48"/>
                <a:ext cx="2016" cy="345"/>
                <a:chOff x="0" y="0"/>
                <a:chExt cx="2016" cy="345"/>
              </a:xfrm>
            </p:grpSpPr>
            <p:sp>
              <p:nvSpPr>
                <p:cNvPr id="924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200" y="0"/>
                  <a:ext cx="816" cy="345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zh-CN" altLang="en-US" sz="28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有</a:t>
                  </a:r>
                  <a:r>
                    <a:rPr lang="en-US" sz="2800" i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n</a:t>
                  </a:r>
                  <a:r>
                    <a:rPr lang="zh-CN" altLang="en-US" sz="28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个</a:t>
                  </a:r>
                  <a:r>
                    <a:rPr lang="en-US" sz="2800" i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9247" name="Line 31"/>
                <p:cNvSpPr>
                  <a:spLocks noChangeShapeType="1"/>
                </p:cNvSpPr>
                <p:nvPr/>
              </p:nvSpPr>
              <p:spPr bwMode="auto">
                <a:xfrm flipH="1" flipV="1">
                  <a:off x="0" y="96"/>
                  <a:ext cx="1200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568950" y="1795463"/>
            <a:ext cx="1371600" cy="711200"/>
          </a:xfrm>
          <a:prstGeom prst="rect">
            <a:avLst/>
          </a:prstGeom>
          <a:noFill/>
          <a:ln w="9525">
            <a:solidFill>
              <a:srgbClr val="EA021E"/>
            </a:solidFill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4000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sz="40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sz="4000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endParaRPr 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180975" y="3716338"/>
            <a:ext cx="8785225" cy="1825625"/>
          </a:xfrm>
          <a:prstGeom prst="rect">
            <a:avLst/>
          </a:prstGeom>
          <a:noFill/>
          <a:ln w="28575">
            <a:solidFill>
              <a:srgbClr val="808080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  底数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不等于零的同底数幂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相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除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，底数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不变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，指数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相减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。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303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即</a:t>
            </a:r>
            <a:endParaRPr lang="zh-CN" altLang="en-US" sz="3200" b="1" dirty="0">
              <a:solidFill>
                <a:srgbClr val="FF9933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aphicFrame>
        <p:nvGraphicFramePr>
          <p:cNvPr id="9250" name="Object 34"/>
          <p:cNvGraphicFramePr>
            <a:graphicFrameLocks noChangeAspect="1"/>
          </p:cNvGraphicFramePr>
          <p:nvPr/>
        </p:nvGraphicFramePr>
        <p:xfrm>
          <a:off x="625475" y="4800600"/>
          <a:ext cx="3530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r:id="rId3" imgW="883920" imgH="205105" progId="">
                  <p:embed/>
                </p:oleObj>
              </mc:Choice>
              <mc:Fallback>
                <p:oleObj r:id="rId3" imgW="883920" imgH="205105" progId="">
                  <p:embed/>
                  <p:pic>
                    <p:nvPicPr>
                      <p:cNvPr id="0" name="图片 553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4800600"/>
                        <a:ext cx="3530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1" name="Object 35"/>
          <p:cNvGraphicFramePr/>
          <p:nvPr/>
        </p:nvGraphicFramePr>
        <p:xfrm>
          <a:off x="3995936" y="4869160"/>
          <a:ext cx="49323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r:id="rId5" imgW="2220595" imgH="215900" progId="">
                  <p:embed/>
                </p:oleObj>
              </mc:Choice>
              <mc:Fallback>
                <p:oleObj r:id="rId5" imgW="2220595" imgH="215900" progId="">
                  <p:embed/>
                  <p:pic>
                    <p:nvPicPr>
                      <p:cNvPr id="0" name="图片 5530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869160"/>
                        <a:ext cx="4932363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128588" y="5651500"/>
            <a:ext cx="862171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想一想：为什么</a:t>
            </a:r>
            <a:r>
              <a:rPr lang="en-US" sz="2800" i="1" dirty="0">
                <a:solidFill>
                  <a:srgbClr val="000000"/>
                </a:solidFill>
              </a:rPr>
              <a:t>a</a:t>
            </a:r>
            <a:r>
              <a:rPr lang="en-US" sz="2800" dirty="0">
                <a:solidFill>
                  <a:srgbClr val="000000"/>
                </a:solidFill>
              </a:rPr>
              <a:t>≠0</a:t>
            </a:r>
            <a:r>
              <a:rPr lang="zh-CN" altLang="en-US" sz="2800" dirty="0">
                <a:solidFill>
                  <a:srgbClr val="000000"/>
                </a:solidFill>
              </a:rPr>
              <a:t>？</a:t>
            </a:r>
            <a:r>
              <a:rPr lang="en-US" sz="2800" dirty="0">
                <a:solidFill>
                  <a:srgbClr val="000000"/>
                </a:solidFill>
              </a:rPr>
              <a:t>m</a:t>
            </a:r>
            <a:r>
              <a:rPr lang="zh-CN" altLang="en-US" sz="2800" dirty="0">
                <a:solidFill>
                  <a:srgbClr val="000000"/>
                </a:solidFill>
              </a:rPr>
              <a:t>、</a:t>
            </a:r>
            <a:r>
              <a:rPr lang="en-US" sz="2800" dirty="0">
                <a:solidFill>
                  <a:srgbClr val="000000"/>
                </a:solidFill>
              </a:rPr>
              <a:t>n</a:t>
            </a:r>
            <a:r>
              <a:rPr lang="zh-CN" altLang="en-US" sz="2800" dirty="0">
                <a:solidFill>
                  <a:srgbClr val="000000"/>
                </a:solidFill>
              </a:rPr>
              <a:t>都是</a:t>
            </a:r>
            <a:r>
              <a:rPr lang="zh-CN" altLang="en-US" sz="2800" dirty="0" smtClean="0">
                <a:solidFill>
                  <a:srgbClr val="000000"/>
                </a:solidFill>
              </a:rPr>
              <a:t>正整数，且</a:t>
            </a:r>
            <a:r>
              <a:rPr lang="zh-CN" altLang="en-US" sz="2800" dirty="0">
                <a:solidFill>
                  <a:srgbClr val="000000"/>
                </a:solidFill>
              </a:rPr>
              <a:t>m&gt;</a:t>
            </a:r>
            <a:r>
              <a:rPr lang="zh-CN" altLang="en-US" sz="2800" dirty="0" smtClean="0">
                <a:solidFill>
                  <a:srgbClr val="000000"/>
                </a:solidFill>
              </a:rPr>
              <a:t>n？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9253" name="Object 37"/>
          <p:cNvGraphicFramePr>
            <a:graphicFrameLocks noChangeAspect="1"/>
          </p:cNvGraphicFramePr>
          <p:nvPr/>
        </p:nvGraphicFramePr>
        <p:xfrm>
          <a:off x="7072330" y="1785926"/>
          <a:ext cx="188436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r:id="rId7" imgW="11887200" imgH="4876800" progId="Equation.3">
                  <p:embed/>
                </p:oleObj>
              </mc:Choice>
              <mc:Fallback>
                <p:oleObj r:id="rId7" imgW="11887200" imgH="4876800" progId="Equation.3">
                  <p:embed/>
                  <p:pic>
                    <p:nvPicPr>
                      <p:cNvPr id="0" name="图片 55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30" y="1785926"/>
                        <a:ext cx="1884363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92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8" grpId="0" bldLvl="0" animBg="1" autoUpdateAnimBg="0"/>
      <p:bldP spid="9249" grpId="0" build="p" animBg="1" autoUpdateAnimBg="0"/>
      <p:bldP spid="9252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4"/>
          <p:cNvSpPr>
            <a:spLocks noChangeArrowheads="1"/>
          </p:cNvSpPr>
          <p:nvPr/>
        </p:nvSpPr>
        <p:spPr bwMode="auto">
          <a:xfrm>
            <a:off x="7092950" y="5265738"/>
            <a:ext cx="309563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142884" y="247834"/>
            <a:ext cx="5786438" cy="6093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类比</a:t>
            </a:r>
            <a:r>
              <a:rPr lang="zh-CN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应用，获取</a:t>
            </a: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新知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14282" y="785794"/>
            <a:ext cx="31623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仿例</a:t>
            </a:r>
            <a:r>
              <a:rPr lang="zh-CN" altLang="en-US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1计算</a:t>
            </a:r>
            <a:endParaRPr lang="zh-CN" altLang="en-US" sz="3600" b="1" baseline="30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57158" y="1571612"/>
            <a:ext cx="386715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 dirty="0" smtClean="0">
                <a:solidFill>
                  <a:srgbClr val="000000"/>
                </a:solidFill>
              </a:rPr>
              <a:t>1</a:t>
            </a:r>
            <a:r>
              <a:rPr lang="en-US" altLang="zh-CN" sz="4000" b="1" dirty="0" smtClean="0">
                <a:solidFill>
                  <a:srgbClr val="000000"/>
                </a:solidFill>
              </a:rPr>
              <a:t>.</a:t>
            </a:r>
            <a:r>
              <a:rPr lang="en-US" sz="4000" b="1" dirty="0" smtClean="0">
                <a:solidFill>
                  <a:srgbClr val="000000"/>
                </a:solidFill>
              </a:rPr>
              <a:t>(-</a:t>
            </a:r>
            <a:r>
              <a:rPr lang="en-US" sz="4000" b="1" dirty="0">
                <a:solidFill>
                  <a:srgbClr val="000000"/>
                </a:solidFill>
              </a:rPr>
              <a:t>3)</a:t>
            </a:r>
            <a:r>
              <a:rPr lang="en-US" sz="4000" b="1" baseline="30000" dirty="0">
                <a:solidFill>
                  <a:srgbClr val="000000"/>
                </a:solidFill>
              </a:rPr>
              <a:t>6</a:t>
            </a:r>
            <a:r>
              <a:rPr lang="en-US" sz="4000" b="1" dirty="0" smtClean="0">
                <a:solidFill>
                  <a:srgbClr val="000000"/>
                </a:solidFill>
              </a:rPr>
              <a:t>÷(-</a:t>
            </a:r>
            <a:r>
              <a:rPr lang="en-US" sz="4000" b="1" dirty="0">
                <a:solidFill>
                  <a:srgbClr val="000000"/>
                </a:solidFill>
              </a:rPr>
              <a:t>3)</a:t>
            </a:r>
            <a:r>
              <a:rPr lang="zh-CN" altLang="en-US" sz="4000" b="1" baseline="300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54063" y="2357430"/>
            <a:ext cx="4746631" cy="13234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=(-</a:t>
            </a:r>
            <a:r>
              <a:rPr lang="en-US" sz="4000" b="1" dirty="0">
                <a:solidFill>
                  <a:srgbClr val="000000"/>
                </a:solidFill>
              </a:rPr>
              <a:t>3)</a:t>
            </a:r>
            <a:r>
              <a:rPr lang="en-US" sz="4000" b="1" baseline="30000" dirty="0">
                <a:solidFill>
                  <a:srgbClr val="000000"/>
                </a:solidFill>
              </a:rPr>
              <a:t>4</a:t>
            </a:r>
            <a:r>
              <a:rPr lang="zh-CN" altLang="en-US" sz="4000" b="1" baseline="30000" dirty="0">
                <a:solidFill>
                  <a:srgbClr val="000000"/>
                </a:solidFill>
              </a:rPr>
              <a:t>-</a:t>
            </a:r>
            <a:r>
              <a:rPr lang="zh-CN" altLang="en-US" sz="4000" b="1" baseline="30000" dirty="0" smtClean="0">
                <a:solidFill>
                  <a:srgbClr val="000000"/>
                </a:solidFill>
              </a:rPr>
              <a:t>2</a:t>
            </a:r>
            <a:r>
              <a:rPr lang="zh-CN" altLang="en-US" sz="4000" b="1" dirty="0" smtClean="0"/>
              <a:t>=(-3)</a:t>
            </a:r>
            <a:r>
              <a:rPr lang="zh-CN" altLang="en-US" sz="4000" b="1" baseline="30000" dirty="0" smtClean="0"/>
              <a:t>2</a:t>
            </a:r>
            <a:endParaRPr lang="en-US" altLang="zh-CN" sz="4000" b="1" baseline="30000" dirty="0" smtClean="0"/>
          </a:p>
          <a:p>
            <a:pPr eaLnBrk="0" hangingPunct="0">
              <a:spcBef>
                <a:spcPts val="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=</a:t>
            </a:r>
            <a:r>
              <a:rPr lang="en-US" sz="4000" b="1" dirty="0" smtClean="0"/>
              <a:t>3</a:t>
            </a:r>
            <a:r>
              <a:rPr lang="zh-CN" altLang="en-US" sz="4000" b="1" baseline="30000" dirty="0" smtClean="0"/>
              <a:t>2</a:t>
            </a:r>
            <a:r>
              <a:rPr lang="en-US" sz="4000" b="1" dirty="0" smtClean="0"/>
              <a:t>=</a:t>
            </a:r>
            <a:r>
              <a:rPr lang="zh-CN" altLang="en-US" sz="4000" b="1" dirty="0" smtClean="0"/>
              <a:t>9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76239" y="3786190"/>
            <a:ext cx="4338637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000" b="1" dirty="0" smtClean="0">
                <a:solidFill>
                  <a:srgbClr val="000000"/>
                </a:solidFill>
                <a:ea typeface="方正姚体" panose="02010601030101010101" pitchFamily="2" charset="-122"/>
              </a:rPr>
              <a:t>2</a:t>
            </a:r>
            <a:r>
              <a:rPr lang="en-US" altLang="zh-CN" sz="4000" b="1" dirty="0" smtClean="0">
                <a:solidFill>
                  <a:srgbClr val="000000"/>
                </a:solidFill>
                <a:ea typeface="方正姚体" panose="02010601030101010101" pitchFamily="2" charset="-122"/>
              </a:rPr>
              <a:t>.</a:t>
            </a:r>
            <a:r>
              <a:rPr lang="en-US" sz="4000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(-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sz="4000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  <a:r>
              <a:rPr lang="en-US" sz="4000" b="1" baseline="30000" dirty="0" smtClean="0">
                <a:solidFill>
                  <a:srgbClr val="000000"/>
                </a:solidFill>
                <a:ea typeface="黑体" panose="02010609060101010101" pitchFamily="49" charset="-122"/>
              </a:rPr>
              <a:t>4</a:t>
            </a:r>
            <a:r>
              <a:rPr lang="en-US" sz="4000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÷(-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14348" y="4507064"/>
            <a:ext cx="4133855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=(-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sz="4000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  <a:r>
              <a:rPr lang="en-US" sz="4000" b="1" baseline="30000" dirty="0" smtClean="0">
                <a:solidFill>
                  <a:srgbClr val="000000"/>
                </a:solidFill>
                <a:ea typeface="黑体" panose="02010609060101010101" pitchFamily="49" charset="-122"/>
              </a:rPr>
              <a:t>4-1</a:t>
            </a:r>
            <a:r>
              <a:rPr lang="en-US" sz="4000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=(-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sz="4000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  <a:r>
              <a:rPr lang="en-US" sz="4000" b="1" baseline="30000" dirty="0" smtClean="0">
                <a:solidFill>
                  <a:srgbClr val="000000"/>
                </a:solidFill>
                <a:ea typeface="黑体" panose="02010609060101010101" pitchFamily="49" charset="-122"/>
              </a:rPr>
              <a:t>3</a:t>
            </a:r>
            <a:r>
              <a:rPr lang="en-US" sz="4000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=-</a:t>
            </a:r>
            <a:r>
              <a:rPr lang="en-US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sz="4000" b="1" baseline="30000" dirty="0" smtClean="0">
                <a:solidFill>
                  <a:srgbClr val="000000"/>
                </a:solidFill>
                <a:ea typeface="黑体" panose="02010609060101010101" pitchFamily="49" charset="-122"/>
              </a:rPr>
              <a:t>3</a:t>
            </a:r>
          </a:p>
        </p:txBody>
      </p:sp>
      <p:grpSp>
        <p:nvGrpSpPr>
          <p:cNvPr id="10252" name="Group 12"/>
          <p:cNvGrpSpPr/>
          <p:nvPr/>
        </p:nvGrpSpPr>
        <p:grpSpPr bwMode="auto">
          <a:xfrm>
            <a:off x="4857752" y="1214422"/>
            <a:ext cx="4071934" cy="2400527"/>
            <a:chOff x="0" y="0"/>
            <a:chExt cx="6690" cy="3779"/>
          </a:xfrm>
        </p:grpSpPr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0" y="0"/>
              <a:ext cx="6690" cy="377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2400" b="1" dirty="0" smtClean="0">
                  <a:solidFill>
                    <a:srgbClr val="FF3300"/>
                  </a:solidFill>
                </a:rPr>
                <a:t>1</a:t>
              </a:r>
              <a:r>
                <a:rPr lang="en-US" altLang="zh-CN" sz="2400" b="1" dirty="0" smtClean="0">
                  <a:solidFill>
                    <a:srgbClr val="FF3300"/>
                  </a:solidFill>
                </a:rPr>
                <a:t>.</a:t>
              </a:r>
              <a:r>
                <a:rPr lang="zh-CN" altLang="en-US" sz="2400" b="1" dirty="0" smtClean="0">
                  <a:solidFill>
                    <a:srgbClr val="FF3300"/>
                  </a:solidFill>
                </a:rPr>
                <a:t>条件</a:t>
              </a:r>
              <a:r>
                <a:rPr lang="zh-CN" altLang="en-US" sz="2400" b="1" dirty="0">
                  <a:solidFill>
                    <a:srgbClr val="FF3300"/>
                  </a:solidFill>
                </a:rPr>
                <a:t>：同底数幂</a:t>
              </a:r>
              <a:r>
                <a:rPr lang="zh-CN" altLang="en-US" sz="2400" b="1" dirty="0" smtClean="0">
                  <a:solidFill>
                    <a:srgbClr val="FF3300"/>
                  </a:solidFill>
                </a:rPr>
                <a:t>相除，</a:t>
              </a:r>
              <a:endParaRPr lang="zh-CN" altLang="en-US" sz="2400" b="1" dirty="0">
                <a:solidFill>
                  <a:srgbClr val="FF3300"/>
                </a:solidFill>
              </a:endParaRPr>
            </a:p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rgbClr val="FF3300"/>
                  </a:solidFill>
                </a:rPr>
                <a:t>                </a:t>
              </a:r>
            </a:p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en-US" altLang="zh-CN" sz="2400" b="1" dirty="0" smtClean="0">
                <a:solidFill>
                  <a:srgbClr val="FF3300"/>
                </a:solidFill>
              </a:endParaRPr>
            </a:p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 dirty="0" smtClean="0">
                  <a:solidFill>
                    <a:srgbClr val="FF3300"/>
                  </a:solidFill>
                </a:rPr>
                <a:t>结论</a:t>
              </a:r>
              <a:r>
                <a:rPr lang="zh-CN" altLang="en-US" sz="2400" b="1" dirty="0">
                  <a:solidFill>
                    <a:srgbClr val="FF3300"/>
                  </a:solidFill>
                </a:rPr>
                <a:t>:底数</a:t>
              </a:r>
              <a:r>
                <a:rPr lang="zh-CN" altLang="en-US" sz="2400" b="1" dirty="0" smtClean="0">
                  <a:solidFill>
                    <a:srgbClr val="FF3300"/>
                  </a:solidFill>
                </a:rPr>
                <a:t>不变，指数相减。</a:t>
              </a:r>
              <a:r>
                <a:rPr lang="en-US" sz="2400" b="1" dirty="0" smtClean="0">
                  <a:solidFill>
                    <a:srgbClr val="FF3300"/>
                  </a:solidFill>
                </a:rPr>
                <a:t>2.</a:t>
              </a:r>
              <a:r>
                <a:rPr lang="zh-CN" altLang="en-US" sz="2400" b="1" dirty="0" smtClean="0">
                  <a:solidFill>
                    <a:srgbClr val="FF3300"/>
                  </a:solidFill>
                </a:rPr>
                <a:t>结果</a:t>
              </a:r>
              <a:r>
                <a:rPr lang="zh-CN" altLang="en-US" sz="2400" b="1" dirty="0">
                  <a:solidFill>
                    <a:srgbClr val="FF3300"/>
                  </a:solidFill>
                </a:rPr>
                <a:t>：最简形式。</a:t>
              </a:r>
            </a:p>
          </p:txBody>
        </p:sp>
        <p:sp>
          <p:nvSpPr>
            <p:cNvPr id="10254" name="AutoShape 14"/>
            <p:cNvSpPr>
              <a:spLocks noChangeArrowheads="1"/>
            </p:cNvSpPr>
            <p:nvPr/>
          </p:nvSpPr>
          <p:spPr bwMode="auto">
            <a:xfrm>
              <a:off x="2370" y="1219"/>
              <a:ext cx="905" cy="907"/>
            </a:xfrm>
            <a:prstGeom prst="downArrow">
              <a:avLst>
                <a:gd name="adj1" fmla="val 50000"/>
                <a:gd name="adj2" fmla="val 2505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5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50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427539" y="1240681"/>
            <a:ext cx="1287469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800" b="1" smtClean="0">
                <a:solidFill>
                  <a:srgbClr val="0B1E49"/>
                </a:solidFill>
              </a:rPr>
              <a:t>(    </a:t>
            </a:r>
            <a:r>
              <a:rPr lang="en-US" sz="4800" b="1" dirty="0" smtClean="0">
                <a:solidFill>
                  <a:srgbClr val="0B1E49"/>
                </a:solidFill>
                <a:cs typeface="Times New Roman" panose="02020603050405020304" pitchFamily="18" charset="0"/>
              </a:rPr>
              <a:t>)</a:t>
            </a:r>
            <a:r>
              <a:rPr lang="en-US" sz="4800" dirty="0" smtClean="0">
                <a:solidFill>
                  <a:srgbClr val="0B1E49"/>
                </a:solidFill>
              </a:rPr>
              <a:t>          </a:t>
            </a:r>
            <a:endParaRPr lang="en-US" sz="4800" dirty="0">
              <a:solidFill>
                <a:srgbClr val="0B1E49"/>
              </a:solidFill>
            </a:endParaRPr>
          </a:p>
        </p:txBody>
      </p:sp>
      <p:sp>
        <p:nvSpPr>
          <p:cNvPr id="11267" name="Rectangle 2"/>
          <p:cNvSpPr txBox="1">
            <a:spLocks noChangeArrowheads="1"/>
          </p:cNvSpPr>
          <p:nvPr/>
        </p:nvSpPr>
        <p:spPr bwMode="auto">
          <a:xfrm>
            <a:off x="-107950" y="76200"/>
            <a:ext cx="5749925" cy="6093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应用</a:t>
            </a:r>
            <a:r>
              <a:rPr lang="zh-CN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新知，体验</a:t>
            </a: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成功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69899" y="1289069"/>
            <a:ext cx="5976938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b="1" dirty="0" smtClean="0">
                <a:solidFill>
                  <a:srgbClr val="0B1E49"/>
                </a:solidFill>
              </a:rPr>
              <a:t>（1）</a:t>
            </a:r>
            <a:r>
              <a:rPr lang="en-US" sz="4400" b="1" i="1" dirty="0" smtClean="0">
                <a:solidFill>
                  <a:srgbClr val="0B1E49"/>
                </a:solidFill>
              </a:rPr>
              <a:t>a</a:t>
            </a:r>
            <a:r>
              <a:rPr lang="en-US" sz="4400" b="1" baseline="30000" dirty="0" smtClean="0">
                <a:solidFill>
                  <a:srgbClr val="0B1E49"/>
                </a:solidFill>
              </a:rPr>
              <a:t>6</a:t>
            </a:r>
            <a:r>
              <a:rPr lang="en-US" sz="4400" b="1" dirty="0" smtClean="0">
                <a:solidFill>
                  <a:srgbClr val="0B1E49"/>
                </a:solidFill>
                <a:cs typeface="Times New Roman" panose="02020603050405020304" pitchFamily="18" charset="0"/>
              </a:rPr>
              <a:t>÷</a:t>
            </a:r>
            <a:r>
              <a:rPr lang="en-US" sz="4400" b="1" i="1" dirty="0" smtClean="0">
                <a:solidFill>
                  <a:srgbClr val="0B1E49"/>
                </a:solidFill>
              </a:rPr>
              <a:t>a</a:t>
            </a:r>
            <a:r>
              <a:rPr lang="en-US" sz="4400" b="1" baseline="30000" dirty="0" smtClean="0">
                <a:solidFill>
                  <a:srgbClr val="0B1E49"/>
                </a:solidFill>
              </a:rPr>
              <a:t>3</a:t>
            </a:r>
            <a:r>
              <a:rPr lang="en-US" sz="4400" b="1" dirty="0" smtClean="0">
                <a:solidFill>
                  <a:srgbClr val="0B1E49"/>
                </a:solidFill>
                <a:cs typeface="Times New Roman" panose="02020603050405020304" pitchFamily="18" charset="0"/>
              </a:rPr>
              <a:t>=</a:t>
            </a:r>
            <a:r>
              <a:rPr lang="en-US" sz="4400" b="1" i="1" dirty="0" smtClean="0">
                <a:solidFill>
                  <a:srgbClr val="0B1E49"/>
                </a:solidFill>
              </a:rPr>
              <a:t>a</a:t>
            </a:r>
            <a:r>
              <a:rPr lang="en-US" sz="4400" b="1" baseline="30000" dirty="0" smtClean="0">
                <a:solidFill>
                  <a:srgbClr val="0B1E49"/>
                </a:solidFill>
              </a:rPr>
              <a:t>2</a:t>
            </a:r>
            <a:endParaRPr lang="en-US" sz="4400" b="1" baseline="30000" dirty="0">
              <a:solidFill>
                <a:srgbClr val="0B1E49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49437" y="2000269"/>
            <a:ext cx="41148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r>
              <a:rPr lang="en-US" sz="4400" b="1" baseline="30000" dirty="0" smtClean="0">
                <a:solidFill>
                  <a:srgbClr val="FF0000"/>
                </a:solidFill>
              </a:rPr>
              <a:t>6</a:t>
            </a:r>
            <a:r>
              <a:rPr lang="en-US" sz="4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÷</a:t>
            </a:r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r>
              <a:rPr lang="en-US" sz="44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4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=</a:t>
            </a:r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r>
              <a:rPr lang="en-US" sz="4400" b="1" baseline="30000" dirty="0" smtClean="0">
                <a:solidFill>
                  <a:srgbClr val="FF0000"/>
                </a:solidFill>
              </a:rPr>
              <a:t>3</a:t>
            </a:r>
            <a:endParaRPr lang="en-US" sz="4400" b="1" baseline="30000" dirty="0">
              <a:solidFill>
                <a:srgbClr val="FF0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0341" y="2719407"/>
            <a:ext cx="5400675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b="1" smtClean="0">
                <a:solidFill>
                  <a:srgbClr val="0B1E49"/>
                </a:solidFill>
              </a:rPr>
              <a:t>（2</a:t>
            </a:r>
            <a:r>
              <a:rPr lang="zh-CN" altLang="en-US" sz="4400" b="1" dirty="0" smtClean="0">
                <a:solidFill>
                  <a:srgbClr val="0B1E49"/>
                </a:solidFill>
              </a:rPr>
              <a:t>）</a:t>
            </a:r>
            <a:r>
              <a:rPr lang="en-US" sz="4400" b="1" i="1" dirty="0" smtClean="0">
                <a:solidFill>
                  <a:srgbClr val="0B1E49"/>
                </a:solidFill>
              </a:rPr>
              <a:t>a</a:t>
            </a:r>
            <a:r>
              <a:rPr lang="en-US" sz="4400" b="1" baseline="30000" dirty="0" smtClean="0">
                <a:solidFill>
                  <a:srgbClr val="0B1E49"/>
                </a:solidFill>
              </a:rPr>
              <a:t>5</a:t>
            </a:r>
            <a:r>
              <a:rPr lang="en-US" sz="4400" b="1" dirty="0" smtClean="0">
                <a:solidFill>
                  <a:srgbClr val="0B1E49"/>
                </a:solidFill>
                <a:cs typeface="Times New Roman" panose="02020603050405020304" pitchFamily="18" charset="0"/>
              </a:rPr>
              <a:t>÷</a:t>
            </a:r>
            <a:r>
              <a:rPr lang="en-US" sz="4400" b="1" i="1" dirty="0" smtClean="0">
                <a:solidFill>
                  <a:srgbClr val="0B1E49"/>
                </a:solidFill>
              </a:rPr>
              <a:t>a</a:t>
            </a:r>
            <a:r>
              <a:rPr lang="en-US" sz="4400" b="1" baseline="30000" dirty="0" smtClean="0">
                <a:solidFill>
                  <a:srgbClr val="0B1E49"/>
                </a:solidFill>
              </a:rPr>
              <a:t> </a:t>
            </a:r>
            <a:r>
              <a:rPr lang="en-US" sz="4400" b="1" dirty="0">
                <a:solidFill>
                  <a:srgbClr val="0B1E49"/>
                </a:solidFill>
                <a:cs typeface="Times New Roman" panose="02020603050405020304" pitchFamily="18" charset="0"/>
              </a:rPr>
              <a:t>=</a:t>
            </a:r>
            <a:r>
              <a:rPr lang="en-US" sz="4400" b="1" baseline="30000" dirty="0">
                <a:solidFill>
                  <a:srgbClr val="0B1E49"/>
                </a:solidFill>
              </a:rPr>
              <a:t> </a:t>
            </a:r>
            <a:r>
              <a:rPr lang="en-US" sz="4400" b="1" i="1" dirty="0">
                <a:solidFill>
                  <a:srgbClr val="0B1E49"/>
                </a:solidFill>
              </a:rPr>
              <a:t>a</a:t>
            </a:r>
            <a:r>
              <a:rPr lang="en-US" sz="4400" b="1" baseline="30000" dirty="0">
                <a:solidFill>
                  <a:srgbClr val="0B1E49"/>
                </a:solidFill>
              </a:rPr>
              <a:t>5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43042" y="3368694"/>
            <a:ext cx="41148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r>
              <a:rPr lang="en-US" sz="4400" b="1" baseline="30000" dirty="0" smtClean="0">
                <a:solidFill>
                  <a:srgbClr val="FF0000"/>
                </a:solidFill>
              </a:rPr>
              <a:t>5</a:t>
            </a:r>
            <a:r>
              <a:rPr lang="en-US" sz="4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÷</a:t>
            </a:r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r>
              <a:rPr lang="en-US" sz="4400" b="1" baseline="30000" dirty="0" smtClean="0"/>
              <a:t> </a:t>
            </a:r>
            <a:r>
              <a:rPr lang="en-US" sz="4400" b="1" dirty="0">
                <a:solidFill>
                  <a:srgbClr val="FF0000"/>
                </a:solidFill>
                <a:cs typeface="Times New Roman" panose="02020603050405020304" pitchFamily="18" charset="0"/>
              </a:rPr>
              <a:t>= </a:t>
            </a:r>
            <a:r>
              <a:rPr lang="en-US" sz="4400" b="1" i="1" dirty="0">
                <a:solidFill>
                  <a:srgbClr val="FF0000"/>
                </a:solidFill>
              </a:rPr>
              <a:t>a</a:t>
            </a:r>
            <a:r>
              <a:rPr lang="en-US" sz="4400" b="1" baseline="30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57199" y="5453082"/>
            <a:ext cx="7127876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b="1" smtClean="0">
                <a:solidFill>
                  <a:srgbClr val="0B1E49"/>
                </a:solidFill>
              </a:rPr>
              <a:t>（4</a:t>
            </a:r>
            <a:r>
              <a:rPr lang="zh-CN" altLang="en-US" sz="4400" b="1" dirty="0" smtClean="0">
                <a:solidFill>
                  <a:srgbClr val="0B1E49"/>
                </a:solidFill>
              </a:rPr>
              <a:t>）</a:t>
            </a:r>
            <a:r>
              <a:rPr lang="en-US" sz="4400" b="1" i="1" dirty="0" smtClean="0">
                <a:solidFill>
                  <a:srgbClr val="0B1E49"/>
                </a:solidFill>
              </a:rPr>
              <a:t>a</a:t>
            </a:r>
            <a:r>
              <a:rPr lang="en-US" sz="4400" b="1" baseline="30000" dirty="0" smtClean="0">
                <a:solidFill>
                  <a:srgbClr val="0B1E49"/>
                </a:solidFill>
              </a:rPr>
              <a:t>6</a:t>
            </a:r>
            <a:r>
              <a:rPr lang="en-US" sz="4400" b="1" dirty="0">
                <a:solidFill>
                  <a:srgbClr val="0B1E49"/>
                </a:solidFill>
                <a:cs typeface="Times New Roman" panose="02020603050405020304" pitchFamily="18" charset="0"/>
              </a:rPr>
              <a:t>÷ </a:t>
            </a:r>
            <a:r>
              <a:rPr lang="en-US" sz="4400" b="1" i="1" dirty="0">
                <a:solidFill>
                  <a:srgbClr val="0B1E49"/>
                </a:solidFill>
              </a:rPr>
              <a:t>a</a:t>
            </a:r>
            <a:r>
              <a:rPr lang="en-US" sz="4400" b="1" baseline="30000" dirty="0">
                <a:solidFill>
                  <a:srgbClr val="0B1E49"/>
                </a:solidFill>
              </a:rPr>
              <a:t>6 </a:t>
            </a:r>
            <a:r>
              <a:rPr lang="en-US" sz="4400" b="1" dirty="0">
                <a:solidFill>
                  <a:srgbClr val="0B1E49"/>
                </a:solidFill>
                <a:cs typeface="Times New Roman" panose="02020603050405020304" pitchFamily="18" charset="0"/>
              </a:rPr>
              <a:t>= 1</a:t>
            </a:r>
            <a:endParaRPr lang="en-US" sz="4400" b="1" i="1" dirty="0">
              <a:solidFill>
                <a:srgbClr val="0B1E49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52437" y="4237194"/>
            <a:ext cx="10217862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4400" b="1" dirty="0" smtClean="0">
                <a:solidFill>
                  <a:srgbClr val="0B1E49"/>
                </a:solidFill>
              </a:rPr>
              <a:t>（3）（</a:t>
            </a:r>
            <a:r>
              <a:rPr lang="en-US" sz="4400" b="1" dirty="0" smtClean="0">
                <a:solidFill>
                  <a:srgbClr val="0B1E49"/>
                </a:solidFill>
              </a:rPr>
              <a:t>-c</a:t>
            </a:r>
            <a:r>
              <a:rPr lang="zh-CN" altLang="en-US" sz="4400" b="1" dirty="0" smtClean="0">
                <a:solidFill>
                  <a:srgbClr val="0B1E49"/>
                </a:solidFill>
              </a:rPr>
              <a:t>）</a:t>
            </a:r>
            <a:r>
              <a:rPr lang="en-US" sz="4400" b="1" baseline="30000" dirty="0" smtClean="0">
                <a:solidFill>
                  <a:srgbClr val="0B1E49"/>
                </a:solidFill>
              </a:rPr>
              <a:t>4 </a:t>
            </a:r>
            <a:r>
              <a:rPr lang="en-US" sz="4400" b="1" dirty="0" smtClean="0">
                <a:solidFill>
                  <a:srgbClr val="0B1E49"/>
                </a:solidFill>
              </a:rPr>
              <a:t>÷</a:t>
            </a:r>
            <a:r>
              <a:rPr lang="zh-CN" altLang="en-US" sz="4400" b="1" dirty="0" smtClean="0">
                <a:solidFill>
                  <a:srgbClr val="0B1E49"/>
                </a:solidFill>
              </a:rPr>
              <a:t>（</a:t>
            </a:r>
            <a:r>
              <a:rPr lang="en-US" sz="4400" b="1" dirty="0" smtClean="0">
                <a:solidFill>
                  <a:srgbClr val="0B1E49"/>
                </a:solidFill>
              </a:rPr>
              <a:t>-</a:t>
            </a:r>
            <a:r>
              <a:rPr lang="en-US" sz="4400" b="1" dirty="0">
                <a:solidFill>
                  <a:srgbClr val="0B1E49"/>
                </a:solidFill>
              </a:rPr>
              <a:t>c</a:t>
            </a:r>
            <a:r>
              <a:rPr lang="zh-CN" altLang="en-US" sz="4400" b="1" dirty="0">
                <a:solidFill>
                  <a:srgbClr val="0B1E49"/>
                </a:solidFill>
              </a:rPr>
              <a:t>）</a:t>
            </a:r>
            <a:r>
              <a:rPr lang="en-US" sz="4400" b="1" baseline="30000" dirty="0" smtClean="0">
                <a:solidFill>
                  <a:srgbClr val="0B1E49"/>
                </a:solidFill>
              </a:rPr>
              <a:t>2</a:t>
            </a:r>
            <a:r>
              <a:rPr lang="zh-CN" altLang="en-US" sz="4400" b="1" dirty="0" smtClean="0">
                <a:solidFill>
                  <a:srgbClr val="0B1E49"/>
                </a:solidFill>
              </a:rPr>
              <a:t>＝－</a:t>
            </a:r>
            <a:r>
              <a:rPr lang="en-US" sz="4400" b="1" dirty="0" smtClean="0">
                <a:solidFill>
                  <a:srgbClr val="0B1E49"/>
                </a:solidFill>
              </a:rPr>
              <a:t>c</a:t>
            </a:r>
            <a:r>
              <a:rPr lang="en-US" sz="4400" b="1" baseline="30000" dirty="0" smtClean="0">
                <a:solidFill>
                  <a:srgbClr val="0B1E49"/>
                </a:solidFill>
              </a:rPr>
              <a:t>2</a:t>
            </a:r>
            <a:r>
              <a:rPr lang="en-US" sz="4400" b="1" dirty="0" smtClean="0">
                <a:solidFill>
                  <a:srgbClr val="0B1E49"/>
                </a:solidFill>
              </a:rPr>
              <a:t>(    </a:t>
            </a:r>
            <a:r>
              <a:rPr lang="en-US" sz="4400" b="1" dirty="0" smtClean="0">
                <a:solidFill>
                  <a:srgbClr val="0B1E49"/>
                </a:solidFill>
                <a:cs typeface="Times New Roman" panose="02020603050405020304" pitchFamily="18" charset="0"/>
              </a:rPr>
              <a:t>)</a:t>
            </a:r>
            <a:r>
              <a:rPr lang="en-US" sz="4400" dirty="0" smtClean="0">
                <a:solidFill>
                  <a:srgbClr val="0B1E49"/>
                </a:solidFill>
              </a:rPr>
              <a:t>          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428728" y="4886344"/>
            <a:ext cx="5137945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 smtClean="0">
                <a:solidFill>
                  <a:srgbClr val="FF0000"/>
                </a:solidFill>
              </a:rPr>
              <a:t>（</a:t>
            </a:r>
            <a:r>
              <a:rPr lang="en-US" sz="4000" b="1" dirty="0" smtClean="0">
                <a:solidFill>
                  <a:srgbClr val="FF0000"/>
                </a:solidFill>
              </a:rPr>
              <a:t>-</a:t>
            </a:r>
            <a:r>
              <a:rPr lang="en-US" sz="4000" b="1" dirty="0">
                <a:solidFill>
                  <a:srgbClr val="FF0000"/>
                </a:solidFill>
              </a:rPr>
              <a:t>c</a:t>
            </a:r>
            <a:r>
              <a:rPr lang="zh-CN" altLang="en-US" sz="4000" b="1" dirty="0">
                <a:solidFill>
                  <a:srgbClr val="FF0000"/>
                </a:solidFill>
              </a:rPr>
              <a:t>）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4000" b="1" dirty="0" smtClean="0">
                <a:solidFill>
                  <a:srgbClr val="FF0000"/>
                </a:solidFill>
              </a:rPr>
              <a:t>÷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（</a:t>
            </a:r>
            <a:r>
              <a:rPr lang="en-US" sz="4000" b="1" dirty="0" smtClean="0">
                <a:solidFill>
                  <a:srgbClr val="FF0000"/>
                </a:solidFill>
              </a:rPr>
              <a:t>-</a:t>
            </a:r>
            <a:r>
              <a:rPr lang="en-US" sz="4000" b="1" dirty="0">
                <a:solidFill>
                  <a:srgbClr val="FF0000"/>
                </a:solidFill>
              </a:rPr>
              <a:t>c</a:t>
            </a:r>
            <a:r>
              <a:rPr lang="zh-CN" altLang="en-US" sz="4000" b="1" dirty="0">
                <a:solidFill>
                  <a:srgbClr val="FF0000"/>
                </a:solidFill>
              </a:rPr>
              <a:t>）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＝</a:t>
            </a:r>
            <a:r>
              <a:rPr lang="en-US" sz="4000" b="1" dirty="0">
                <a:solidFill>
                  <a:srgbClr val="FF0000"/>
                </a:solidFill>
              </a:rPr>
              <a:t>c</a:t>
            </a:r>
            <a:r>
              <a:rPr lang="en-US" sz="40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502150" y="2635250"/>
            <a:ext cx="2362200" cy="822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800" b="1" smtClean="0">
                <a:solidFill>
                  <a:srgbClr val="0B1E49"/>
                </a:solidFill>
              </a:rPr>
              <a:t>(    </a:t>
            </a:r>
            <a:r>
              <a:rPr lang="en-US" sz="4800" b="1" dirty="0">
                <a:solidFill>
                  <a:srgbClr val="0B1E49"/>
                </a:solidFill>
                <a:cs typeface="Times New Roman" panose="02020603050405020304" pitchFamily="18" charset="0"/>
              </a:rPr>
              <a:t>)</a:t>
            </a:r>
            <a:r>
              <a:rPr lang="en-US" sz="4800" dirty="0">
                <a:solidFill>
                  <a:srgbClr val="0B1E49"/>
                </a:solidFill>
              </a:rPr>
              <a:t>          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432300" y="5367338"/>
            <a:ext cx="2362200" cy="8239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800" b="1" smtClean="0">
                <a:solidFill>
                  <a:srgbClr val="0B1E49"/>
                </a:solidFill>
              </a:rPr>
              <a:t>(    </a:t>
            </a:r>
            <a:r>
              <a:rPr lang="en-US" sz="4800" b="1" dirty="0">
                <a:solidFill>
                  <a:srgbClr val="0B1E49"/>
                </a:solidFill>
                <a:cs typeface="Times New Roman" panose="02020603050405020304" pitchFamily="18" charset="0"/>
              </a:rPr>
              <a:t>)</a:t>
            </a:r>
            <a:r>
              <a:rPr lang="en-US" sz="4800" dirty="0">
                <a:solidFill>
                  <a:srgbClr val="0B1E49"/>
                </a:solidFill>
              </a:rPr>
              <a:t>          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0" y="620713"/>
            <a:ext cx="156686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b="1" dirty="0">
                <a:ea typeface="微软雅黑" panose="020B0503020204020204" pitchFamily="34" charset="-122"/>
              </a:rPr>
              <a:t>判断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714876" y="5526961"/>
            <a:ext cx="642942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4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√</a:t>
            </a:r>
            <a:endParaRPr kumimoji="1" lang="en-US" altLang="zh-CN" sz="48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581532" y="1285860"/>
            <a:ext cx="99060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4572000" y="2669441"/>
            <a:ext cx="99060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7643834" y="4241077"/>
            <a:ext cx="99060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1" grpId="0" autoUpdateAnimBg="0"/>
      <p:bldP spid="11276" grpId="0" autoUpdateAnimBg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 txBox="1">
            <a:spLocks noChangeArrowheads="1"/>
          </p:cNvSpPr>
          <p:nvPr/>
        </p:nvSpPr>
        <p:spPr bwMode="auto">
          <a:xfrm>
            <a:off x="0" y="182544"/>
            <a:ext cx="5786438" cy="6093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应用</a:t>
            </a:r>
            <a:r>
              <a:rPr lang="zh-CN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新知，体验</a:t>
            </a: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成功</a:t>
            </a:r>
          </a:p>
        </p:txBody>
      </p:sp>
      <p:sp>
        <p:nvSpPr>
          <p:cNvPr id="12292" name="Rectangle 4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527054" y="1873878"/>
            <a:ext cx="7616846" cy="13234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4800" b="1" smtClean="0"/>
              <a:t>（</a:t>
            </a:r>
            <a:r>
              <a:rPr lang="en-US" altLang="zh-CN" sz="4800" b="1" smtClean="0"/>
              <a:t>1</a:t>
            </a:r>
            <a:r>
              <a:rPr lang="zh-CN" altLang="en-US" sz="4800" b="1" dirty="0" smtClean="0"/>
              <a:t>）2</a:t>
            </a:r>
            <a:r>
              <a:rPr lang="zh-CN" altLang="en-US" sz="4800" b="1" baseline="30000" dirty="0" smtClean="0"/>
              <a:t>9</a:t>
            </a:r>
            <a:r>
              <a:rPr lang="zh-CN" altLang="en-US" sz="4800" b="1" dirty="0">
                <a:sym typeface="Arial" panose="020B0604020202020204" pitchFamily="34" charset="0"/>
              </a:rPr>
              <a:t>÷</a:t>
            </a:r>
            <a:r>
              <a:rPr lang="zh-CN" altLang="en-US" sz="4800" b="1" dirty="0" smtClean="0">
                <a:sym typeface="Arial" panose="020B0604020202020204" pitchFamily="34" charset="0"/>
              </a:rPr>
              <a:t>2</a:t>
            </a:r>
            <a:r>
              <a:rPr lang="zh-CN" altLang="en-US" sz="4800" b="1" baseline="30000" dirty="0" smtClean="0">
                <a:sym typeface="Arial" panose="020B0604020202020204" pitchFamily="34" charset="0"/>
              </a:rPr>
              <a:t>7</a:t>
            </a:r>
            <a:r>
              <a:rPr lang="en-US" sz="4800" b="1" dirty="0" smtClean="0">
                <a:ea typeface="黑体" panose="02010609060101010101" pitchFamily="49" charset="-122"/>
              </a:rPr>
              <a:t>=2</a:t>
            </a:r>
            <a:r>
              <a:rPr lang="zh-CN" altLang="en-US" sz="4800" b="1" baseline="30000" dirty="0" smtClean="0">
                <a:ea typeface="黑体" panose="02010609060101010101" pitchFamily="49" charset="-122"/>
              </a:rPr>
              <a:t>9</a:t>
            </a:r>
            <a:r>
              <a:rPr lang="en-US" sz="4800" b="1" baseline="30000" dirty="0" smtClean="0">
                <a:ea typeface="黑体" panose="02010609060101010101" pitchFamily="49" charset="-122"/>
              </a:rPr>
              <a:t>-7</a:t>
            </a:r>
            <a:r>
              <a:rPr lang="en-US" sz="4800" b="1" dirty="0" smtClean="0">
                <a:ea typeface="黑体" panose="02010609060101010101" pitchFamily="49" charset="-122"/>
              </a:rPr>
              <a:t>=2</a:t>
            </a:r>
            <a:r>
              <a:rPr lang="zh-CN" altLang="en-US" sz="4800" b="1" baseline="30000" dirty="0" smtClean="0">
                <a:ea typeface="黑体" panose="02010609060101010101" pitchFamily="49" charset="-122"/>
              </a:rPr>
              <a:t>2</a:t>
            </a:r>
            <a:r>
              <a:rPr lang="en-US" sz="4800" b="1" dirty="0" smtClean="0">
                <a:ea typeface="黑体" panose="02010609060101010101" pitchFamily="49" charset="-122"/>
              </a:rPr>
              <a:t>=</a:t>
            </a:r>
            <a:r>
              <a:rPr lang="zh-CN" altLang="en-US" sz="4800" b="1" dirty="0" smtClean="0">
                <a:ea typeface="黑体" panose="02010609060101010101" pitchFamily="49" charset="-122"/>
              </a:rPr>
              <a:t>4</a:t>
            </a: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4800" b="1" baseline="30000" dirty="0">
              <a:solidFill>
                <a:schemeClr val="bg1"/>
              </a:solidFill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12296" name="Group 8"/>
          <p:cNvGrpSpPr/>
          <p:nvPr/>
        </p:nvGrpSpPr>
        <p:grpSpPr bwMode="auto">
          <a:xfrm>
            <a:off x="482604" y="3061324"/>
            <a:ext cx="4161050" cy="867742"/>
            <a:chOff x="0" y="225"/>
            <a:chExt cx="6612" cy="1366"/>
          </a:xfrm>
        </p:grpSpPr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0" y="283"/>
              <a:ext cx="2795" cy="130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en-US" sz="4800" b="1" smtClean="0"/>
                <a:t>（</a:t>
              </a:r>
              <a:r>
                <a:rPr lang="en-US" altLang="zh-CN" sz="4800" b="1" smtClean="0"/>
                <a:t>2</a:t>
              </a:r>
              <a:r>
                <a:rPr lang="zh-CN" altLang="en-US" sz="4800" b="1" dirty="0" smtClean="0"/>
                <a:t>）</a:t>
              </a:r>
              <a:endParaRPr lang="zh-CN" altLang="en-US" sz="4800" b="1" dirty="0"/>
            </a:p>
          </p:txBody>
        </p:sp>
        <p:graphicFrame>
          <p:nvGraphicFramePr>
            <p:cNvPr id="12298" name="Object 10"/>
            <p:cNvGraphicFramePr>
              <a:graphicFrameLocks noChangeAspect="1"/>
            </p:cNvGraphicFramePr>
            <p:nvPr/>
          </p:nvGraphicFramePr>
          <p:xfrm>
            <a:off x="2292" y="225"/>
            <a:ext cx="4320" cy="1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32" r:id="rId4" imgW="13106400" imgH="4876800" progId="Equation.3">
                    <p:embed/>
                  </p:oleObj>
                </mc:Choice>
                <mc:Fallback>
                  <p:oleObj r:id="rId4" imgW="13106400" imgH="4876800" progId="Equation.3">
                    <p:embed/>
                    <p:pic>
                      <p:nvPicPr>
                        <p:cNvPr id="0" name="图片 563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2" y="225"/>
                          <a:ext cx="4320" cy="13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4286248" y="3094613"/>
          <a:ext cx="320357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3" r:id="rId6" imgW="792480" imgH="204470" progId="Equation.3">
                  <p:embed/>
                </p:oleObj>
              </mc:Choice>
              <mc:Fallback>
                <p:oleObj r:id="rId6" imgW="792480" imgH="204470" progId="Equation.3">
                  <p:embed/>
                  <p:pic>
                    <p:nvPicPr>
                      <p:cNvPr id="0" name="图片 56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3094613"/>
                        <a:ext cx="3203575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82563" y="754063"/>
            <a:ext cx="410527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>
                <a:ea typeface="微软雅黑" panose="020B0503020204020204" pitchFamily="34" charset="-122"/>
              </a:rPr>
              <a:t>试试你的身手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PLUGINVER]" val="10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角的表示_课件1</Template>
  <TotalTime>0</TotalTime>
  <Words>746</Words>
  <Application>Microsoft Office PowerPoint</Application>
  <PresentationFormat>全屏显示(4:3)</PresentationFormat>
  <Paragraphs>134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4" baseType="lpstr">
      <vt:lpstr>方正姚体</vt:lpstr>
      <vt:lpstr>黑体</vt:lpstr>
      <vt:lpstr>华文行楷</vt:lpstr>
      <vt:lpstr>华文新魏</vt:lpstr>
      <vt:lpstr>楷体</vt:lpstr>
      <vt:lpstr>隶书</vt:lpstr>
      <vt:lpstr>宋体</vt:lpstr>
      <vt:lpstr>微软雅黑</vt:lpstr>
      <vt:lpstr>Arial</vt:lpstr>
      <vt:lpstr>Arial Narrow</vt:lpstr>
      <vt:lpstr>Calibri</vt:lpstr>
      <vt:lpstr>Calibri Light</vt:lpstr>
      <vt:lpstr>Times New Roman</vt:lpstr>
      <vt:lpstr>Wingdings</vt:lpstr>
      <vt:lpstr>WWW.2PPT.COM
</vt:lpstr>
      <vt:lpstr>Equation.3</vt:lpstr>
      <vt:lpstr>公式</vt:lpstr>
      <vt:lpstr>同底数幂的除法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2018-03-23T04:29:00Z</dcterms:created>
  <dcterms:modified xsi:type="dcterms:W3CDTF">2023-01-16T23:23:31Z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2BA7DFB05CDD4045AB2448139A8A6A14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