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1" r:id="rId2"/>
    <p:sldId id="282" r:id="rId3"/>
    <p:sldId id="283" r:id="rId4"/>
    <p:sldId id="284" r:id="rId5"/>
    <p:sldId id="302" r:id="rId6"/>
    <p:sldId id="286" r:id="rId7"/>
    <p:sldId id="287" r:id="rId8"/>
    <p:sldId id="289" r:id="rId9"/>
    <p:sldId id="290" r:id="rId10"/>
    <p:sldId id="294" r:id="rId11"/>
    <p:sldId id="295" r:id="rId12"/>
    <p:sldId id="307" r:id="rId13"/>
    <p:sldId id="304" r:id="rId14"/>
    <p:sldId id="303" r:id="rId15"/>
    <p:sldId id="306" r:id="rId16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image" Target="../media/image4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image" Target="../media/image45.emf"/><Relationship Id="rId4" Type="http://schemas.openxmlformats.org/officeDocument/2006/relationships/image" Target="../media/image4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B2EE802-EAA6-4FEF-82E7-2797060A1A5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e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43.jpeg"/><Relationship Id="rId7" Type="http://schemas.openxmlformats.org/officeDocument/2006/relationships/image" Target="../media/image4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40.emf"/><Relationship Id="rId10" Type="http://schemas.openxmlformats.org/officeDocument/2006/relationships/image" Target="../media/image44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42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emf"/><Relationship Id="rId11" Type="http://schemas.openxmlformats.org/officeDocument/2006/relationships/slide" Target="slide2.xml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8.emf"/><Relationship Id="rId4" Type="http://schemas.openxmlformats.org/officeDocument/2006/relationships/image" Target="../media/image45.emf"/><Relationship Id="rId9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GIF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24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1.e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2026444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  </a:t>
            </a:r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分式的约分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39076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28650" y="1905000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判断正误：</a:t>
            </a:r>
          </a:p>
        </p:txBody>
      </p:sp>
      <p:sp>
        <p:nvSpPr>
          <p:cNvPr id="14339" name="Text Box 10"/>
          <p:cNvSpPr txBox="1">
            <a:spLocks noChangeArrowheads="1"/>
          </p:cNvSpPr>
          <p:nvPr/>
        </p:nvSpPr>
        <p:spPr bwMode="auto">
          <a:xfrm>
            <a:off x="954088" y="2759075"/>
            <a:ext cx="569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⑴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524000" y="2501900"/>
          <a:ext cx="10731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r:id="rId3" imgW="622300" imgH="558800" progId="">
                  <p:embed/>
                </p:oleObj>
              </mc:Choice>
              <mc:Fallback>
                <p:oleObj r:id="rId3" imgW="622300" imgH="5588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01900"/>
                        <a:ext cx="107315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2689225" y="2708275"/>
            <a:ext cx="132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﹙  ﹚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397375" y="2706688"/>
            <a:ext cx="63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⑵</a:t>
            </a: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967288" y="2438400"/>
          <a:ext cx="14509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r:id="rId5" imgW="596900" imgH="558800" progId="">
                  <p:embed/>
                </p:oleObj>
              </mc:Choice>
              <mc:Fallback>
                <p:oleObj r:id="rId5" imgW="596900" imgH="5588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2438400"/>
                        <a:ext cx="145097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6400800" y="2628900"/>
            <a:ext cx="1227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宋体" panose="02010600030101010101" pitchFamily="2" charset="-122"/>
              </a:rPr>
              <a:t>﹙ ﹚</a:t>
            </a:r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836613" y="3871913"/>
            <a:ext cx="757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⑶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543050" y="3679825"/>
          <a:ext cx="12001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r:id="rId7" imgW="825500" imgH="520700" progId="">
                  <p:embed/>
                </p:oleObj>
              </mc:Choice>
              <mc:Fallback>
                <p:oleObj r:id="rId7" imgW="825500" imgH="5207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679825"/>
                        <a:ext cx="12001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 Box 18"/>
          <p:cNvSpPr txBox="1">
            <a:spLocks noChangeArrowheads="1"/>
          </p:cNvSpPr>
          <p:nvPr/>
        </p:nvSpPr>
        <p:spPr bwMode="auto">
          <a:xfrm>
            <a:off x="2743200" y="3984625"/>
            <a:ext cx="1514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宋体" panose="02010600030101010101" pitchFamily="2" charset="-122"/>
              </a:rPr>
              <a:t>﹙ ﹚</a:t>
            </a:r>
          </a:p>
        </p:txBody>
      </p:sp>
      <p:sp>
        <p:nvSpPr>
          <p:cNvPr id="14348" name="Text Box 19"/>
          <p:cNvSpPr txBox="1">
            <a:spLocks noChangeArrowheads="1"/>
          </p:cNvSpPr>
          <p:nvPr/>
        </p:nvSpPr>
        <p:spPr bwMode="auto">
          <a:xfrm>
            <a:off x="4441825" y="3913188"/>
            <a:ext cx="69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⑷</a:t>
            </a:r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5073650" y="3730625"/>
          <a:ext cx="17049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r:id="rId9" imgW="1079500" imgH="520700" progId="">
                  <p:embed/>
                </p:oleObj>
              </mc:Choice>
              <mc:Fallback>
                <p:oleObj r:id="rId9" imgW="1079500" imgH="5207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3730625"/>
                        <a:ext cx="1704975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21"/>
          <p:cNvSpPr txBox="1">
            <a:spLocks noChangeArrowheads="1"/>
          </p:cNvSpPr>
          <p:nvPr/>
        </p:nvSpPr>
        <p:spPr bwMode="auto">
          <a:xfrm>
            <a:off x="6692900" y="3960813"/>
            <a:ext cx="1482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宋体" panose="02010600030101010101" pitchFamily="2" charset="-122"/>
              </a:rPr>
              <a:t>﹙ ﹚</a:t>
            </a:r>
          </a:p>
        </p:txBody>
      </p:sp>
      <p:sp>
        <p:nvSpPr>
          <p:cNvPr id="14351" name="Text Box 22"/>
          <p:cNvSpPr txBox="1">
            <a:spLocks noChangeArrowheads="1"/>
          </p:cNvSpPr>
          <p:nvPr/>
        </p:nvSpPr>
        <p:spPr bwMode="auto">
          <a:xfrm>
            <a:off x="663575" y="4821238"/>
            <a:ext cx="113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⑸</a:t>
            </a:r>
          </a:p>
        </p:txBody>
      </p:sp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1585913" y="4764088"/>
          <a:ext cx="151606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r:id="rId11" imgW="774700" imgH="520700" progId="">
                  <p:embed/>
                </p:oleObj>
              </mc:Choice>
              <mc:Fallback>
                <p:oleObj r:id="rId11" imgW="774700" imgH="52070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4764088"/>
                        <a:ext cx="151606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Text Box 24"/>
          <p:cNvSpPr txBox="1">
            <a:spLocks noChangeArrowheads="1"/>
          </p:cNvSpPr>
          <p:nvPr/>
        </p:nvSpPr>
        <p:spPr bwMode="auto">
          <a:xfrm>
            <a:off x="2905125" y="4794250"/>
            <a:ext cx="1263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宋体" panose="02010600030101010101" pitchFamily="2" charset="-122"/>
              </a:rPr>
              <a:t>﹙ ﹚</a:t>
            </a:r>
          </a:p>
        </p:txBody>
      </p:sp>
      <p:grpSp>
        <p:nvGrpSpPr>
          <p:cNvPr id="14354" name="Group 25"/>
          <p:cNvGrpSpPr/>
          <p:nvPr/>
        </p:nvGrpSpPr>
        <p:grpSpPr bwMode="auto">
          <a:xfrm>
            <a:off x="3155950" y="2728913"/>
            <a:ext cx="342900" cy="401637"/>
            <a:chOff x="0" y="0"/>
            <a:chExt cx="272" cy="408"/>
          </a:xfrm>
        </p:grpSpPr>
        <p:sp>
          <p:nvSpPr>
            <p:cNvPr id="14355" name="Line 26"/>
            <p:cNvSpPr>
              <a:spLocks noChangeShapeType="1"/>
            </p:cNvSpPr>
            <p:nvPr/>
          </p:nvSpPr>
          <p:spPr bwMode="auto">
            <a:xfrm flipH="1">
              <a:off x="46" y="0"/>
              <a:ext cx="22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Line 27"/>
            <p:cNvSpPr>
              <a:spLocks noChangeShapeType="1"/>
            </p:cNvSpPr>
            <p:nvPr/>
          </p:nvSpPr>
          <p:spPr bwMode="auto">
            <a:xfrm>
              <a:off x="0" y="0"/>
              <a:ext cx="272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57" name="Group 28"/>
          <p:cNvGrpSpPr/>
          <p:nvPr/>
        </p:nvGrpSpPr>
        <p:grpSpPr bwMode="auto">
          <a:xfrm>
            <a:off x="6789738" y="2651125"/>
            <a:ext cx="381000" cy="582613"/>
            <a:chOff x="0" y="0"/>
            <a:chExt cx="272" cy="408"/>
          </a:xfrm>
        </p:grpSpPr>
        <p:sp>
          <p:nvSpPr>
            <p:cNvPr id="14358" name="Line 29"/>
            <p:cNvSpPr>
              <a:spLocks noChangeShapeType="1"/>
            </p:cNvSpPr>
            <p:nvPr/>
          </p:nvSpPr>
          <p:spPr bwMode="auto">
            <a:xfrm flipH="1">
              <a:off x="46" y="0"/>
              <a:ext cx="22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9" name="Line 30"/>
            <p:cNvSpPr>
              <a:spLocks noChangeShapeType="1"/>
            </p:cNvSpPr>
            <p:nvPr/>
          </p:nvSpPr>
          <p:spPr bwMode="auto">
            <a:xfrm>
              <a:off x="0" y="0"/>
              <a:ext cx="272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60" name="Group 31"/>
          <p:cNvGrpSpPr/>
          <p:nvPr/>
        </p:nvGrpSpPr>
        <p:grpSpPr bwMode="auto">
          <a:xfrm>
            <a:off x="3300413" y="4100513"/>
            <a:ext cx="355600" cy="506412"/>
            <a:chOff x="0" y="0"/>
            <a:chExt cx="272" cy="408"/>
          </a:xfrm>
        </p:grpSpPr>
        <p:sp>
          <p:nvSpPr>
            <p:cNvPr id="14361" name="Line 32"/>
            <p:cNvSpPr>
              <a:spLocks noChangeShapeType="1"/>
            </p:cNvSpPr>
            <p:nvPr/>
          </p:nvSpPr>
          <p:spPr bwMode="auto">
            <a:xfrm flipH="1">
              <a:off x="46" y="0"/>
              <a:ext cx="22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2" name="Line 33"/>
            <p:cNvSpPr>
              <a:spLocks noChangeShapeType="1"/>
            </p:cNvSpPr>
            <p:nvPr/>
          </p:nvSpPr>
          <p:spPr bwMode="auto">
            <a:xfrm>
              <a:off x="0" y="0"/>
              <a:ext cx="272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63" name="Group 34"/>
          <p:cNvGrpSpPr/>
          <p:nvPr/>
        </p:nvGrpSpPr>
        <p:grpSpPr bwMode="auto">
          <a:xfrm>
            <a:off x="3406775" y="4897438"/>
            <a:ext cx="228600" cy="457200"/>
            <a:chOff x="0" y="0"/>
            <a:chExt cx="272" cy="408"/>
          </a:xfrm>
        </p:grpSpPr>
        <p:sp>
          <p:nvSpPr>
            <p:cNvPr id="14364" name="Line 35"/>
            <p:cNvSpPr>
              <a:spLocks noChangeShapeType="1"/>
            </p:cNvSpPr>
            <p:nvPr/>
          </p:nvSpPr>
          <p:spPr bwMode="auto">
            <a:xfrm flipH="1">
              <a:off x="46" y="0"/>
              <a:ext cx="22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5" name="Line 36"/>
            <p:cNvSpPr>
              <a:spLocks noChangeShapeType="1"/>
            </p:cNvSpPr>
            <p:nvPr/>
          </p:nvSpPr>
          <p:spPr bwMode="auto">
            <a:xfrm>
              <a:off x="0" y="0"/>
              <a:ext cx="272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66" name="Group 37"/>
          <p:cNvGrpSpPr/>
          <p:nvPr/>
        </p:nvGrpSpPr>
        <p:grpSpPr bwMode="auto">
          <a:xfrm>
            <a:off x="7281863" y="3937000"/>
            <a:ext cx="304800" cy="582613"/>
            <a:chOff x="0" y="0"/>
            <a:chExt cx="272" cy="408"/>
          </a:xfrm>
        </p:grpSpPr>
        <p:sp>
          <p:nvSpPr>
            <p:cNvPr id="14367" name="Line 38"/>
            <p:cNvSpPr>
              <a:spLocks noChangeShapeType="1"/>
            </p:cNvSpPr>
            <p:nvPr/>
          </p:nvSpPr>
          <p:spPr bwMode="auto">
            <a:xfrm flipH="1">
              <a:off x="46" y="0"/>
              <a:ext cx="22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8" name="Line 39"/>
            <p:cNvSpPr>
              <a:spLocks noChangeShapeType="1"/>
            </p:cNvSpPr>
            <p:nvPr/>
          </p:nvSpPr>
          <p:spPr bwMode="auto">
            <a:xfrm>
              <a:off x="0" y="0"/>
              <a:ext cx="272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69" name="Rectangle 108"/>
          <p:cNvSpPr>
            <a:spLocks noChangeArrowheads="1"/>
          </p:cNvSpPr>
          <p:nvPr/>
        </p:nvSpPr>
        <p:spPr bwMode="auto">
          <a:xfrm>
            <a:off x="495300" y="1122363"/>
            <a:ext cx="4076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825500" y="1598613"/>
            <a:ext cx="7091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下列约分对不对？如果不对，应怎样改正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pSp>
        <p:nvGrpSpPr>
          <p:cNvPr id="15363" name="Group 7"/>
          <p:cNvGrpSpPr/>
          <p:nvPr/>
        </p:nvGrpSpPr>
        <p:grpSpPr bwMode="auto">
          <a:xfrm>
            <a:off x="598488" y="2360613"/>
            <a:ext cx="3656012" cy="3181350"/>
            <a:chOff x="0" y="0"/>
            <a:chExt cx="2676" cy="2522"/>
          </a:xfrm>
        </p:grpSpPr>
        <p:sp>
          <p:nvSpPr>
            <p:cNvPr id="15364" name="Text Box 8"/>
            <p:cNvSpPr txBox="1">
              <a:spLocks noChangeArrowheads="1"/>
            </p:cNvSpPr>
            <p:nvPr/>
          </p:nvSpPr>
          <p:spPr bwMode="auto">
            <a:xfrm>
              <a:off x="0" y="235"/>
              <a:ext cx="817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⑴</a:t>
              </a:r>
            </a:p>
          </p:txBody>
        </p:sp>
        <p:graphicFrame>
          <p:nvGraphicFramePr>
            <p:cNvPr id="15365" name="Object 5"/>
            <p:cNvGraphicFramePr>
              <a:graphicFrameLocks noChangeAspect="1"/>
            </p:cNvGraphicFramePr>
            <p:nvPr/>
          </p:nvGraphicFramePr>
          <p:xfrm>
            <a:off x="726" y="0"/>
            <a:ext cx="1724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2" r:id="rId3" imgW="863600" imgH="520700" progId="">
                    <p:embed/>
                  </p:oleObj>
                </mc:Choice>
                <mc:Fallback>
                  <p:oleObj r:id="rId3" imgW="863600" imgH="52070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" y="0"/>
                          <a:ext cx="1724" cy="8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6" name="Text Box 10"/>
            <p:cNvSpPr txBox="1">
              <a:spLocks noChangeArrowheads="1"/>
            </p:cNvSpPr>
            <p:nvPr/>
          </p:nvSpPr>
          <p:spPr bwMode="auto">
            <a:xfrm>
              <a:off x="155" y="1178"/>
              <a:ext cx="49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⑵</a:t>
              </a:r>
            </a:p>
          </p:txBody>
        </p:sp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681" y="862"/>
            <a:ext cx="1950" cy="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3" r:id="rId5" imgW="1308100" imgH="609600" progId="">
                    <p:embed/>
                  </p:oleObj>
                </mc:Choice>
                <mc:Fallback>
                  <p:oleObj r:id="rId5" imgW="1308100" imgH="60960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" y="862"/>
                          <a:ext cx="1950" cy="8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8" name="Text Box 12"/>
            <p:cNvSpPr txBox="1">
              <a:spLocks noChangeArrowheads="1"/>
            </p:cNvSpPr>
            <p:nvPr/>
          </p:nvSpPr>
          <p:spPr bwMode="auto">
            <a:xfrm>
              <a:off x="164" y="1978"/>
              <a:ext cx="54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⑶</a:t>
              </a:r>
            </a:p>
          </p:txBody>
        </p:sp>
        <p:graphicFrame>
          <p:nvGraphicFramePr>
            <p:cNvPr id="15369" name="Object 9"/>
            <p:cNvGraphicFramePr>
              <a:graphicFrameLocks noChangeAspect="1"/>
            </p:cNvGraphicFramePr>
            <p:nvPr/>
          </p:nvGraphicFramePr>
          <p:xfrm>
            <a:off x="771" y="1724"/>
            <a:ext cx="1905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4" r:id="rId7" imgW="1333500" imgH="558800" progId="">
                    <p:embed/>
                  </p:oleObj>
                </mc:Choice>
                <mc:Fallback>
                  <p:oleObj r:id="rId7" imgW="1333500" imgH="558800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" y="1724"/>
                          <a:ext cx="1905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4510088" y="254317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错误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           </a:t>
            </a:r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854700" y="2489200"/>
          <a:ext cx="5048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r:id="rId9" imgW="254000" imgH="215900" progId="">
                  <p:embed/>
                </p:oleObj>
              </mc:Choice>
              <mc:Fallback>
                <p:oleObj r:id="rId9" imgW="254000" imgH="2159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4700" y="2489200"/>
                        <a:ext cx="5048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4510088" y="373221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正确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4510088" y="4799013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错误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           </a:t>
            </a:r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5930900" y="4827588"/>
          <a:ext cx="8651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r:id="rId11" imgW="495300" imgH="203200" progId="">
                  <p:embed/>
                </p:oleObj>
              </mc:Choice>
              <mc:Fallback>
                <p:oleObj r:id="rId11" imgW="495300" imgH="20320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4827588"/>
                        <a:ext cx="8651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  <p:bldP spid="15372" grpId="0" autoUpdateAnimBg="0"/>
      <p:bldP spid="1537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" descr="HaoSc25_1059_2005251147335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682625"/>
            <a:ext cx="115252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54400" y="1327150"/>
            <a:ext cx="2233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2625" y="2070100"/>
            <a:ext cx="75358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分式的约分概念和理论依据，掌握约分方法；熟练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进行约分，并了解最简分式的意义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通过与分数的约分作比较，学习分式的约分，渗透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“类比”的思想方法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/>
          <p:cNvSpPr>
            <a:spLocks noChangeArrowheads="1"/>
          </p:cNvSpPr>
          <p:nvPr/>
        </p:nvSpPr>
        <p:spPr bwMode="auto">
          <a:xfrm>
            <a:off x="533400" y="2241550"/>
            <a:ext cx="8161338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若分式      的值为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，则（     ）</a:t>
            </a: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A.</a:t>
            </a:r>
            <a:r>
              <a:rPr lang="en-US" sz="2400" b="1" i="1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＝－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2     B.</a:t>
            </a:r>
            <a:r>
              <a:rPr lang="en-US" sz="2400" b="1" i="1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＝－       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C.</a:t>
            </a:r>
            <a:r>
              <a:rPr lang="en-US" sz="2400" b="1" i="1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＝       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D.</a:t>
            </a:r>
            <a:r>
              <a:rPr lang="en-US" sz="2400" b="1" i="1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pPr>
              <a:lnSpc>
                <a:spcPct val="150000"/>
              </a:lnSpc>
            </a:pPr>
            <a:endParaRPr 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D.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由题意知，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3x-6=0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2x+1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≠0，解得</a:t>
            </a:r>
            <a:r>
              <a:rPr 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x=2.</a:t>
            </a:r>
          </a:p>
        </p:txBody>
      </p:sp>
      <p:pic>
        <p:nvPicPr>
          <p:cNvPr id="17411" name="Picture 4" descr="HaoSc8_405_200524125418621_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00925" y="5043488"/>
            <a:ext cx="116205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70088" y="2254250"/>
          <a:ext cx="7620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r:id="rId4" imgW="495300" imgH="469900" progId="">
                  <p:embed/>
                </p:oleObj>
              </mc:Choice>
              <mc:Fallback>
                <p:oleObj r:id="rId4" imgW="495300" imgH="4699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2254250"/>
                        <a:ext cx="7620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765550" y="3352800"/>
          <a:ext cx="2921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r:id="rId6" imgW="203200" imgH="520700" progId="">
                  <p:embed/>
                </p:oleObj>
              </mc:Choice>
              <mc:Fallback>
                <p:oleObj r:id="rId6" imgW="203200" imgH="5207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3352800"/>
                        <a:ext cx="2921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661025" y="3363913"/>
          <a:ext cx="2889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r:id="rId8" imgW="203200" imgH="520700" progId="">
                  <p:embed/>
                </p:oleObj>
              </mc:Choice>
              <mc:Fallback>
                <p:oleObj r:id="rId8" imgW="203200" imgH="5207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3363913"/>
                        <a:ext cx="2889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655638" y="4583113"/>
            <a:ext cx="214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解析：</a:t>
            </a:r>
          </a:p>
        </p:txBody>
      </p:sp>
      <p:pic>
        <p:nvPicPr>
          <p:cNvPr id="17416" name="Picture 5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76600" y="1120775"/>
            <a:ext cx="273208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3"/>
          <p:cNvGrpSpPr/>
          <p:nvPr/>
        </p:nvGrpSpPr>
        <p:grpSpPr bwMode="auto">
          <a:xfrm>
            <a:off x="1763713" y="1735138"/>
            <a:ext cx="3255962" cy="830262"/>
            <a:chOff x="0" y="0"/>
            <a:chExt cx="1588" cy="667"/>
          </a:xfrm>
        </p:grpSpPr>
        <p:graphicFrame>
          <p:nvGraphicFramePr>
            <p:cNvPr id="18435" name="Object 3"/>
            <p:cNvGraphicFramePr>
              <a:graphicFrameLocks noChangeAspect="1"/>
            </p:cNvGraphicFramePr>
            <p:nvPr/>
          </p:nvGraphicFramePr>
          <p:xfrm>
            <a:off x="381" y="0"/>
            <a:ext cx="1207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8" r:id="rId3" imgW="800100" imgH="571500" progId="">
                    <p:embed/>
                  </p:oleObj>
                </mc:Choice>
                <mc:Fallback>
                  <p:oleObj r:id="rId3" imgW="800100" imgH="57150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" y="0"/>
                          <a:ext cx="1207" cy="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6" name="Text Box 22"/>
            <p:cNvSpPr txBox="1">
              <a:spLocks noChangeArrowheads="1"/>
            </p:cNvSpPr>
            <p:nvPr/>
          </p:nvSpPr>
          <p:spPr bwMode="auto">
            <a:xfrm>
              <a:off x="0" y="202"/>
              <a:ext cx="624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（</a:t>
              </a:r>
              <a:r>
                <a:rPr lang="en-US" sz="24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1</a:t>
              </a:r>
              <a:r>
                <a:rPr lang="zh-CN" altLang="en-US" sz="24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）</a:t>
              </a:r>
            </a:p>
          </p:txBody>
        </p:sp>
      </p:grpSp>
      <p:grpSp>
        <p:nvGrpSpPr>
          <p:cNvPr id="18437" name="Group 25"/>
          <p:cNvGrpSpPr/>
          <p:nvPr/>
        </p:nvGrpSpPr>
        <p:grpSpPr bwMode="auto">
          <a:xfrm>
            <a:off x="5084763" y="1611313"/>
            <a:ext cx="2822575" cy="909637"/>
            <a:chOff x="0" y="0"/>
            <a:chExt cx="1553" cy="605"/>
          </a:xfrm>
        </p:grpSpPr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608" y="0"/>
            <a:ext cx="945" cy="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9" r:id="rId5" imgW="952500" imgH="546100" progId="">
                    <p:embed/>
                  </p:oleObj>
                </mc:Choice>
                <mc:Fallback>
                  <p:oleObj r:id="rId5" imgW="952500" imgH="54610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" y="0"/>
                          <a:ext cx="945" cy="6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9" name="Text Box 24"/>
            <p:cNvSpPr txBox="1">
              <a:spLocks noChangeArrowheads="1"/>
            </p:cNvSpPr>
            <p:nvPr/>
          </p:nvSpPr>
          <p:spPr bwMode="auto">
            <a:xfrm>
              <a:off x="0" y="183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</a:t>
              </a:r>
              <a:r>
                <a:rPr 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  <a:r>
                <a:rPr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）</a:t>
              </a:r>
            </a:p>
          </p:txBody>
        </p:sp>
      </p:grp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716088" y="2859088"/>
          <a:ext cx="43719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r:id="rId7" imgW="2374900" imgH="596900" progId="">
                  <p:embed/>
                </p:oleObj>
              </mc:Choice>
              <mc:Fallback>
                <p:oleObj r:id="rId7" imgW="2374900" imgH="5969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2859088"/>
                        <a:ext cx="437197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682750" y="3975100"/>
          <a:ext cx="38862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r:id="rId9" imgW="2603500" imgH="558800" progId="">
                  <p:embed/>
                </p:oleObj>
              </mc:Choice>
              <mc:Fallback>
                <p:oleObj r:id="rId9" imgW="2603500" imgH="5588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3975100"/>
                        <a:ext cx="38862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43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582613" y="1979613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约分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700088" y="3063875"/>
            <a:ext cx="173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"/>
          <p:cNvSpPr txBox="1">
            <a:spLocks noChangeArrowheads="1"/>
          </p:cNvSpPr>
          <p:nvPr/>
        </p:nvSpPr>
        <p:spPr bwMode="auto">
          <a:xfrm>
            <a:off x="774700" y="935038"/>
            <a:ext cx="8458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（毕节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中考）已知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x-3y=0,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求                          的值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495925" y="1012825"/>
          <a:ext cx="1981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r:id="rId3" imgW="1778000" imgH="558800" progId="">
                  <p:embed/>
                </p:oleObj>
              </mc:Choice>
              <mc:Fallback>
                <p:oleObj r:id="rId3" imgW="1778000" imgH="5588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1012825"/>
                        <a:ext cx="19812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793750" y="21082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解析：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757363" y="1965325"/>
          <a:ext cx="292735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r:id="rId5" imgW="2019300" imgH="2628900" progId="">
                  <p:embed/>
                </p:oleObj>
              </mc:Choice>
              <mc:Fallback>
                <p:oleObj r:id="rId5" imgW="2019300" imgH="26289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1965325"/>
                        <a:ext cx="292735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2" name="Picture 2" descr="6_110558405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88250" y="1903413"/>
            <a:ext cx="1098550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782638" y="2030413"/>
            <a:ext cx="277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分式的基本性质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66763" y="2514600"/>
            <a:ext cx="81978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分式的分子与分母都乘（或除以）同一个不等于零的整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式，分式的值不变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                                                                     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71525" y="3886200"/>
            <a:ext cx="232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用字母表示为：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847725" y="4727575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※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其中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、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是整式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且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m≠0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979738" y="3690938"/>
          <a:ext cx="298450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3" imgW="1460500" imgH="520700" progId="">
                  <p:embed/>
                </p:oleObj>
              </mc:Choice>
              <mc:Fallback>
                <p:oleObj r:id="rId3" imgW="1460500" imgH="5207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3690938"/>
                        <a:ext cx="2984500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51138" y="688975"/>
            <a:ext cx="32861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0413" y="1595438"/>
            <a:ext cx="83835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改变分式的性质符号，分子的性质符号，分母的性质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符号是如何规定的？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747713" y="2814638"/>
            <a:ext cx="723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同时改变其中两个，分式的值不变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768350" y="4010025"/>
            <a:ext cx="7345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841375" y="3355975"/>
          <a:ext cx="56388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r:id="rId3" imgW="3136900" imgH="520700" progId="">
                  <p:embed/>
                </p:oleObj>
              </mc:Choice>
              <mc:Fallback>
                <p:oleObj r:id="rId3" imgW="3136900" imgH="5207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355975"/>
                        <a:ext cx="56388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4" name="Picture 8" descr="200811172257268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838200"/>
            <a:ext cx="7620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5" name="Group 9"/>
          <p:cNvGrpSpPr/>
          <p:nvPr/>
        </p:nvGrpSpPr>
        <p:grpSpPr bwMode="auto">
          <a:xfrm>
            <a:off x="423863" y="5719763"/>
            <a:ext cx="7702550" cy="877887"/>
            <a:chOff x="0" y="0"/>
            <a:chExt cx="2792" cy="628"/>
          </a:xfrm>
        </p:grpSpPr>
        <p:sp>
          <p:nvSpPr>
            <p:cNvPr id="7176" name="Freeform 10"/>
            <p:cNvSpPr/>
            <p:nvPr/>
          </p:nvSpPr>
          <p:spPr bwMode="auto">
            <a:xfrm>
              <a:off x="0" y="107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  <a:gd name="T102" fmla="*/ 0 w 1119"/>
                <a:gd name="T103" fmla="*/ 0 h 600"/>
                <a:gd name="T104" fmla="*/ 1119 w 1119"/>
                <a:gd name="T105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7" name="Rectangle 11"/>
            <p:cNvSpPr>
              <a:spLocks noChangeArrowheads="1"/>
            </p:cNvSpPr>
            <p:nvPr/>
          </p:nvSpPr>
          <p:spPr bwMode="auto"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Freeform 12"/>
            <p:cNvSpPr/>
            <p:nvPr/>
          </p:nvSpPr>
          <p:spPr bwMode="auto">
            <a:xfrm>
              <a:off x="1685" y="96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  <a:gd name="T106" fmla="*/ 0 w 2214"/>
                <a:gd name="T107" fmla="*/ 0 h 621"/>
                <a:gd name="T108" fmla="*/ 2214 w 2214"/>
                <a:gd name="T109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Freeform 14"/>
            <p:cNvSpPr/>
            <p:nvPr/>
          </p:nvSpPr>
          <p:spPr bwMode="auto">
            <a:xfrm>
              <a:off x="1684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Freeform 15"/>
            <p:cNvSpPr/>
            <p:nvPr/>
          </p:nvSpPr>
          <p:spPr bwMode="auto">
            <a:xfrm>
              <a:off x="172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Freeform 16"/>
            <p:cNvSpPr/>
            <p:nvPr/>
          </p:nvSpPr>
          <p:spPr bwMode="auto">
            <a:xfrm>
              <a:off x="1758" y="275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Rectangle 17"/>
            <p:cNvSpPr>
              <a:spLocks noChangeArrowheads="1"/>
            </p:cNvSpPr>
            <p:nvPr/>
          </p:nvSpPr>
          <p:spPr bwMode="auto"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Rectangle 18"/>
            <p:cNvSpPr>
              <a:spLocks noChangeArrowheads="1"/>
            </p:cNvSpPr>
            <p:nvPr/>
          </p:nvSpPr>
          <p:spPr bwMode="auto"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Freeform 19"/>
            <p:cNvSpPr/>
            <p:nvPr/>
          </p:nvSpPr>
          <p:spPr bwMode="auto">
            <a:xfrm>
              <a:off x="2407" y="275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Freeform 20"/>
            <p:cNvSpPr/>
            <p:nvPr/>
          </p:nvSpPr>
          <p:spPr bwMode="auto">
            <a:xfrm>
              <a:off x="24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Freeform 21"/>
            <p:cNvSpPr/>
            <p:nvPr/>
          </p:nvSpPr>
          <p:spPr bwMode="auto">
            <a:xfrm>
              <a:off x="2481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8" name="Freeform 22"/>
            <p:cNvSpPr/>
            <p:nvPr/>
          </p:nvSpPr>
          <p:spPr bwMode="auto">
            <a:xfrm>
              <a:off x="251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9" name="Freeform 23"/>
            <p:cNvSpPr/>
            <p:nvPr/>
          </p:nvSpPr>
          <p:spPr bwMode="auto">
            <a:xfrm>
              <a:off x="2557" y="275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  <a:gd name="T12" fmla="*/ 0 w 49"/>
                <a:gd name="T13" fmla="*/ 0 h 286"/>
                <a:gd name="T14" fmla="*/ 49 w 49"/>
                <a:gd name="T15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Freeform 24"/>
            <p:cNvSpPr/>
            <p:nvPr/>
          </p:nvSpPr>
          <p:spPr bwMode="auto">
            <a:xfrm>
              <a:off x="2595" y="283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  <a:gd name="T12" fmla="*/ 0 w 50"/>
                <a:gd name="T13" fmla="*/ 0 h 295"/>
                <a:gd name="T14" fmla="*/ 50 w 50"/>
                <a:gd name="T1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Freeform 25"/>
            <p:cNvSpPr/>
            <p:nvPr/>
          </p:nvSpPr>
          <p:spPr bwMode="auto">
            <a:xfrm>
              <a:off x="2634" y="291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  <a:gd name="T12" fmla="*/ 0 w 49"/>
                <a:gd name="T13" fmla="*/ 0 h 313"/>
                <a:gd name="T14" fmla="*/ 49 w 49"/>
                <a:gd name="T15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2" name="Freeform 26"/>
            <p:cNvSpPr/>
            <p:nvPr/>
          </p:nvSpPr>
          <p:spPr bwMode="auto">
            <a:xfrm>
              <a:off x="2672" y="301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  <a:gd name="T12" fmla="*/ 0 w 50"/>
                <a:gd name="T13" fmla="*/ 0 h 340"/>
                <a:gd name="T14" fmla="*/ 50 w 50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Freeform 27"/>
            <p:cNvSpPr/>
            <p:nvPr/>
          </p:nvSpPr>
          <p:spPr bwMode="auto">
            <a:xfrm>
              <a:off x="2710" y="316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  <a:gd name="T12" fmla="*/ 0 w 50"/>
                <a:gd name="T13" fmla="*/ 0 h 373"/>
                <a:gd name="T14" fmla="*/ 50 w 50"/>
                <a:gd name="T15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4" name="Freeform 28"/>
            <p:cNvSpPr/>
            <p:nvPr/>
          </p:nvSpPr>
          <p:spPr bwMode="auto">
            <a:xfrm>
              <a:off x="2748" y="333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  <a:gd name="T12" fmla="*/ 0 w 50"/>
                <a:gd name="T13" fmla="*/ 0 h 430"/>
                <a:gd name="T14" fmla="*/ 50 w 50"/>
                <a:gd name="T15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Freeform 29"/>
            <p:cNvSpPr/>
            <p:nvPr/>
          </p:nvSpPr>
          <p:spPr bwMode="auto">
            <a:xfrm>
              <a:off x="2786" y="370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  <a:gd name="T10" fmla="*/ 0 w 13"/>
                <a:gd name="T11" fmla="*/ 0 h 427"/>
                <a:gd name="T12" fmla="*/ 13 w 13"/>
                <a:gd name="T13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6" name="Freeform 30"/>
            <p:cNvSpPr/>
            <p:nvPr/>
          </p:nvSpPr>
          <p:spPr bwMode="auto">
            <a:xfrm>
              <a:off x="2394" y="310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  <a:gd name="T66" fmla="*/ 0 w 796"/>
                <a:gd name="T67" fmla="*/ 0 h 208"/>
                <a:gd name="T68" fmla="*/ 796 w 796"/>
                <a:gd name="T6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Freeform 31"/>
            <p:cNvSpPr/>
            <p:nvPr/>
          </p:nvSpPr>
          <p:spPr bwMode="auto">
            <a:xfrm>
              <a:off x="2394" y="374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  <a:gd name="T66" fmla="*/ 0 w 796"/>
                <a:gd name="T67" fmla="*/ 0 h 307"/>
                <a:gd name="T68" fmla="*/ 796 w 796"/>
                <a:gd name="T6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Freeform 32"/>
            <p:cNvSpPr/>
            <p:nvPr/>
          </p:nvSpPr>
          <p:spPr bwMode="auto">
            <a:xfrm>
              <a:off x="1790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Freeform 33"/>
            <p:cNvSpPr/>
            <p:nvPr/>
          </p:nvSpPr>
          <p:spPr bwMode="auto">
            <a:xfrm>
              <a:off x="1826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Freeform 34"/>
            <p:cNvSpPr/>
            <p:nvPr/>
          </p:nvSpPr>
          <p:spPr bwMode="auto">
            <a:xfrm>
              <a:off x="1864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1" name="Rectangle 35"/>
            <p:cNvSpPr>
              <a:spLocks noChangeArrowheads="1"/>
            </p:cNvSpPr>
            <p:nvPr/>
          </p:nvSpPr>
          <p:spPr bwMode="auto"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Rectangle 36"/>
            <p:cNvSpPr>
              <a:spLocks noChangeArrowheads="1"/>
            </p:cNvSpPr>
            <p:nvPr/>
          </p:nvSpPr>
          <p:spPr bwMode="auto"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Freeform 37"/>
            <p:cNvSpPr/>
            <p:nvPr/>
          </p:nvSpPr>
          <p:spPr bwMode="auto">
            <a:xfrm>
              <a:off x="1896" y="275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Freeform 38"/>
            <p:cNvSpPr/>
            <p:nvPr/>
          </p:nvSpPr>
          <p:spPr bwMode="auto">
            <a:xfrm>
              <a:off x="193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Freeform 39"/>
            <p:cNvSpPr/>
            <p:nvPr/>
          </p:nvSpPr>
          <p:spPr bwMode="auto">
            <a:xfrm>
              <a:off x="197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Rectangle 40"/>
            <p:cNvSpPr>
              <a:spLocks noChangeArrowheads="1"/>
            </p:cNvSpPr>
            <p:nvPr/>
          </p:nvSpPr>
          <p:spPr bwMode="auto"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Rectangle 41"/>
            <p:cNvSpPr>
              <a:spLocks noChangeArrowheads="1"/>
            </p:cNvSpPr>
            <p:nvPr/>
          </p:nvSpPr>
          <p:spPr bwMode="auto"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8" name="Freeform 42"/>
            <p:cNvSpPr/>
            <p:nvPr/>
          </p:nvSpPr>
          <p:spPr bwMode="auto">
            <a:xfrm>
              <a:off x="2002" y="275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9" name="Freeform 43"/>
            <p:cNvSpPr/>
            <p:nvPr/>
          </p:nvSpPr>
          <p:spPr bwMode="auto">
            <a:xfrm>
              <a:off x="2037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Freeform 44"/>
            <p:cNvSpPr/>
            <p:nvPr/>
          </p:nvSpPr>
          <p:spPr bwMode="auto">
            <a:xfrm>
              <a:off x="207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Rectangle 45"/>
            <p:cNvSpPr>
              <a:spLocks noChangeArrowheads="1"/>
            </p:cNvSpPr>
            <p:nvPr/>
          </p:nvSpPr>
          <p:spPr bwMode="auto"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2" name="Rectangle 46"/>
            <p:cNvSpPr>
              <a:spLocks noChangeArrowheads="1"/>
            </p:cNvSpPr>
            <p:nvPr/>
          </p:nvSpPr>
          <p:spPr bwMode="auto"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3" name="Freeform 47"/>
            <p:cNvSpPr/>
            <p:nvPr/>
          </p:nvSpPr>
          <p:spPr bwMode="auto">
            <a:xfrm>
              <a:off x="2107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Freeform 48"/>
            <p:cNvSpPr/>
            <p:nvPr/>
          </p:nvSpPr>
          <p:spPr bwMode="auto">
            <a:xfrm>
              <a:off x="21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Freeform 49"/>
            <p:cNvSpPr/>
            <p:nvPr/>
          </p:nvSpPr>
          <p:spPr bwMode="auto">
            <a:xfrm>
              <a:off x="218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6" name="Rectangle 50"/>
            <p:cNvSpPr>
              <a:spLocks noChangeArrowheads="1"/>
            </p:cNvSpPr>
            <p:nvPr/>
          </p:nvSpPr>
          <p:spPr bwMode="auto"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7" name="Rectangle 51"/>
            <p:cNvSpPr>
              <a:spLocks noChangeArrowheads="1"/>
            </p:cNvSpPr>
            <p:nvPr/>
          </p:nvSpPr>
          <p:spPr bwMode="auto"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Freeform 52"/>
            <p:cNvSpPr/>
            <p:nvPr/>
          </p:nvSpPr>
          <p:spPr bwMode="auto">
            <a:xfrm>
              <a:off x="2213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Freeform 53"/>
            <p:cNvSpPr/>
            <p:nvPr/>
          </p:nvSpPr>
          <p:spPr bwMode="auto">
            <a:xfrm>
              <a:off x="224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0" name="Freeform 54"/>
            <p:cNvSpPr/>
            <p:nvPr/>
          </p:nvSpPr>
          <p:spPr bwMode="auto">
            <a:xfrm>
              <a:off x="2287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1" name="Rectangle 55"/>
            <p:cNvSpPr>
              <a:spLocks noChangeArrowheads="1"/>
            </p:cNvSpPr>
            <p:nvPr/>
          </p:nvSpPr>
          <p:spPr bwMode="auto"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2" name="Rectangle 56"/>
            <p:cNvSpPr>
              <a:spLocks noChangeArrowheads="1"/>
            </p:cNvSpPr>
            <p:nvPr/>
          </p:nvSpPr>
          <p:spPr bwMode="auto"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3" name="Freeform 57"/>
            <p:cNvSpPr/>
            <p:nvPr/>
          </p:nvSpPr>
          <p:spPr bwMode="auto">
            <a:xfrm>
              <a:off x="2319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4" name="Freeform 58"/>
            <p:cNvSpPr/>
            <p:nvPr/>
          </p:nvSpPr>
          <p:spPr bwMode="auto">
            <a:xfrm>
              <a:off x="235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5" name="Freeform 59"/>
            <p:cNvSpPr/>
            <p:nvPr/>
          </p:nvSpPr>
          <p:spPr bwMode="auto">
            <a:xfrm>
              <a:off x="239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6" name="Rectangle 60"/>
            <p:cNvSpPr>
              <a:spLocks noChangeArrowheads="1"/>
            </p:cNvSpPr>
            <p:nvPr/>
          </p:nvSpPr>
          <p:spPr bwMode="auto"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7" name="Rectangle 61"/>
            <p:cNvSpPr>
              <a:spLocks noChangeArrowheads="1"/>
            </p:cNvSpPr>
            <p:nvPr/>
          </p:nvSpPr>
          <p:spPr bwMode="auto"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8" name="Freeform 62"/>
            <p:cNvSpPr/>
            <p:nvPr/>
          </p:nvSpPr>
          <p:spPr bwMode="auto">
            <a:xfrm>
              <a:off x="2424" y="65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  <a:gd name="T104" fmla="*/ 0 w 607"/>
                <a:gd name="T105" fmla="*/ 0 h 841"/>
                <a:gd name="T106" fmla="*/ 607 w 607"/>
                <a:gd name="T107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9" name="Freeform 63"/>
            <p:cNvSpPr/>
            <p:nvPr/>
          </p:nvSpPr>
          <p:spPr bwMode="auto">
            <a:xfrm>
              <a:off x="2338" y="0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  <a:gd name="T102" fmla="*/ 0 w 854"/>
                <a:gd name="T103" fmla="*/ 0 h 614"/>
                <a:gd name="T104" fmla="*/ 854 w 854"/>
                <a:gd name="T105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0" name="Freeform 64"/>
            <p:cNvSpPr/>
            <p:nvPr/>
          </p:nvSpPr>
          <p:spPr bwMode="auto">
            <a:xfrm>
              <a:off x="559" y="99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  <a:gd name="T76" fmla="*/ 0 w 2252"/>
                <a:gd name="T77" fmla="*/ 0 h 615"/>
                <a:gd name="T78" fmla="*/ 2252 w 2252"/>
                <a:gd name="T7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1" name="Freeform 65"/>
            <p:cNvSpPr/>
            <p:nvPr/>
          </p:nvSpPr>
          <p:spPr bwMode="auto">
            <a:xfrm>
              <a:off x="584" y="88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  <a:gd name="T104" fmla="*/ 0 w 351"/>
                <a:gd name="T105" fmla="*/ 0 h 638"/>
                <a:gd name="T106" fmla="*/ 351 w 351"/>
                <a:gd name="T107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2" name="Freeform 66"/>
            <p:cNvSpPr/>
            <p:nvPr/>
          </p:nvSpPr>
          <p:spPr bwMode="auto">
            <a:xfrm>
              <a:off x="653" y="183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  <a:gd name="T14" fmla="*/ 0 w 758"/>
                <a:gd name="T15" fmla="*/ 0 h 449"/>
                <a:gd name="T16" fmla="*/ 758 w 758"/>
                <a:gd name="T1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3" name="Freeform 67"/>
            <p:cNvSpPr/>
            <p:nvPr/>
          </p:nvSpPr>
          <p:spPr bwMode="auto">
            <a:xfrm>
              <a:off x="650" y="164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  <a:gd name="T18" fmla="*/ 0 w 770"/>
                <a:gd name="T19" fmla="*/ 0 h 264"/>
                <a:gd name="T20" fmla="*/ 770 w 770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4" name="Rectangle 68"/>
            <p:cNvSpPr>
              <a:spLocks noChangeArrowheads="1"/>
            </p:cNvSpPr>
            <p:nvPr/>
          </p:nvSpPr>
          <p:spPr bwMode="auto"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5" name="Freeform 69"/>
            <p:cNvSpPr/>
            <p:nvPr/>
          </p:nvSpPr>
          <p:spPr bwMode="auto">
            <a:xfrm>
              <a:off x="728" y="164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  <a:gd name="T10" fmla="*/ 0 w 615"/>
                <a:gd name="T11" fmla="*/ 0 h 237"/>
                <a:gd name="T12" fmla="*/ 615 w 615"/>
                <a:gd name="T13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6" name="Rectangle 70"/>
            <p:cNvSpPr>
              <a:spLocks noChangeArrowheads="1"/>
            </p:cNvSpPr>
            <p:nvPr/>
          </p:nvSpPr>
          <p:spPr bwMode="auto"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7" name="Rectangle 71"/>
            <p:cNvSpPr>
              <a:spLocks noChangeArrowheads="1"/>
            </p:cNvSpPr>
            <p:nvPr/>
          </p:nvSpPr>
          <p:spPr bwMode="auto"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8" name="Freeform 72"/>
            <p:cNvSpPr/>
            <p:nvPr/>
          </p:nvSpPr>
          <p:spPr bwMode="auto">
            <a:xfrm>
              <a:off x="1011" y="26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  <a:gd name="T18" fmla="*/ 0 w 871"/>
                <a:gd name="T19" fmla="*/ 0 h 409"/>
                <a:gd name="T20" fmla="*/ 871 w 871"/>
                <a:gd name="T21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9" name="Freeform 73"/>
            <p:cNvSpPr/>
            <p:nvPr/>
          </p:nvSpPr>
          <p:spPr bwMode="auto">
            <a:xfrm>
              <a:off x="1015" y="89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  <a:gd name="T14" fmla="*/ 0 w 1073"/>
                <a:gd name="T15" fmla="*/ 0 h 636"/>
                <a:gd name="T16" fmla="*/ 1073 w 1073"/>
                <a:gd name="T1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0" name="Rectangle 74"/>
            <p:cNvSpPr>
              <a:spLocks noChangeArrowheads="1"/>
            </p:cNvSpPr>
            <p:nvPr/>
          </p:nvSpPr>
          <p:spPr bwMode="auto"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1" name="Freeform 75"/>
            <p:cNvSpPr/>
            <p:nvPr/>
          </p:nvSpPr>
          <p:spPr bwMode="auto">
            <a:xfrm>
              <a:off x="1463" y="351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  <a:gd name="T14" fmla="*/ 0 w 348"/>
                <a:gd name="T15" fmla="*/ 0 h 113"/>
                <a:gd name="T16" fmla="*/ 348 w 348"/>
                <a:gd name="T1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2" name="Rectangle 76"/>
            <p:cNvSpPr>
              <a:spLocks noChangeArrowheads="1"/>
            </p:cNvSpPr>
            <p:nvPr/>
          </p:nvSpPr>
          <p:spPr bwMode="auto"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3" name="Rectangle 77"/>
            <p:cNvSpPr>
              <a:spLocks noChangeArrowheads="1"/>
            </p:cNvSpPr>
            <p:nvPr/>
          </p:nvSpPr>
          <p:spPr bwMode="auto"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4" name="Rectangle 78"/>
            <p:cNvSpPr>
              <a:spLocks noChangeArrowheads="1"/>
            </p:cNvSpPr>
            <p:nvPr/>
          </p:nvSpPr>
          <p:spPr bwMode="auto"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5" name="Freeform 79"/>
            <p:cNvSpPr/>
            <p:nvPr/>
          </p:nvSpPr>
          <p:spPr bwMode="auto">
            <a:xfrm>
              <a:off x="1011" y="63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  <a:gd name="T18" fmla="*/ 0 w 1091"/>
                <a:gd name="T19" fmla="*/ 0 h 375"/>
                <a:gd name="T20" fmla="*/ 1091 w 1091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6" name="Rectangle 80"/>
            <p:cNvSpPr>
              <a:spLocks noChangeArrowheads="1"/>
            </p:cNvSpPr>
            <p:nvPr/>
          </p:nvSpPr>
          <p:spPr bwMode="auto"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7" name="Rectangle 81"/>
            <p:cNvSpPr>
              <a:spLocks noChangeArrowheads="1"/>
            </p:cNvSpPr>
            <p:nvPr/>
          </p:nvSpPr>
          <p:spPr bwMode="auto"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8" name="Rectangle 82"/>
            <p:cNvSpPr>
              <a:spLocks noChangeArrowheads="1"/>
            </p:cNvSpPr>
            <p:nvPr/>
          </p:nvSpPr>
          <p:spPr bwMode="auto"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9" name="Rectangle 83"/>
            <p:cNvSpPr>
              <a:spLocks noChangeArrowheads="1"/>
            </p:cNvSpPr>
            <p:nvPr/>
          </p:nvSpPr>
          <p:spPr bwMode="auto"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0" name="Rectangle 84"/>
            <p:cNvSpPr>
              <a:spLocks noChangeArrowheads="1"/>
            </p:cNvSpPr>
            <p:nvPr/>
          </p:nvSpPr>
          <p:spPr bwMode="auto"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1" name="Rectangle 85"/>
            <p:cNvSpPr>
              <a:spLocks noChangeArrowheads="1"/>
            </p:cNvSpPr>
            <p:nvPr/>
          </p:nvSpPr>
          <p:spPr bwMode="auto"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2" name="Freeform 86"/>
            <p:cNvSpPr/>
            <p:nvPr/>
          </p:nvSpPr>
          <p:spPr bwMode="auto">
            <a:xfrm>
              <a:off x="1414" y="159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3" name="Freeform 87"/>
            <p:cNvSpPr/>
            <p:nvPr/>
          </p:nvSpPr>
          <p:spPr bwMode="auto">
            <a:xfrm>
              <a:off x="1451" y="159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4" name="Freeform 88"/>
            <p:cNvSpPr/>
            <p:nvPr/>
          </p:nvSpPr>
          <p:spPr bwMode="auto">
            <a:xfrm>
              <a:off x="1430" y="148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  <a:gd name="T22" fmla="*/ 0 w 66"/>
                <a:gd name="T23" fmla="*/ 0 h 53"/>
                <a:gd name="T24" fmla="*/ 66 w 66"/>
                <a:gd name="T2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5" name="Freeform 89"/>
            <p:cNvSpPr/>
            <p:nvPr/>
          </p:nvSpPr>
          <p:spPr bwMode="auto">
            <a:xfrm>
              <a:off x="1450" y="172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  <a:gd name="T26" fmla="*/ 0 w 348"/>
                <a:gd name="T27" fmla="*/ 0 h 174"/>
                <a:gd name="T28" fmla="*/ 348 w 348"/>
                <a:gd name="T2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6" name="Rectangle 90"/>
            <p:cNvSpPr>
              <a:spLocks noChangeArrowheads="1"/>
            </p:cNvSpPr>
            <p:nvPr/>
          </p:nvSpPr>
          <p:spPr bwMode="auto"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7" name="Rectangle 91"/>
            <p:cNvSpPr>
              <a:spLocks noChangeArrowheads="1"/>
            </p:cNvSpPr>
            <p:nvPr/>
          </p:nvSpPr>
          <p:spPr bwMode="auto"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8" name="Freeform 92"/>
            <p:cNvSpPr/>
            <p:nvPr/>
          </p:nvSpPr>
          <p:spPr bwMode="auto">
            <a:xfrm>
              <a:off x="1540" y="198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  <a:gd name="T8" fmla="*/ 0 w 161"/>
                <a:gd name="T9" fmla="*/ 0 h 124"/>
                <a:gd name="T10" fmla="*/ 161 w 161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9" name="Rectangle 93"/>
            <p:cNvSpPr>
              <a:spLocks noChangeArrowheads="1"/>
            </p:cNvSpPr>
            <p:nvPr/>
          </p:nvSpPr>
          <p:spPr bwMode="auto"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0" name="Freeform 94"/>
            <p:cNvSpPr/>
            <p:nvPr/>
          </p:nvSpPr>
          <p:spPr bwMode="auto">
            <a:xfrm>
              <a:off x="1468" y="172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  <a:gd name="T10" fmla="*/ 0 w 224"/>
                <a:gd name="T11" fmla="*/ 0 h 136"/>
                <a:gd name="T12" fmla="*/ 224 w 224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1" name="Rectangle 95"/>
            <p:cNvSpPr>
              <a:spLocks noChangeArrowheads="1"/>
            </p:cNvSpPr>
            <p:nvPr/>
          </p:nvSpPr>
          <p:spPr bwMode="auto"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2" name="Rectangle 96"/>
            <p:cNvSpPr>
              <a:spLocks noChangeArrowheads="1"/>
            </p:cNvSpPr>
            <p:nvPr/>
          </p:nvSpPr>
          <p:spPr bwMode="auto"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3" name="Freeform 97"/>
            <p:cNvSpPr/>
            <p:nvPr/>
          </p:nvSpPr>
          <p:spPr bwMode="auto">
            <a:xfrm>
              <a:off x="356" y="407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  <a:gd name="T98" fmla="*/ 0 w 882"/>
                <a:gd name="T99" fmla="*/ 0 h 442"/>
                <a:gd name="T100" fmla="*/ 882 w 882"/>
                <a:gd name="T101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T98" t="T99" r="T100" b="T101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4" name="Freeform 98"/>
            <p:cNvSpPr/>
            <p:nvPr/>
          </p:nvSpPr>
          <p:spPr bwMode="auto">
            <a:xfrm>
              <a:off x="915" y="306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  <a:gd name="T34" fmla="*/ 0 w 91"/>
                <a:gd name="T35" fmla="*/ 0 h 338"/>
                <a:gd name="T36" fmla="*/ 91 w 91"/>
                <a:gd name="T3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5" name="Freeform 99"/>
            <p:cNvSpPr/>
            <p:nvPr/>
          </p:nvSpPr>
          <p:spPr bwMode="auto">
            <a:xfrm>
              <a:off x="920" y="320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  <a:gd name="T10" fmla="*/ 0 w 51"/>
                <a:gd name="T11" fmla="*/ 0 h 10"/>
                <a:gd name="T12" fmla="*/ 51 w 5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6" name="Freeform 100"/>
            <p:cNvSpPr/>
            <p:nvPr/>
          </p:nvSpPr>
          <p:spPr bwMode="auto">
            <a:xfrm>
              <a:off x="920" y="342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  <a:gd name="T10" fmla="*/ 0 w 53"/>
                <a:gd name="T11" fmla="*/ 0 h 9"/>
                <a:gd name="T12" fmla="*/ 53 w 5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7" name="Freeform 101"/>
            <p:cNvSpPr/>
            <p:nvPr/>
          </p:nvSpPr>
          <p:spPr bwMode="auto">
            <a:xfrm>
              <a:off x="920" y="336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  <a:gd name="T10" fmla="*/ 0 w 53"/>
                <a:gd name="T11" fmla="*/ 0 h 4"/>
                <a:gd name="T12" fmla="*/ 53 w 5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8" name="Freeform 102"/>
            <p:cNvSpPr/>
            <p:nvPr/>
          </p:nvSpPr>
          <p:spPr bwMode="auto">
            <a:xfrm>
              <a:off x="920" y="366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  <a:gd name="T10" fmla="*/ 0 w 58"/>
                <a:gd name="T11" fmla="*/ 0 h 10"/>
                <a:gd name="T12" fmla="*/ 58 w 58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9" name="Freeform 103"/>
            <p:cNvSpPr/>
            <p:nvPr/>
          </p:nvSpPr>
          <p:spPr bwMode="auto">
            <a:xfrm>
              <a:off x="920" y="361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  <a:gd name="T10" fmla="*/ 0 w 57"/>
                <a:gd name="T11" fmla="*/ 0 h 6"/>
                <a:gd name="T12" fmla="*/ 57 w 5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0" name="Freeform 104"/>
            <p:cNvSpPr/>
            <p:nvPr/>
          </p:nvSpPr>
          <p:spPr bwMode="auto">
            <a:xfrm>
              <a:off x="54" y="67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  <a:gd name="T104" fmla="*/ 0 w 607"/>
                <a:gd name="T105" fmla="*/ 0 h 888"/>
                <a:gd name="T106" fmla="*/ 607 w 607"/>
                <a:gd name="T107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1" name="Freeform 105"/>
            <p:cNvSpPr/>
            <p:nvPr/>
          </p:nvSpPr>
          <p:spPr bwMode="auto">
            <a:xfrm>
              <a:off x="3" y="6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  <a:gd name="T112" fmla="*/ 0 w 814"/>
                <a:gd name="T113" fmla="*/ 0 h 595"/>
                <a:gd name="T114" fmla="*/ 814 w 814"/>
                <a:gd name="T115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2" name="Freeform 106"/>
            <p:cNvSpPr/>
            <p:nvPr/>
          </p:nvSpPr>
          <p:spPr bwMode="auto">
            <a:xfrm>
              <a:off x="319" y="383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  <a:gd name="T94" fmla="*/ 0 w 160"/>
                <a:gd name="T95" fmla="*/ 0 h 185"/>
                <a:gd name="T96" fmla="*/ 160 w 160"/>
                <a:gd name="T97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3" name="Freeform 107"/>
            <p:cNvSpPr/>
            <p:nvPr/>
          </p:nvSpPr>
          <p:spPr bwMode="auto">
            <a:xfrm>
              <a:off x="185" y="419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  <a:gd name="T64" fmla="*/ 0 w 94"/>
                <a:gd name="T65" fmla="*/ 0 h 99"/>
                <a:gd name="T66" fmla="*/ 94 w 94"/>
                <a:gd name="T6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019175" y="1835150"/>
            <a:ext cx="7772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下列式子是怎样从左边到右边的，根据是什么？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073150" y="3389313"/>
            <a:ext cx="4114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</a:rPr>
              <a:t>分数的基本性质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044575" y="3954463"/>
            <a:ext cx="73771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我们把分数的这种变形叫分数的      有时也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叫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5540375" y="41068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</a:rPr>
              <a:t>约分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425575" y="4640263"/>
            <a:ext cx="22098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化简分数</a:t>
            </a:r>
            <a:endParaRPr lang="zh-CN" altLang="en-US" sz="2400">
              <a:solidFill>
                <a:srgbClr val="FF0000"/>
              </a:solidFill>
            </a:endParaRPr>
          </a:p>
        </p:txBody>
      </p:sp>
      <p:pic>
        <p:nvPicPr>
          <p:cNvPr id="8199" name="Picture 8" descr="图片1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3925888"/>
            <a:ext cx="76200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图片1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7729" y="4640263"/>
            <a:ext cx="1397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1" name="Group 10"/>
          <p:cNvGrpSpPr>
            <a:grpSpLocks noChangeAspect="1"/>
          </p:cNvGrpSpPr>
          <p:nvPr/>
        </p:nvGrpSpPr>
        <p:grpSpPr bwMode="auto">
          <a:xfrm>
            <a:off x="1111250" y="2613025"/>
            <a:ext cx="4602163" cy="788988"/>
            <a:chOff x="0" y="0"/>
            <a:chExt cx="4084" cy="969"/>
          </a:xfrm>
        </p:grpSpPr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0" y="45"/>
            <a:ext cx="1797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r:id="rId4" imgW="749300" imgH="520700" progId="">
                    <p:embed/>
                  </p:oleObj>
                </mc:Choice>
                <mc:Fallback>
                  <p:oleObj r:id="rId4" imgW="749300" imgH="520700" progId="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5"/>
                          <a:ext cx="1797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2359" y="0"/>
            <a:ext cx="1725" cy="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r:id="rId6" imgW="647700" imgH="520700" progId="">
                    <p:embed/>
                  </p:oleObj>
                </mc:Choice>
                <mc:Fallback>
                  <p:oleObj r:id="rId6" imgW="647700" imgH="520700" progId="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9" y="0"/>
                          <a:ext cx="1725" cy="9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204" name="Picture 6"/>
          <p:cNvPicPr>
            <a:picLocks noChangeAspect="1" noChangeArrowheads="1"/>
          </p:cNvPicPr>
          <p:nvPr/>
        </p:nvPicPr>
        <p:blipFill>
          <a:blip r:embed="rId8" cstate="email"/>
          <a:srcRect t="-1595"/>
          <a:stretch>
            <a:fillRect/>
          </a:stretch>
        </p:blipFill>
        <p:spPr bwMode="auto">
          <a:xfrm>
            <a:off x="3424238" y="1109663"/>
            <a:ext cx="2293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taosh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3525" y="496888"/>
            <a:ext cx="3365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7"/>
          <p:cNvPicPr>
            <a:picLocks noChangeAspect="1" noChangeArrowheads="1"/>
          </p:cNvPicPr>
          <p:nvPr/>
        </p:nvPicPr>
        <p:blipFill>
          <a:blip r:embed="rId3" cstate="email"/>
          <a:srcRect t="-3052"/>
          <a:stretch>
            <a:fillRect/>
          </a:stretch>
        </p:blipFill>
        <p:spPr bwMode="auto">
          <a:xfrm>
            <a:off x="3392488" y="1458913"/>
            <a:ext cx="235743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6763" y="2511425"/>
            <a:ext cx="8377237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8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使学生明确分式的约分概念和理论依据，掌握约分方</a:t>
            </a:r>
          </a:p>
          <a:p>
            <a:pPr eaLnBrk="0" hangingPunct="0">
              <a:lnSpc>
                <a:spcPct val="18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法；熟练进行约分，并了解最简分式的意义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0" hangingPunct="0">
              <a:lnSpc>
                <a:spcPct val="180000"/>
              </a:lnSpc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通过与分数的约分作比较，学习分式的约分，渗透“</a:t>
            </a:r>
          </a:p>
          <a:p>
            <a:pPr eaLnBrk="0" hangingPunct="0">
              <a:lnSpc>
                <a:spcPct val="18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类比”的思想方法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7388" y="1643063"/>
            <a:ext cx="7943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分式的约分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：利用分式的基本性质，把一个分式的分子和分母中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以外的公因式约去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叫做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分式的约分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8350" y="4213225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分式的基本性质</a:t>
            </a:r>
          </a:p>
        </p:txBody>
      </p:sp>
      <p:pic>
        <p:nvPicPr>
          <p:cNvPr id="10244" name="Picture 4" descr="图片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9388" y="3071813"/>
            <a:ext cx="24384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35475" y="29337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约分的依据是什么？</a:t>
            </a:r>
          </a:p>
        </p:txBody>
      </p:sp>
      <p:grpSp>
        <p:nvGrpSpPr>
          <p:cNvPr id="10246" name="Group 18"/>
          <p:cNvGrpSpPr>
            <a:grpSpLocks noChangeAspect="1"/>
          </p:cNvGrpSpPr>
          <p:nvPr/>
        </p:nvGrpSpPr>
        <p:grpSpPr bwMode="auto">
          <a:xfrm>
            <a:off x="6748463" y="4037013"/>
            <a:ext cx="2147887" cy="2411412"/>
            <a:chOff x="0" y="0"/>
            <a:chExt cx="2544" cy="2856"/>
          </a:xfrm>
        </p:grpSpPr>
        <p:pic>
          <p:nvPicPr>
            <p:cNvPr id="10247" name="Picture 19" descr="bsj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696"/>
              <a:ext cx="1728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20" descr="bsj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008" y="0"/>
              <a:ext cx="1536" cy="2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21" descr="bsj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08" y="1176"/>
              <a:ext cx="774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50" name="Picture 2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59163" y="900113"/>
            <a:ext cx="24082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11188" y="1385888"/>
            <a:ext cx="51831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约分</a:t>
            </a:r>
          </a:p>
        </p:txBody>
      </p:sp>
      <p:grpSp>
        <p:nvGrpSpPr>
          <p:cNvPr id="11267" name="Group 6"/>
          <p:cNvGrpSpPr/>
          <p:nvPr/>
        </p:nvGrpSpPr>
        <p:grpSpPr bwMode="auto">
          <a:xfrm>
            <a:off x="650875" y="1701800"/>
            <a:ext cx="5894388" cy="917575"/>
            <a:chOff x="0" y="0"/>
            <a:chExt cx="4355" cy="922"/>
          </a:xfrm>
        </p:grpSpPr>
        <p:graphicFrame>
          <p:nvGraphicFramePr>
            <p:cNvPr id="11268" name="Object 4"/>
            <p:cNvGraphicFramePr>
              <a:graphicFrameLocks noChangeAspect="1"/>
            </p:cNvGraphicFramePr>
            <p:nvPr/>
          </p:nvGraphicFramePr>
          <p:xfrm>
            <a:off x="635" y="0"/>
            <a:ext cx="1179" cy="9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1" r:id="rId3" imgW="571500" imgH="596900" progId="">
                    <p:embed/>
                  </p:oleObj>
                </mc:Choice>
                <mc:Fallback>
                  <p:oleObj r:id="rId3" imgW="571500" imgH="596900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" y="0"/>
                          <a:ext cx="1179" cy="9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5"/>
            <p:cNvGraphicFramePr>
              <a:graphicFrameLocks noChangeAspect="1"/>
            </p:cNvGraphicFramePr>
            <p:nvPr/>
          </p:nvGraphicFramePr>
          <p:xfrm>
            <a:off x="2858" y="0"/>
            <a:ext cx="1497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2" r:id="rId5" imgW="762000" imgH="558800" progId="">
                    <p:embed/>
                  </p:oleObj>
                </mc:Choice>
                <mc:Fallback>
                  <p:oleObj r:id="rId5" imgW="762000" imgH="55880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8" y="0"/>
                          <a:ext cx="1497" cy="8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0" name="Rectangle 9"/>
            <p:cNvSpPr>
              <a:spLocks noChangeArrowheads="1"/>
            </p:cNvSpPr>
            <p:nvPr/>
          </p:nvSpPr>
          <p:spPr bwMode="auto">
            <a:xfrm>
              <a:off x="0" y="225"/>
              <a:ext cx="704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 ⑴  </a:t>
              </a:r>
              <a:endParaRPr lang="en-US" sz="2400" b="1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1271" name="Rectangle 10"/>
            <p:cNvSpPr>
              <a:spLocks noChangeArrowheads="1"/>
            </p:cNvSpPr>
            <p:nvPr/>
          </p:nvSpPr>
          <p:spPr bwMode="auto">
            <a:xfrm>
              <a:off x="2041" y="179"/>
              <a:ext cx="704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  ⑵ </a:t>
              </a:r>
              <a:endParaRPr lang="en-US" sz="2400" b="1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704850" y="3544888"/>
            <a:ext cx="128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zh-CN" altLang="en-US" sz="2400">
                <a:solidFill>
                  <a:srgbClr val="CC00FF"/>
                </a:solidFill>
                <a:ea typeface="楷体_GB2312" pitchFamily="49" charset="-122"/>
              </a:rPr>
              <a:t>：</a:t>
            </a:r>
          </a:p>
        </p:txBody>
      </p:sp>
      <p:grpSp>
        <p:nvGrpSpPr>
          <p:cNvPr id="11273" name="Group 18"/>
          <p:cNvGrpSpPr/>
          <p:nvPr/>
        </p:nvGrpSpPr>
        <p:grpSpPr bwMode="auto">
          <a:xfrm>
            <a:off x="1606550" y="3243263"/>
            <a:ext cx="7118350" cy="1201737"/>
            <a:chOff x="0" y="0"/>
            <a:chExt cx="5310" cy="1029"/>
          </a:xfrm>
        </p:grpSpPr>
        <p:sp>
          <p:nvSpPr>
            <p:cNvPr id="11274" name="Text Box 19"/>
            <p:cNvSpPr txBox="1">
              <a:spLocks noChangeArrowheads="1"/>
            </p:cNvSpPr>
            <p:nvPr/>
          </p:nvSpPr>
          <p:spPr bwMode="auto">
            <a:xfrm>
              <a:off x="0" y="242"/>
              <a:ext cx="5310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ea typeface="楷体_GB2312" pitchFamily="49" charset="-122"/>
                </a:rPr>
                <a:t>⑴</a:t>
              </a:r>
            </a:p>
          </p:txBody>
        </p:sp>
        <p:graphicFrame>
          <p:nvGraphicFramePr>
            <p:cNvPr id="11275" name="Object 11"/>
            <p:cNvGraphicFramePr>
              <a:graphicFrameLocks noChangeAspect="1"/>
            </p:cNvGraphicFramePr>
            <p:nvPr/>
          </p:nvGraphicFramePr>
          <p:xfrm>
            <a:off x="371" y="0"/>
            <a:ext cx="1217" cy="1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3" r:id="rId7" imgW="723900" imgH="596900" progId="">
                    <p:embed/>
                  </p:oleObj>
                </mc:Choice>
                <mc:Fallback>
                  <p:oleObj r:id="rId7" imgW="723900" imgH="596900" progId="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" y="0"/>
                          <a:ext cx="1217" cy="1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3767138" y="3378200"/>
          <a:ext cx="16002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r:id="rId9" imgW="876300" imgH="558800" progId="">
                  <p:embed/>
                </p:oleObj>
              </mc:Choice>
              <mc:Fallback>
                <p:oleObj r:id="rId9" imgW="876300" imgH="5588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3378200"/>
                        <a:ext cx="16002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5445125" y="3344863"/>
          <a:ext cx="1143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11" imgW="317500" imgH="520700" progId="">
                  <p:embed/>
                </p:oleObj>
              </mc:Choice>
              <mc:Fallback>
                <p:oleObj r:id="rId11" imgW="317500" imgH="5207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3344863"/>
                        <a:ext cx="11430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8" name="Group 23"/>
          <p:cNvGrpSpPr/>
          <p:nvPr/>
        </p:nvGrpSpPr>
        <p:grpSpPr bwMode="auto">
          <a:xfrm>
            <a:off x="765175" y="4460875"/>
            <a:ext cx="4989513" cy="1076325"/>
            <a:chOff x="0" y="0"/>
            <a:chExt cx="4083" cy="816"/>
          </a:xfrm>
        </p:grpSpPr>
        <p:sp>
          <p:nvSpPr>
            <p:cNvPr id="11279" name="Text Box 24"/>
            <p:cNvSpPr txBox="1">
              <a:spLocks noChangeArrowheads="1"/>
            </p:cNvSpPr>
            <p:nvPr/>
          </p:nvSpPr>
          <p:spPr bwMode="auto">
            <a:xfrm>
              <a:off x="0" y="272"/>
              <a:ext cx="408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ea typeface="楷体_GB2312" pitchFamily="49" charset="-122"/>
                </a:rPr>
                <a:t>⑵</a:t>
              </a:r>
            </a:p>
          </p:txBody>
        </p:sp>
        <p:graphicFrame>
          <p:nvGraphicFramePr>
            <p:cNvPr id="11280" name="Object 16"/>
            <p:cNvGraphicFramePr>
              <a:graphicFrameLocks noChangeAspect="1"/>
            </p:cNvGraphicFramePr>
            <p:nvPr/>
          </p:nvGraphicFramePr>
          <p:xfrm>
            <a:off x="363" y="0"/>
            <a:ext cx="1180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6" r:id="rId13" imgW="914400" imgH="558800" progId="">
                    <p:embed/>
                  </p:oleObj>
                </mc:Choice>
                <mc:Fallback>
                  <p:oleObj r:id="rId13" imgW="914400" imgH="558800" progId="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" y="0"/>
                          <a:ext cx="1180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2768600" y="4513263"/>
          <a:ext cx="17526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r:id="rId15" imgW="1028700" imgH="558800" progId="">
                  <p:embed/>
                </p:oleObj>
              </mc:Choice>
              <mc:Fallback>
                <p:oleObj r:id="rId15" imgW="1028700" imgH="5588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4513263"/>
                        <a:ext cx="17526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4584700" y="4460875"/>
          <a:ext cx="7366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r:id="rId17" imgW="292100" imgH="520700" progId="">
                  <p:embed/>
                </p:oleObj>
              </mc:Choice>
              <mc:Fallback>
                <p:oleObj r:id="rId17" imgW="292100" imgH="520700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4460875"/>
                        <a:ext cx="7366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Rectangle 88"/>
          <p:cNvSpPr>
            <a:spLocks noChangeArrowheads="1"/>
          </p:cNvSpPr>
          <p:nvPr/>
        </p:nvSpPr>
        <p:spPr bwMode="auto">
          <a:xfrm>
            <a:off x="560388" y="1035050"/>
            <a:ext cx="255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 题</a:t>
            </a:r>
            <a:r>
              <a:rPr lang="en-US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-92075" y="2854325"/>
            <a:ext cx="8278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FEE8FC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      分析：约分要先找出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分子和分母的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公因式。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84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1512888" y="1195388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在化简分式        时，小颖和小明得到的结果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不同，以下是两人的解法：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189288" y="1195388"/>
          <a:ext cx="1066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r:id="rId3" imgW="609600" imgH="571500" progId="">
                  <p:embed/>
                </p:oleObj>
              </mc:Choice>
              <mc:Fallback>
                <p:oleObj r:id="rId3" imgW="609600" imgH="5715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1195388"/>
                        <a:ext cx="1066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-11113" y="3081338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-11113" y="307657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777875" y="2717800"/>
            <a:ext cx="10810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小颖：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741488" y="2643188"/>
          <a:ext cx="374491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r:id="rId5" imgW="2082800" imgH="558800" progId="">
                  <p:embed/>
                </p:oleObj>
              </mc:Choice>
              <mc:Fallback>
                <p:oleObj r:id="rId5" imgW="2082800" imgH="5588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2643188"/>
                        <a:ext cx="3744912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798513" y="3970338"/>
            <a:ext cx="10080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小明：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741488" y="3829050"/>
          <a:ext cx="3960812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7" imgW="1879600" imgH="558800" progId="">
                  <p:embed/>
                </p:oleObj>
              </mc:Choice>
              <mc:Fallback>
                <p:oleObj r:id="rId7" imgW="1879600" imgH="5588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829050"/>
                        <a:ext cx="3960812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3798888" y="2719388"/>
            <a:ext cx="360362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4027488" y="3252788"/>
            <a:ext cx="360362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3722688" y="3905250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4103688" y="4438650"/>
            <a:ext cx="50323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8142288" y="1804988"/>
            <a:ext cx="458787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 b="1"/>
          </a:p>
        </p:txBody>
      </p:sp>
      <p:sp>
        <p:nvSpPr>
          <p:cNvPr id="12303" name="Rectangle 17"/>
          <p:cNvSpPr>
            <a:spLocks noChangeArrowheads="1"/>
          </p:cNvSpPr>
          <p:nvPr/>
        </p:nvSpPr>
        <p:spPr bwMode="auto">
          <a:xfrm>
            <a:off x="979488" y="5135563"/>
            <a:ext cx="6321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你对他们俩的解法有何看法？说说看！</a:t>
            </a:r>
            <a:r>
              <a:rPr lang="zh-CN" altLang="en-US" sz="2400" b="1" dirty="0">
                <a:solidFill>
                  <a:srgbClr val="FF0000"/>
                </a:solidFill>
                <a:latin typeface="方正舒体" panose="02010601030101010101" pitchFamily="2" charset="-122"/>
              </a:rPr>
              <a:t> </a:t>
            </a:r>
          </a:p>
        </p:txBody>
      </p:sp>
      <p:sp>
        <p:nvSpPr>
          <p:cNvPr id="12304" name="AutoShape 18"/>
          <p:cNvSpPr>
            <a:spLocks noChangeArrowheads="1"/>
          </p:cNvSpPr>
          <p:nvPr/>
        </p:nvSpPr>
        <p:spPr bwMode="auto">
          <a:xfrm>
            <a:off x="5748338" y="2117725"/>
            <a:ext cx="2819400" cy="2146300"/>
          </a:xfrm>
          <a:prstGeom prst="cloudCallout">
            <a:avLst>
              <a:gd name="adj1" fmla="val -44593"/>
              <a:gd name="adj2" fmla="val 85875"/>
            </a:avLst>
          </a:prstGeom>
          <a:solidFill>
            <a:srgbClr val="99FF99"/>
          </a:solidFill>
          <a:ln w="28575">
            <a:solidFill>
              <a:schemeClr val="bg1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对于分式而言，彻底约分后的分式叫什么？</a:t>
            </a:r>
          </a:p>
        </p:txBody>
      </p:sp>
      <p:sp>
        <p:nvSpPr>
          <p:cNvPr id="12305" name="Rectangle 19"/>
          <p:cNvSpPr>
            <a:spLocks noChangeArrowheads="1"/>
          </p:cNvSpPr>
          <p:nvPr/>
        </p:nvSpPr>
        <p:spPr bwMode="auto">
          <a:xfrm>
            <a:off x="968375" y="5691188"/>
            <a:ext cx="7062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一般约分要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彻底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使分子、分母没有公因式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      </a:t>
            </a:r>
          </a:p>
        </p:txBody>
      </p:sp>
      <p:sp>
        <p:nvSpPr>
          <p:cNvPr id="12306" name="Text Box 24"/>
          <p:cNvSpPr txBox="1">
            <a:spLocks noChangeArrowheads="1"/>
          </p:cNvSpPr>
          <p:nvPr/>
        </p:nvSpPr>
        <p:spPr bwMode="auto">
          <a:xfrm>
            <a:off x="552450" y="604838"/>
            <a:ext cx="1658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build="p" autoUpdateAnimBg="0"/>
      <p:bldP spid="12304" grpId="0" animBg="1" autoUpdateAnimBg="0"/>
      <p:bldP spid="1230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82600" y="3843338"/>
            <a:ext cx="6234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分式约分的结果是：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87800" y="3843338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最简分式或整式</a:t>
            </a:r>
          </a:p>
        </p:txBody>
      </p:sp>
      <p:pic>
        <p:nvPicPr>
          <p:cNvPr id="13316" name="Picture 7" descr="200811172257268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620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8"/>
          <p:cNvGrpSpPr/>
          <p:nvPr/>
        </p:nvGrpSpPr>
        <p:grpSpPr bwMode="auto">
          <a:xfrm>
            <a:off x="741363" y="5321300"/>
            <a:ext cx="7702550" cy="877888"/>
            <a:chOff x="0" y="0"/>
            <a:chExt cx="2792" cy="628"/>
          </a:xfrm>
        </p:grpSpPr>
        <p:sp>
          <p:nvSpPr>
            <p:cNvPr id="13318" name="Freeform 9"/>
            <p:cNvSpPr/>
            <p:nvPr/>
          </p:nvSpPr>
          <p:spPr bwMode="auto">
            <a:xfrm>
              <a:off x="0" y="107"/>
              <a:ext cx="559" cy="300"/>
            </a:xfrm>
            <a:custGeom>
              <a:avLst/>
              <a:gdLst>
                <a:gd name="T0" fmla="*/ 1119 w 1119"/>
                <a:gd name="T1" fmla="*/ 59 h 600"/>
                <a:gd name="T2" fmla="*/ 957 w 1119"/>
                <a:gd name="T3" fmla="*/ 59 h 600"/>
                <a:gd name="T4" fmla="*/ 957 w 1119"/>
                <a:gd name="T5" fmla="*/ 147 h 600"/>
                <a:gd name="T6" fmla="*/ 918 w 1119"/>
                <a:gd name="T7" fmla="*/ 186 h 600"/>
                <a:gd name="T8" fmla="*/ 870 w 1119"/>
                <a:gd name="T9" fmla="*/ 186 h 600"/>
                <a:gd name="T10" fmla="*/ 870 w 1119"/>
                <a:gd name="T11" fmla="*/ 93 h 600"/>
                <a:gd name="T12" fmla="*/ 737 w 1119"/>
                <a:gd name="T13" fmla="*/ 93 h 600"/>
                <a:gd name="T14" fmla="*/ 737 w 1119"/>
                <a:gd name="T15" fmla="*/ 204 h 600"/>
                <a:gd name="T16" fmla="*/ 689 w 1119"/>
                <a:gd name="T17" fmla="*/ 204 h 600"/>
                <a:gd name="T18" fmla="*/ 685 w 1119"/>
                <a:gd name="T19" fmla="*/ 166 h 600"/>
                <a:gd name="T20" fmla="*/ 678 w 1119"/>
                <a:gd name="T21" fmla="*/ 135 h 600"/>
                <a:gd name="T22" fmla="*/ 667 w 1119"/>
                <a:gd name="T23" fmla="*/ 108 h 600"/>
                <a:gd name="T24" fmla="*/ 653 w 1119"/>
                <a:gd name="T25" fmla="*/ 85 h 600"/>
                <a:gd name="T26" fmla="*/ 639 w 1119"/>
                <a:gd name="T27" fmla="*/ 66 h 600"/>
                <a:gd name="T28" fmla="*/ 627 w 1119"/>
                <a:gd name="T29" fmla="*/ 51 h 600"/>
                <a:gd name="T30" fmla="*/ 615 w 1119"/>
                <a:gd name="T31" fmla="*/ 38 h 600"/>
                <a:gd name="T32" fmla="*/ 607 w 1119"/>
                <a:gd name="T33" fmla="*/ 27 h 600"/>
                <a:gd name="T34" fmla="*/ 599 w 1119"/>
                <a:gd name="T35" fmla="*/ 40 h 600"/>
                <a:gd name="T36" fmla="*/ 590 w 1119"/>
                <a:gd name="T37" fmla="*/ 55 h 600"/>
                <a:gd name="T38" fmla="*/ 580 w 1119"/>
                <a:gd name="T39" fmla="*/ 73 h 600"/>
                <a:gd name="T40" fmla="*/ 571 w 1119"/>
                <a:gd name="T41" fmla="*/ 93 h 600"/>
                <a:gd name="T42" fmla="*/ 563 w 1119"/>
                <a:gd name="T43" fmla="*/ 111 h 600"/>
                <a:gd name="T44" fmla="*/ 556 w 1119"/>
                <a:gd name="T45" fmla="*/ 130 h 600"/>
                <a:gd name="T46" fmla="*/ 551 w 1119"/>
                <a:gd name="T47" fmla="*/ 145 h 600"/>
                <a:gd name="T48" fmla="*/ 547 w 1119"/>
                <a:gd name="T49" fmla="*/ 156 h 600"/>
                <a:gd name="T50" fmla="*/ 541 w 1119"/>
                <a:gd name="T51" fmla="*/ 142 h 600"/>
                <a:gd name="T52" fmla="*/ 536 w 1119"/>
                <a:gd name="T53" fmla="*/ 126 h 600"/>
                <a:gd name="T54" fmla="*/ 529 w 1119"/>
                <a:gd name="T55" fmla="*/ 109 h 600"/>
                <a:gd name="T56" fmla="*/ 521 w 1119"/>
                <a:gd name="T57" fmla="*/ 92 h 600"/>
                <a:gd name="T58" fmla="*/ 514 w 1119"/>
                <a:gd name="T59" fmla="*/ 76 h 600"/>
                <a:gd name="T60" fmla="*/ 506 w 1119"/>
                <a:gd name="T61" fmla="*/ 61 h 600"/>
                <a:gd name="T62" fmla="*/ 499 w 1119"/>
                <a:gd name="T63" fmla="*/ 48 h 600"/>
                <a:gd name="T64" fmla="*/ 493 w 1119"/>
                <a:gd name="T65" fmla="*/ 39 h 600"/>
                <a:gd name="T66" fmla="*/ 483 w 1119"/>
                <a:gd name="T67" fmla="*/ 55 h 600"/>
                <a:gd name="T68" fmla="*/ 472 w 1119"/>
                <a:gd name="T69" fmla="*/ 76 h 600"/>
                <a:gd name="T70" fmla="*/ 462 w 1119"/>
                <a:gd name="T71" fmla="*/ 100 h 600"/>
                <a:gd name="T72" fmla="*/ 453 w 1119"/>
                <a:gd name="T73" fmla="*/ 127 h 600"/>
                <a:gd name="T74" fmla="*/ 445 w 1119"/>
                <a:gd name="T75" fmla="*/ 155 h 600"/>
                <a:gd name="T76" fmla="*/ 439 w 1119"/>
                <a:gd name="T77" fmla="*/ 184 h 600"/>
                <a:gd name="T78" fmla="*/ 434 w 1119"/>
                <a:gd name="T79" fmla="*/ 212 h 600"/>
                <a:gd name="T80" fmla="*/ 432 w 1119"/>
                <a:gd name="T81" fmla="*/ 240 h 600"/>
                <a:gd name="T82" fmla="*/ 351 w 1119"/>
                <a:gd name="T83" fmla="*/ 240 h 600"/>
                <a:gd name="T84" fmla="*/ 351 w 1119"/>
                <a:gd name="T85" fmla="*/ 186 h 600"/>
                <a:gd name="T86" fmla="*/ 375 w 1119"/>
                <a:gd name="T87" fmla="*/ 186 h 600"/>
                <a:gd name="T88" fmla="*/ 318 w 1119"/>
                <a:gd name="T89" fmla="*/ 87 h 600"/>
                <a:gd name="T90" fmla="*/ 150 w 1119"/>
                <a:gd name="T91" fmla="*/ 87 h 600"/>
                <a:gd name="T92" fmla="*/ 104 w 1119"/>
                <a:gd name="T93" fmla="*/ 0 h 600"/>
                <a:gd name="T94" fmla="*/ 0 w 1119"/>
                <a:gd name="T95" fmla="*/ 229 h 600"/>
                <a:gd name="T96" fmla="*/ 0 w 1119"/>
                <a:gd name="T97" fmla="*/ 600 h 600"/>
                <a:gd name="T98" fmla="*/ 1119 w 1119"/>
                <a:gd name="T99" fmla="*/ 600 h 600"/>
                <a:gd name="T100" fmla="*/ 1119 w 1119"/>
                <a:gd name="T101" fmla="*/ 59 h 600"/>
                <a:gd name="T102" fmla="*/ 0 w 1119"/>
                <a:gd name="T103" fmla="*/ 0 h 600"/>
                <a:gd name="T104" fmla="*/ 1119 w 1119"/>
                <a:gd name="T105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Rectangle 10"/>
            <p:cNvSpPr>
              <a:spLocks noChangeArrowheads="1"/>
            </p:cNvSpPr>
            <p:nvPr/>
          </p:nvSpPr>
          <p:spPr bwMode="auto"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0" name="Freeform 11"/>
            <p:cNvSpPr/>
            <p:nvPr/>
          </p:nvSpPr>
          <p:spPr bwMode="auto">
            <a:xfrm>
              <a:off x="1685" y="96"/>
              <a:ext cx="1107" cy="311"/>
            </a:xfrm>
            <a:custGeom>
              <a:avLst/>
              <a:gdLst>
                <a:gd name="T0" fmla="*/ 2214 w 2214"/>
                <a:gd name="T1" fmla="*/ 147 h 621"/>
                <a:gd name="T2" fmla="*/ 2087 w 2214"/>
                <a:gd name="T3" fmla="*/ 190 h 621"/>
                <a:gd name="T4" fmla="*/ 2024 w 2214"/>
                <a:gd name="T5" fmla="*/ 65 h 621"/>
                <a:gd name="T6" fmla="*/ 1977 w 2214"/>
                <a:gd name="T7" fmla="*/ 168 h 621"/>
                <a:gd name="T8" fmla="*/ 1955 w 2214"/>
                <a:gd name="T9" fmla="*/ 120 h 621"/>
                <a:gd name="T10" fmla="*/ 1882 w 2214"/>
                <a:gd name="T11" fmla="*/ 49 h 621"/>
                <a:gd name="T12" fmla="*/ 1861 w 2214"/>
                <a:gd name="T13" fmla="*/ 49 h 621"/>
                <a:gd name="T14" fmla="*/ 1828 w 2214"/>
                <a:gd name="T15" fmla="*/ 49 h 621"/>
                <a:gd name="T16" fmla="*/ 1784 w 2214"/>
                <a:gd name="T17" fmla="*/ 49 h 621"/>
                <a:gd name="T18" fmla="*/ 1738 w 2214"/>
                <a:gd name="T19" fmla="*/ 49 h 621"/>
                <a:gd name="T20" fmla="*/ 1694 w 2214"/>
                <a:gd name="T21" fmla="*/ 49 h 621"/>
                <a:gd name="T22" fmla="*/ 1660 w 2214"/>
                <a:gd name="T23" fmla="*/ 49 h 621"/>
                <a:gd name="T24" fmla="*/ 1639 w 2214"/>
                <a:gd name="T25" fmla="*/ 49 h 621"/>
                <a:gd name="T26" fmla="*/ 1631 w 2214"/>
                <a:gd name="T27" fmla="*/ 53 h 621"/>
                <a:gd name="T28" fmla="*/ 1607 w 2214"/>
                <a:gd name="T29" fmla="*/ 76 h 621"/>
                <a:gd name="T30" fmla="*/ 1577 w 2214"/>
                <a:gd name="T31" fmla="*/ 108 h 621"/>
                <a:gd name="T32" fmla="*/ 1554 w 2214"/>
                <a:gd name="T33" fmla="*/ 131 h 621"/>
                <a:gd name="T34" fmla="*/ 1587 w 2214"/>
                <a:gd name="T35" fmla="*/ 135 h 621"/>
                <a:gd name="T36" fmla="*/ 1515 w 2214"/>
                <a:gd name="T37" fmla="*/ 205 h 621"/>
                <a:gd name="T38" fmla="*/ 1515 w 2214"/>
                <a:gd name="T39" fmla="*/ 121 h 621"/>
                <a:gd name="T40" fmla="*/ 1515 w 2214"/>
                <a:gd name="T41" fmla="*/ 39 h 621"/>
                <a:gd name="T42" fmla="*/ 1505 w 2214"/>
                <a:gd name="T43" fmla="*/ 40 h 621"/>
                <a:gd name="T44" fmla="*/ 1481 w 2214"/>
                <a:gd name="T45" fmla="*/ 40 h 621"/>
                <a:gd name="T46" fmla="*/ 1448 w 2214"/>
                <a:gd name="T47" fmla="*/ 40 h 621"/>
                <a:gd name="T48" fmla="*/ 1410 w 2214"/>
                <a:gd name="T49" fmla="*/ 40 h 621"/>
                <a:gd name="T50" fmla="*/ 1371 w 2214"/>
                <a:gd name="T51" fmla="*/ 40 h 621"/>
                <a:gd name="T52" fmla="*/ 1337 w 2214"/>
                <a:gd name="T53" fmla="*/ 39 h 621"/>
                <a:gd name="T54" fmla="*/ 1313 w 2214"/>
                <a:gd name="T55" fmla="*/ 39 h 621"/>
                <a:gd name="T56" fmla="*/ 1304 w 2214"/>
                <a:gd name="T57" fmla="*/ 39 h 621"/>
                <a:gd name="T58" fmla="*/ 1063 w 2214"/>
                <a:gd name="T59" fmla="*/ 84 h 621"/>
                <a:gd name="T60" fmla="*/ 1049 w 2214"/>
                <a:gd name="T61" fmla="*/ 124 h 621"/>
                <a:gd name="T62" fmla="*/ 1020 w 2214"/>
                <a:gd name="T63" fmla="*/ 137 h 621"/>
                <a:gd name="T64" fmla="*/ 996 w 2214"/>
                <a:gd name="T65" fmla="*/ 159 h 621"/>
                <a:gd name="T66" fmla="*/ 981 w 2214"/>
                <a:gd name="T67" fmla="*/ 190 h 621"/>
                <a:gd name="T68" fmla="*/ 955 w 2214"/>
                <a:gd name="T69" fmla="*/ 207 h 621"/>
                <a:gd name="T70" fmla="*/ 944 w 2214"/>
                <a:gd name="T71" fmla="*/ 153 h 621"/>
                <a:gd name="T72" fmla="*/ 921 w 2214"/>
                <a:gd name="T73" fmla="*/ 132 h 621"/>
                <a:gd name="T74" fmla="*/ 898 w 2214"/>
                <a:gd name="T75" fmla="*/ 149 h 621"/>
                <a:gd name="T76" fmla="*/ 888 w 2214"/>
                <a:gd name="T77" fmla="*/ 207 h 621"/>
                <a:gd name="T78" fmla="*/ 822 w 2214"/>
                <a:gd name="T79" fmla="*/ 11 h 621"/>
                <a:gd name="T80" fmla="*/ 783 w 2214"/>
                <a:gd name="T81" fmla="*/ 75 h 621"/>
                <a:gd name="T82" fmla="*/ 524 w 2214"/>
                <a:gd name="T83" fmla="*/ 9 h 621"/>
                <a:gd name="T84" fmla="*/ 237 w 2214"/>
                <a:gd name="T85" fmla="*/ 75 h 621"/>
                <a:gd name="T86" fmla="*/ 175 w 2214"/>
                <a:gd name="T87" fmla="*/ 156 h 621"/>
                <a:gd name="T88" fmla="*/ 162 w 2214"/>
                <a:gd name="T89" fmla="*/ 139 h 621"/>
                <a:gd name="T90" fmla="*/ 147 w 2214"/>
                <a:gd name="T91" fmla="*/ 117 h 621"/>
                <a:gd name="T92" fmla="*/ 134 w 2214"/>
                <a:gd name="T93" fmla="*/ 98 h 621"/>
                <a:gd name="T94" fmla="*/ 129 w 2214"/>
                <a:gd name="T95" fmla="*/ 90 h 621"/>
                <a:gd name="T96" fmla="*/ 84 w 2214"/>
                <a:gd name="T97" fmla="*/ 0 h 621"/>
                <a:gd name="T98" fmla="*/ 45 w 2214"/>
                <a:gd name="T99" fmla="*/ 87 h 621"/>
                <a:gd name="T100" fmla="*/ 33 w 2214"/>
                <a:gd name="T101" fmla="*/ 156 h 621"/>
                <a:gd name="T102" fmla="*/ 0 w 2214"/>
                <a:gd name="T103" fmla="*/ 621 h 621"/>
                <a:gd name="T104" fmla="*/ 2214 w 2214"/>
                <a:gd name="T105" fmla="*/ 147 h 621"/>
                <a:gd name="T106" fmla="*/ 0 w 2214"/>
                <a:gd name="T107" fmla="*/ 0 h 621"/>
                <a:gd name="T108" fmla="*/ 2214 w 2214"/>
                <a:gd name="T109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T106" t="T107" r="T108" b="T109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1" name="Rectangle 12"/>
            <p:cNvSpPr>
              <a:spLocks noChangeArrowheads="1"/>
            </p:cNvSpPr>
            <p:nvPr/>
          </p:nvSpPr>
          <p:spPr bwMode="auto"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Freeform 13"/>
            <p:cNvSpPr/>
            <p:nvPr/>
          </p:nvSpPr>
          <p:spPr bwMode="auto">
            <a:xfrm>
              <a:off x="1684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Freeform 14"/>
            <p:cNvSpPr/>
            <p:nvPr/>
          </p:nvSpPr>
          <p:spPr bwMode="auto">
            <a:xfrm>
              <a:off x="172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Freeform 15"/>
            <p:cNvSpPr/>
            <p:nvPr/>
          </p:nvSpPr>
          <p:spPr bwMode="auto">
            <a:xfrm>
              <a:off x="1758" y="275"/>
              <a:ext cx="25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Rectangle 16"/>
            <p:cNvSpPr>
              <a:spLocks noChangeArrowheads="1"/>
            </p:cNvSpPr>
            <p:nvPr/>
          </p:nvSpPr>
          <p:spPr bwMode="auto"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Rectangle 17"/>
            <p:cNvSpPr>
              <a:spLocks noChangeArrowheads="1"/>
            </p:cNvSpPr>
            <p:nvPr/>
          </p:nvSpPr>
          <p:spPr bwMode="auto"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Freeform 18"/>
            <p:cNvSpPr/>
            <p:nvPr/>
          </p:nvSpPr>
          <p:spPr bwMode="auto">
            <a:xfrm>
              <a:off x="2407" y="275"/>
              <a:ext cx="24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Freeform 19"/>
            <p:cNvSpPr/>
            <p:nvPr/>
          </p:nvSpPr>
          <p:spPr bwMode="auto">
            <a:xfrm>
              <a:off x="24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Freeform 20"/>
            <p:cNvSpPr/>
            <p:nvPr/>
          </p:nvSpPr>
          <p:spPr bwMode="auto">
            <a:xfrm>
              <a:off x="2481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Freeform 21"/>
            <p:cNvSpPr/>
            <p:nvPr/>
          </p:nvSpPr>
          <p:spPr bwMode="auto">
            <a:xfrm>
              <a:off x="251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1" name="Freeform 22"/>
            <p:cNvSpPr/>
            <p:nvPr/>
          </p:nvSpPr>
          <p:spPr bwMode="auto">
            <a:xfrm>
              <a:off x="2557" y="275"/>
              <a:ext cx="25" cy="144"/>
            </a:xfrm>
            <a:custGeom>
              <a:avLst/>
              <a:gdLst>
                <a:gd name="T0" fmla="*/ 25 w 49"/>
                <a:gd name="T1" fmla="*/ 0 h 286"/>
                <a:gd name="T2" fmla="*/ 49 w 49"/>
                <a:gd name="T3" fmla="*/ 57 h 286"/>
                <a:gd name="T4" fmla="*/ 49 w 49"/>
                <a:gd name="T5" fmla="*/ 286 h 286"/>
                <a:gd name="T6" fmla="*/ 0 w 49"/>
                <a:gd name="T7" fmla="*/ 272 h 286"/>
                <a:gd name="T8" fmla="*/ 0 w 49"/>
                <a:gd name="T9" fmla="*/ 57 h 286"/>
                <a:gd name="T10" fmla="*/ 25 w 49"/>
                <a:gd name="T11" fmla="*/ 0 h 286"/>
                <a:gd name="T12" fmla="*/ 0 w 49"/>
                <a:gd name="T13" fmla="*/ 0 h 286"/>
                <a:gd name="T14" fmla="*/ 49 w 49"/>
                <a:gd name="T15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2" name="Freeform 23"/>
            <p:cNvSpPr/>
            <p:nvPr/>
          </p:nvSpPr>
          <p:spPr bwMode="auto">
            <a:xfrm>
              <a:off x="2595" y="283"/>
              <a:ext cx="25" cy="148"/>
            </a:xfrm>
            <a:custGeom>
              <a:avLst/>
              <a:gdLst>
                <a:gd name="T0" fmla="*/ 25 w 50"/>
                <a:gd name="T1" fmla="*/ 0 h 295"/>
                <a:gd name="T2" fmla="*/ 50 w 50"/>
                <a:gd name="T3" fmla="*/ 56 h 295"/>
                <a:gd name="T4" fmla="*/ 50 w 50"/>
                <a:gd name="T5" fmla="*/ 295 h 295"/>
                <a:gd name="T6" fmla="*/ 0 w 50"/>
                <a:gd name="T7" fmla="*/ 276 h 295"/>
                <a:gd name="T8" fmla="*/ 0 w 50"/>
                <a:gd name="T9" fmla="*/ 56 h 295"/>
                <a:gd name="T10" fmla="*/ 25 w 50"/>
                <a:gd name="T11" fmla="*/ 0 h 295"/>
                <a:gd name="T12" fmla="*/ 0 w 50"/>
                <a:gd name="T13" fmla="*/ 0 h 295"/>
                <a:gd name="T14" fmla="*/ 50 w 50"/>
                <a:gd name="T1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3" name="Freeform 24"/>
            <p:cNvSpPr/>
            <p:nvPr/>
          </p:nvSpPr>
          <p:spPr bwMode="auto">
            <a:xfrm>
              <a:off x="2634" y="291"/>
              <a:ext cx="24" cy="156"/>
            </a:xfrm>
            <a:custGeom>
              <a:avLst/>
              <a:gdLst>
                <a:gd name="T0" fmla="*/ 24 w 49"/>
                <a:gd name="T1" fmla="*/ 0 h 313"/>
                <a:gd name="T2" fmla="*/ 49 w 49"/>
                <a:gd name="T3" fmla="*/ 57 h 313"/>
                <a:gd name="T4" fmla="*/ 49 w 49"/>
                <a:gd name="T5" fmla="*/ 313 h 313"/>
                <a:gd name="T6" fmla="*/ 0 w 49"/>
                <a:gd name="T7" fmla="*/ 290 h 313"/>
                <a:gd name="T8" fmla="*/ 0 w 49"/>
                <a:gd name="T9" fmla="*/ 57 h 313"/>
                <a:gd name="T10" fmla="*/ 24 w 49"/>
                <a:gd name="T11" fmla="*/ 0 h 313"/>
                <a:gd name="T12" fmla="*/ 0 w 49"/>
                <a:gd name="T13" fmla="*/ 0 h 313"/>
                <a:gd name="T14" fmla="*/ 49 w 49"/>
                <a:gd name="T15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Freeform 25"/>
            <p:cNvSpPr/>
            <p:nvPr/>
          </p:nvSpPr>
          <p:spPr bwMode="auto">
            <a:xfrm>
              <a:off x="2672" y="301"/>
              <a:ext cx="24" cy="169"/>
            </a:xfrm>
            <a:custGeom>
              <a:avLst/>
              <a:gdLst>
                <a:gd name="T0" fmla="*/ 24 w 50"/>
                <a:gd name="T1" fmla="*/ 0 h 340"/>
                <a:gd name="T2" fmla="*/ 50 w 50"/>
                <a:gd name="T3" fmla="*/ 58 h 340"/>
                <a:gd name="T4" fmla="*/ 50 w 50"/>
                <a:gd name="T5" fmla="*/ 340 h 340"/>
                <a:gd name="T6" fmla="*/ 0 w 50"/>
                <a:gd name="T7" fmla="*/ 309 h 340"/>
                <a:gd name="T8" fmla="*/ 0 w 50"/>
                <a:gd name="T9" fmla="*/ 58 h 340"/>
                <a:gd name="T10" fmla="*/ 24 w 50"/>
                <a:gd name="T11" fmla="*/ 0 h 340"/>
                <a:gd name="T12" fmla="*/ 0 w 50"/>
                <a:gd name="T13" fmla="*/ 0 h 340"/>
                <a:gd name="T14" fmla="*/ 50 w 50"/>
                <a:gd name="T1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Freeform 26"/>
            <p:cNvSpPr/>
            <p:nvPr/>
          </p:nvSpPr>
          <p:spPr bwMode="auto">
            <a:xfrm>
              <a:off x="2710" y="316"/>
              <a:ext cx="24" cy="186"/>
            </a:xfrm>
            <a:custGeom>
              <a:avLst/>
              <a:gdLst>
                <a:gd name="T0" fmla="*/ 24 w 50"/>
                <a:gd name="T1" fmla="*/ 0 h 373"/>
                <a:gd name="T2" fmla="*/ 50 w 50"/>
                <a:gd name="T3" fmla="*/ 58 h 373"/>
                <a:gd name="T4" fmla="*/ 50 w 50"/>
                <a:gd name="T5" fmla="*/ 373 h 373"/>
                <a:gd name="T6" fmla="*/ 0 w 50"/>
                <a:gd name="T7" fmla="*/ 326 h 373"/>
                <a:gd name="T8" fmla="*/ 0 w 50"/>
                <a:gd name="T9" fmla="*/ 58 h 373"/>
                <a:gd name="T10" fmla="*/ 24 w 50"/>
                <a:gd name="T11" fmla="*/ 0 h 373"/>
                <a:gd name="T12" fmla="*/ 0 w 50"/>
                <a:gd name="T13" fmla="*/ 0 h 373"/>
                <a:gd name="T14" fmla="*/ 50 w 50"/>
                <a:gd name="T15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Freeform 27"/>
            <p:cNvSpPr/>
            <p:nvPr/>
          </p:nvSpPr>
          <p:spPr bwMode="auto">
            <a:xfrm>
              <a:off x="2748" y="333"/>
              <a:ext cx="24" cy="216"/>
            </a:xfrm>
            <a:custGeom>
              <a:avLst/>
              <a:gdLst>
                <a:gd name="T0" fmla="*/ 26 w 50"/>
                <a:gd name="T1" fmla="*/ 0 h 430"/>
                <a:gd name="T2" fmla="*/ 50 w 50"/>
                <a:gd name="T3" fmla="*/ 56 h 430"/>
                <a:gd name="T4" fmla="*/ 50 w 50"/>
                <a:gd name="T5" fmla="*/ 430 h 430"/>
                <a:gd name="T6" fmla="*/ 0 w 50"/>
                <a:gd name="T7" fmla="*/ 368 h 430"/>
                <a:gd name="T8" fmla="*/ 0 w 50"/>
                <a:gd name="T9" fmla="*/ 56 h 430"/>
                <a:gd name="T10" fmla="*/ 26 w 50"/>
                <a:gd name="T11" fmla="*/ 0 h 430"/>
                <a:gd name="T12" fmla="*/ 0 w 50"/>
                <a:gd name="T13" fmla="*/ 0 h 430"/>
                <a:gd name="T14" fmla="*/ 50 w 50"/>
                <a:gd name="T15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Freeform 28"/>
            <p:cNvSpPr/>
            <p:nvPr/>
          </p:nvSpPr>
          <p:spPr bwMode="auto">
            <a:xfrm>
              <a:off x="2786" y="370"/>
              <a:ext cx="6" cy="213"/>
            </a:xfrm>
            <a:custGeom>
              <a:avLst/>
              <a:gdLst>
                <a:gd name="T0" fmla="*/ 13 w 13"/>
                <a:gd name="T1" fmla="*/ 0 h 427"/>
                <a:gd name="T2" fmla="*/ 13 w 13"/>
                <a:gd name="T3" fmla="*/ 427 h 427"/>
                <a:gd name="T4" fmla="*/ 0 w 13"/>
                <a:gd name="T5" fmla="*/ 396 h 427"/>
                <a:gd name="T6" fmla="*/ 0 w 13"/>
                <a:gd name="T7" fmla="*/ 29 h 427"/>
                <a:gd name="T8" fmla="*/ 13 w 13"/>
                <a:gd name="T9" fmla="*/ 0 h 427"/>
                <a:gd name="T10" fmla="*/ 0 w 13"/>
                <a:gd name="T11" fmla="*/ 0 h 427"/>
                <a:gd name="T12" fmla="*/ 13 w 13"/>
                <a:gd name="T13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8" name="Freeform 29"/>
            <p:cNvSpPr/>
            <p:nvPr/>
          </p:nvSpPr>
          <p:spPr bwMode="auto">
            <a:xfrm>
              <a:off x="2394" y="310"/>
              <a:ext cx="398" cy="105"/>
            </a:xfrm>
            <a:custGeom>
              <a:avLst/>
              <a:gdLst>
                <a:gd name="T0" fmla="*/ 6 w 796"/>
                <a:gd name="T1" fmla="*/ 29 h 208"/>
                <a:gd name="T2" fmla="*/ 29 w 796"/>
                <a:gd name="T3" fmla="*/ 29 h 208"/>
                <a:gd name="T4" fmla="*/ 63 w 796"/>
                <a:gd name="T5" fmla="*/ 29 h 208"/>
                <a:gd name="T6" fmla="*/ 105 w 796"/>
                <a:gd name="T7" fmla="*/ 29 h 208"/>
                <a:gd name="T8" fmla="*/ 147 w 796"/>
                <a:gd name="T9" fmla="*/ 29 h 208"/>
                <a:gd name="T10" fmla="*/ 189 w 796"/>
                <a:gd name="T11" fmla="*/ 29 h 208"/>
                <a:gd name="T12" fmla="*/ 223 w 796"/>
                <a:gd name="T13" fmla="*/ 29 h 208"/>
                <a:gd name="T14" fmla="*/ 246 w 796"/>
                <a:gd name="T15" fmla="*/ 29 h 208"/>
                <a:gd name="T16" fmla="*/ 259 w 796"/>
                <a:gd name="T17" fmla="*/ 29 h 208"/>
                <a:gd name="T18" fmla="*/ 294 w 796"/>
                <a:gd name="T19" fmla="*/ 32 h 208"/>
                <a:gd name="T20" fmla="*/ 349 w 796"/>
                <a:gd name="T21" fmla="*/ 40 h 208"/>
                <a:gd name="T22" fmla="*/ 420 w 796"/>
                <a:gd name="T23" fmla="*/ 53 h 208"/>
                <a:gd name="T24" fmla="*/ 503 w 796"/>
                <a:gd name="T25" fmla="*/ 72 h 208"/>
                <a:gd name="T26" fmla="*/ 590 w 796"/>
                <a:gd name="T27" fmla="*/ 100 h 208"/>
                <a:gd name="T28" fmla="*/ 677 w 796"/>
                <a:gd name="T29" fmla="*/ 136 h 208"/>
                <a:gd name="T30" fmla="*/ 759 w 796"/>
                <a:gd name="T31" fmla="*/ 182 h 208"/>
                <a:gd name="T32" fmla="*/ 796 w 796"/>
                <a:gd name="T33" fmla="*/ 161 h 208"/>
                <a:gd name="T34" fmla="*/ 719 w 796"/>
                <a:gd name="T35" fmla="*/ 112 h 208"/>
                <a:gd name="T36" fmla="*/ 634 w 796"/>
                <a:gd name="T37" fmla="*/ 74 h 208"/>
                <a:gd name="T38" fmla="*/ 546 w 796"/>
                <a:gd name="T39" fmla="*/ 45 h 208"/>
                <a:gd name="T40" fmla="*/ 461 w 796"/>
                <a:gd name="T41" fmla="*/ 25 h 208"/>
                <a:gd name="T42" fmla="*/ 384 w 796"/>
                <a:gd name="T43" fmla="*/ 11 h 208"/>
                <a:gd name="T44" fmla="*/ 319 w 796"/>
                <a:gd name="T45" fmla="*/ 5 h 208"/>
                <a:gd name="T46" fmla="*/ 274 w 796"/>
                <a:gd name="T47" fmla="*/ 1 h 208"/>
                <a:gd name="T48" fmla="*/ 252 w 796"/>
                <a:gd name="T49" fmla="*/ 0 h 208"/>
                <a:gd name="T50" fmla="*/ 236 w 796"/>
                <a:gd name="T51" fmla="*/ 0 h 208"/>
                <a:gd name="T52" fmla="*/ 207 w 796"/>
                <a:gd name="T53" fmla="*/ 0 h 208"/>
                <a:gd name="T54" fmla="*/ 169 w 796"/>
                <a:gd name="T55" fmla="*/ 0 h 208"/>
                <a:gd name="T56" fmla="*/ 127 w 796"/>
                <a:gd name="T57" fmla="*/ 0 h 208"/>
                <a:gd name="T58" fmla="*/ 83 w 796"/>
                <a:gd name="T59" fmla="*/ 0 h 208"/>
                <a:gd name="T60" fmla="*/ 45 w 796"/>
                <a:gd name="T61" fmla="*/ 0 h 208"/>
                <a:gd name="T62" fmla="*/ 16 w 796"/>
                <a:gd name="T63" fmla="*/ 0 h 208"/>
                <a:gd name="T64" fmla="*/ 0 w 796"/>
                <a:gd name="T65" fmla="*/ 0 h 208"/>
                <a:gd name="T66" fmla="*/ 0 w 796"/>
                <a:gd name="T67" fmla="*/ 0 h 208"/>
                <a:gd name="T68" fmla="*/ 796 w 796"/>
                <a:gd name="T6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Freeform 30"/>
            <p:cNvSpPr/>
            <p:nvPr/>
          </p:nvSpPr>
          <p:spPr bwMode="auto">
            <a:xfrm>
              <a:off x="2394" y="374"/>
              <a:ext cx="398" cy="154"/>
            </a:xfrm>
            <a:custGeom>
              <a:avLst/>
              <a:gdLst>
                <a:gd name="T0" fmla="*/ 6 w 796"/>
                <a:gd name="T1" fmla="*/ 32 h 307"/>
                <a:gd name="T2" fmla="*/ 29 w 796"/>
                <a:gd name="T3" fmla="*/ 32 h 307"/>
                <a:gd name="T4" fmla="*/ 63 w 796"/>
                <a:gd name="T5" fmla="*/ 32 h 307"/>
                <a:gd name="T6" fmla="*/ 105 w 796"/>
                <a:gd name="T7" fmla="*/ 32 h 307"/>
                <a:gd name="T8" fmla="*/ 147 w 796"/>
                <a:gd name="T9" fmla="*/ 32 h 307"/>
                <a:gd name="T10" fmla="*/ 189 w 796"/>
                <a:gd name="T11" fmla="*/ 32 h 307"/>
                <a:gd name="T12" fmla="*/ 223 w 796"/>
                <a:gd name="T13" fmla="*/ 32 h 307"/>
                <a:gd name="T14" fmla="*/ 246 w 796"/>
                <a:gd name="T15" fmla="*/ 32 h 307"/>
                <a:gd name="T16" fmla="*/ 299 w 796"/>
                <a:gd name="T17" fmla="*/ 33 h 307"/>
                <a:gd name="T18" fmla="*/ 390 w 796"/>
                <a:gd name="T19" fmla="*/ 46 h 307"/>
                <a:gd name="T20" fmla="*/ 473 w 796"/>
                <a:gd name="T21" fmla="*/ 69 h 307"/>
                <a:gd name="T22" fmla="*/ 551 w 796"/>
                <a:gd name="T23" fmla="*/ 101 h 307"/>
                <a:gd name="T24" fmla="*/ 620 w 796"/>
                <a:gd name="T25" fmla="*/ 140 h 307"/>
                <a:gd name="T26" fmla="*/ 681 w 796"/>
                <a:gd name="T27" fmla="*/ 185 h 307"/>
                <a:gd name="T28" fmla="*/ 734 w 796"/>
                <a:gd name="T29" fmla="*/ 233 h 307"/>
                <a:gd name="T30" fmla="*/ 778 w 796"/>
                <a:gd name="T31" fmla="*/ 283 h 307"/>
                <a:gd name="T32" fmla="*/ 796 w 796"/>
                <a:gd name="T33" fmla="*/ 255 h 307"/>
                <a:gd name="T34" fmla="*/ 757 w 796"/>
                <a:gd name="T35" fmla="*/ 208 h 307"/>
                <a:gd name="T36" fmla="*/ 708 w 796"/>
                <a:gd name="T37" fmla="*/ 161 h 307"/>
                <a:gd name="T38" fmla="*/ 652 w 796"/>
                <a:gd name="T39" fmla="*/ 118 h 307"/>
                <a:gd name="T40" fmla="*/ 586 w 796"/>
                <a:gd name="T41" fmla="*/ 79 h 307"/>
                <a:gd name="T42" fmla="*/ 514 w 796"/>
                <a:gd name="T43" fmla="*/ 47 h 307"/>
                <a:gd name="T44" fmla="*/ 433 w 796"/>
                <a:gd name="T45" fmla="*/ 21 h 307"/>
                <a:gd name="T46" fmla="*/ 346 w 796"/>
                <a:gd name="T47" fmla="*/ 5 h 307"/>
                <a:gd name="T48" fmla="*/ 252 w 796"/>
                <a:gd name="T49" fmla="*/ 0 h 307"/>
                <a:gd name="T50" fmla="*/ 236 w 796"/>
                <a:gd name="T51" fmla="*/ 0 h 307"/>
                <a:gd name="T52" fmla="*/ 207 w 796"/>
                <a:gd name="T53" fmla="*/ 0 h 307"/>
                <a:gd name="T54" fmla="*/ 169 w 796"/>
                <a:gd name="T55" fmla="*/ 0 h 307"/>
                <a:gd name="T56" fmla="*/ 127 w 796"/>
                <a:gd name="T57" fmla="*/ 0 h 307"/>
                <a:gd name="T58" fmla="*/ 83 w 796"/>
                <a:gd name="T59" fmla="*/ 0 h 307"/>
                <a:gd name="T60" fmla="*/ 45 w 796"/>
                <a:gd name="T61" fmla="*/ 0 h 307"/>
                <a:gd name="T62" fmla="*/ 16 w 796"/>
                <a:gd name="T63" fmla="*/ 0 h 307"/>
                <a:gd name="T64" fmla="*/ 0 w 796"/>
                <a:gd name="T65" fmla="*/ 0 h 307"/>
                <a:gd name="T66" fmla="*/ 0 w 796"/>
                <a:gd name="T67" fmla="*/ 0 h 307"/>
                <a:gd name="T68" fmla="*/ 796 w 796"/>
                <a:gd name="T69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Freeform 31"/>
            <p:cNvSpPr/>
            <p:nvPr/>
          </p:nvSpPr>
          <p:spPr bwMode="auto">
            <a:xfrm>
              <a:off x="1790" y="275"/>
              <a:ext cx="24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Freeform 32"/>
            <p:cNvSpPr/>
            <p:nvPr/>
          </p:nvSpPr>
          <p:spPr bwMode="auto">
            <a:xfrm>
              <a:off x="1826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Freeform 33"/>
            <p:cNvSpPr/>
            <p:nvPr/>
          </p:nvSpPr>
          <p:spPr bwMode="auto">
            <a:xfrm>
              <a:off x="1864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Rectangle 34"/>
            <p:cNvSpPr>
              <a:spLocks noChangeArrowheads="1"/>
            </p:cNvSpPr>
            <p:nvPr/>
          </p:nvSpPr>
          <p:spPr bwMode="auto"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4" name="Rectangle 35"/>
            <p:cNvSpPr>
              <a:spLocks noChangeArrowheads="1"/>
            </p:cNvSpPr>
            <p:nvPr/>
          </p:nvSpPr>
          <p:spPr bwMode="auto"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5" name="Freeform 36"/>
            <p:cNvSpPr/>
            <p:nvPr/>
          </p:nvSpPr>
          <p:spPr bwMode="auto">
            <a:xfrm>
              <a:off x="1896" y="275"/>
              <a:ext cx="24" cy="132"/>
            </a:xfrm>
            <a:custGeom>
              <a:avLst/>
              <a:gdLst>
                <a:gd name="T0" fmla="*/ 25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5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6" name="Freeform 37"/>
            <p:cNvSpPr/>
            <p:nvPr/>
          </p:nvSpPr>
          <p:spPr bwMode="auto">
            <a:xfrm>
              <a:off x="193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7" name="Freeform 38"/>
            <p:cNvSpPr/>
            <p:nvPr/>
          </p:nvSpPr>
          <p:spPr bwMode="auto">
            <a:xfrm>
              <a:off x="1970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8" name="Rectangle 39"/>
            <p:cNvSpPr>
              <a:spLocks noChangeArrowheads="1"/>
            </p:cNvSpPr>
            <p:nvPr/>
          </p:nvSpPr>
          <p:spPr bwMode="auto"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9" name="Rectangle 40"/>
            <p:cNvSpPr>
              <a:spLocks noChangeArrowheads="1"/>
            </p:cNvSpPr>
            <p:nvPr/>
          </p:nvSpPr>
          <p:spPr bwMode="auto"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0" name="Freeform 41"/>
            <p:cNvSpPr/>
            <p:nvPr/>
          </p:nvSpPr>
          <p:spPr bwMode="auto">
            <a:xfrm>
              <a:off x="2002" y="275"/>
              <a:ext cx="24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1" name="Freeform 42"/>
            <p:cNvSpPr/>
            <p:nvPr/>
          </p:nvSpPr>
          <p:spPr bwMode="auto">
            <a:xfrm>
              <a:off x="2037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2" name="Freeform 43"/>
            <p:cNvSpPr/>
            <p:nvPr/>
          </p:nvSpPr>
          <p:spPr bwMode="auto">
            <a:xfrm>
              <a:off x="207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3" name="Rectangle 44"/>
            <p:cNvSpPr>
              <a:spLocks noChangeArrowheads="1"/>
            </p:cNvSpPr>
            <p:nvPr/>
          </p:nvSpPr>
          <p:spPr bwMode="auto"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4" name="Rectangle 45"/>
            <p:cNvSpPr>
              <a:spLocks noChangeArrowheads="1"/>
            </p:cNvSpPr>
            <p:nvPr/>
          </p:nvSpPr>
          <p:spPr bwMode="auto"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5" name="Freeform 46"/>
            <p:cNvSpPr/>
            <p:nvPr/>
          </p:nvSpPr>
          <p:spPr bwMode="auto">
            <a:xfrm>
              <a:off x="2107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6" name="Freeform 47"/>
            <p:cNvSpPr/>
            <p:nvPr/>
          </p:nvSpPr>
          <p:spPr bwMode="auto">
            <a:xfrm>
              <a:off x="214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7" name="Freeform 48"/>
            <p:cNvSpPr/>
            <p:nvPr/>
          </p:nvSpPr>
          <p:spPr bwMode="auto">
            <a:xfrm>
              <a:off x="2181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8" name="Rectangle 49"/>
            <p:cNvSpPr>
              <a:spLocks noChangeArrowheads="1"/>
            </p:cNvSpPr>
            <p:nvPr/>
          </p:nvSpPr>
          <p:spPr bwMode="auto"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9" name="Rectangle 50"/>
            <p:cNvSpPr>
              <a:spLocks noChangeArrowheads="1"/>
            </p:cNvSpPr>
            <p:nvPr/>
          </p:nvSpPr>
          <p:spPr bwMode="auto"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0" name="Freeform 51"/>
            <p:cNvSpPr/>
            <p:nvPr/>
          </p:nvSpPr>
          <p:spPr bwMode="auto">
            <a:xfrm>
              <a:off x="2213" y="275"/>
              <a:ext cx="25" cy="132"/>
            </a:xfrm>
            <a:custGeom>
              <a:avLst/>
              <a:gdLst>
                <a:gd name="T0" fmla="*/ 26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6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1" name="Freeform 52"/>
            <p:cNvSpPr/>
            <p:nvPr/>
          </p:nvSpPr>
          <p:spPr bwMode="auto">
            <a:xfrm>
              <a:off x="2249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2" name="Freeform 53"/>
            <p:cNvSpPr/>
            <p:nvPr/>
          </p:nvSpPr>
          <p:spPr bwMode="auto">
            <a:xfrm>
              <a:off x="2287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3" name="Rectangle 54"/>
            <p:cNvSpPr>
              <a:spLocks noChangeArrowheads="1"/>
            </p:cNvSpPr>
            <p:nvPr/>
          </p:nvSpPr>
          <p:spPr bwMode="auto"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4" name="Rectangle 55"/>
            <p:cNvSpPr>
              <a:spLocks noChangeArrowheads="1"/>
            </p:cNvSpPr>
            <p:nvPr/>
          </p:nvSpPr>
          <p:spPr bwMode="auto"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5" name="Freeform 56"/>
            <p:cNvSpPr/>
            <p:nvPr/>
          </p:nvSpPr>
          <p:spPr bwMode="auto">
            <a:xfrm>
              <a:off x="2319" y="275"/>
              <a:ext cx="25" cy="132"/>
            </a:xfrm>
            <a:custGeom>
              <a:avLst/>
              <a:gdLst>
                <a:gd name="T0" fmla="*/ 24 w 50"/>
                <a:gd name="T1" fmla="*/ 0 h 263"/>
                <a:gd name="T2" fmla="*/ 50 w 50"/>
                <a:gd name="T3" fmla="*/ 57 h 263"/>
                <a:gd name="T4" fmla="*/ 50 w 50"/>
                <a:gd name="T5" fmla="*/ 263 h 263"/>
                <a:gd name="T6" fmla="*/ 0 w 50"/>
                <a:gd name="T7" fmla="*/ 263 h 263"/>
                <a:gd name="T8" fmla="*/ 0 w 50"/>
                <a:gd name="T9" fmla="*/ 57 h 263"/>
                <a:gd name="T10" fmla="*/ 24 w 50"/>
                <a:gd name="T11" fmla="*/ 0 h 263"/>
                <a:gd name="T12" fmla="*/ 0 w 50"/>
                <a:gd name="T13" fmla="*/ 0 h 263"/>
                <a:gd name="T14" fmla="*/ 50 w 50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6" name="Freeform 57"/>
            <p:cNvSpPr/>
            <p:nvPr/>
          </p:nvSpPr>
          <p:spPr bwMode="auto">
            <a:xfrm>
              <a:off x="2355" y="275"/>
              <a:ext cx="25" cy="132"/>
            </a:xfrm>
            <a:custGeom>
              <a:avLst/>
              <a:gdLst>
                <a:gd name="T0" fmla="*/ 25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5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7" name="Freeform 58"/>
            <p:cNvSpPr/>
            <p:nvPr/>
          </p:nvSpPr>
          <p:spPr bwMode="auto">
            <a:xfrm>
              <a:off x="2393" y="275"/>
              <a:ext cx="25" cy="132"/>
            </a:xfrm>
            <a:custGeom>
              <a:avLst/>
              <a:gdLst>
                <a:gd name="T0" fmla="*/ 24 w 49"/>
                <a:gd name="T1" fmla="*/ 0 h 263"/>
                <a:gd name="T2" fmla="*/ 49 w 49"/>
                <a:gd name="T3" fmla="*/ 57 h 263"/>
                <a:gd name="T4" fmla="*/ 49 w 49"/>
                <a:gd name="T5" fmla="*/ 263 h 263"/>
                <a:gd name="T6" fmla="*/ 0 w 49"/>
                <a:gd name="T7" fmla="*/ 263 h 263"/>
                <a:gd name="T8" fmla="*/ 0 w 49"/>
                <a:gd name="T9" fmla="*/ 57 h 263"/>
                <a:gd name="T10" fmla="*/ 24 w 49"/>
                <a:gd name="T11" fmla="*/ 0 h 263"/>
                <a:gd name="T12" fmla="*/ 0 w 49"/>
                <a:gd name="T13" fmla="*/ 0 h 263"/>
                <a:gd name="T14" fmla="*/ 49 w 49"/>
                <a:gd name="T15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8" name="Rectangle 59"/>
            <p:cNvSpPr>
              <a:spLocks noChangeArrowheads="1"/>
            </p:cNvSpPr>
            <p:nvPr/>
          </p:nvSpPr>
          <p:spPr bwMode="auto"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9" name="Rectangle 60"/>
            <p:cNvSpPr>
              <a:spLocks noChangeArrowheads="1"/>
            </p:cNvSpPr>
            <p:nvPr/>
          </p:nvSpPr>
          <p:spPr bwMode="auto"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0" name="Freeform 61"/>
            <p:cNvSpPr/>
            <p:nvPr/>
          </p:nvSpPr>
          <p:spPr bwMode="auto">
            <a:xfrm>
              <a:off x="2424" y="65"/>
              <a:ext cx="304" cy="420"/>
            </a:xfrm>
            <a:custGeom>
              <a:avLst/>
              <a:gdLst>
                <a:gd name="T0" fmla="*/ 52 w 607"/>
                <a:gd name="T1" fmla="*/ 391 h 841"/>
                <a:gd name="T2" fmla="*/ 138 w 607"/>
                <a:gd name="T3" fmla="*/ 429 h 841"/>
                <a:gd name="T4" fmla="*/ 219 w 607"/>
                <a:gd name="T5" fmla="*/ 537 h 841"/>
                <a:gd name="T6" fmla="*/ 264 w 607"/>
                <a:gd name="T7" fmla="*/ 761 h 841"/>
                <a:gd name="T8" fmla="*/ 301 w 607"/>
                <a:gd name="T9" fmla="*/ 787 h 841"/>
                <a:gd name="T10" fmla="*/ 310 w 607"/>
                <a:gd name="T11" fmla="*/ 651 h 841"/>
                <a:gd name="T12" fmla="*/ 364 w 607"/>
                <a:gd name="T13" fmla="*/ 504 h 841"/>
                <a:gd name="T14" fmla="*/ 499 w 607"/>
                <a:gd name="T15" fmla="*/ 376 h 841"/>
                <a:gd name="T16" fmla="*/ 584 w 607"/>
                <a:gd name="T17" fmla="*/ 336 h 841"/>
                <a:gd name="T18" fmla="*/ 517 w 607"/>
                <a:gd name="T19" fmla="*/ 359 h 841"/>
                <a:gd name="T20" fmla="*/ 434 w 607"/>
                <a:gd name="T21" fmla="*/ 408 h 841"/>
                <a:gd name="T22" fmla="*/ 355 w 607"/>
                <a:gd name="T23" fmla="*/ 498 h 841"/>
                <a:gd name="T24" fmla="*/ 326 w 607"/>
                <a:gd name="T25" fmla="*/ 533 h 841"/>
                <a:gd name="T26" fmla="*/ 341 w 607"/>
                <a:gd name="T27" fmla="*/ 437 h 841"/>
                <a:gd name="T28" fmla="*/ 379 w 607"/>
                <a:gd name="T29" fmla="*/ 306 h 841"/>
                <a:gd name="T30" fmla="*/ 454 w 607"/>
                <a:gd name="T31" fmla="*/ 160 h 841"/>
                <a:gd name="T32" fmla="*/ 467 w 607"/>
                <a:gd name="T33" fmla="*/ 131 h 841"/>
                <a:gd name="T34" fmla="*/ 411 w 607"/>
                <a:gd name="T35" fmla="*/ 216 h 841"/>
                <a:gd name="T36" fmla="*/ 396 w 607"/>
                <a:gd name="T37" fmla="*/ 208 h 841"/>
                <a:gd name="T38" fmla="*/ 420 w 607"/>
                <a:gd name="T39" fmla="*/ 82 h 841"/>
                <a:gd name="T40" fmla="*/ 419 w 607"/>
                <a:gd name="T41" fmla="*/ 73 h 841"/>
                <a:gd name="T42" fmla="*/ 389 w 607"/>
                <a:gd name="T43" fmla="*/ 192 h 841"/>
                <a:gd name="T44" fmla="*/ 362 w 607"/>
                <a:gd name="T45" fmla="*/ 315 h 841"/>
                <a:gd name="T46" fmla="*/ 300 w 607"/>
                <a:gd name="T47" fmla="*/ 529 h 841"/>
                <a:gd name="T48" fmla="*/ 265 w 607"/>
                <a:gd name="T49" fmla="*/ 581 h 841"/>
                <a:gd name="T50" fmla="*/ 242 w 607"/>
                <a:gd name="T51" fmla="*/ 386 h 841"/>
                <a:gd name="T52" fmla="*/ 276 w 607"/>
                <a:gd name="T53" fmla="*/ 168 h 841"/>
                <a:gd name="T54" fmla="*/ 318 w 607"/>
                <a:gd name="T55" fmla="*/ 34 h 841"/>
                <a:gd name="T56" fmla="*/ 313 w 607"/>
                <a:gd name="T57" fmla="*/ 39 h 841"/>
                <a:gd name="T58" fmla="*/ 257 w 607"/>
                <a:gd name="T59" fmla="*/ 200 h 841"/>
                <a:gd name="T60" fmla="*/ 218 w 607"/>
                <a:gd name="T61" fmla="*/ 234 h 841"/>
                <a:gd name="T62" fmla="*/ 150 w 607"/>
                <a:gd name="T63" fmla="*/ 116 h 841"/>
                <a:gd name="T64" fmla="*/ 145 w 607"/>
                <a:gd name="T65" fmla="*/ 116 h 841"/>
                <a:gd name="T66" fmla="*/ 217 w 607"/>
                <a:gd name="T67" fmla="*/ 261 h 841"/>
                <a:gd name="T68" fmla="*/ 229 w 607"/>
                <a:gd name="T69" fmla="*/ 363 h 841"/>
                <a:gd name="T70" fmla="*/ 181 w 607"/>
                <a:gd name="T71" fmla="*/ 366 h 841"/>
                <a:gd name="T72" fmla="*/ 107 w 607"/>
                <a:gd name="T73" fmla="*/ 214 h 841"/>
                <a:gd name="T74" fmla="*/ 98 w 607"/>
                <a:gd name="T75" fmla="*/ 171 h 841"/>
                <a:gd name="T76" fmla="*/ 82 w 607"/>
                <a:gd name="T77" fmla="*/ 224 h 841"/>
                <a:gd name="T78" fmla="*/ 45 w 607"/>
                <a:gd name="T79" fmla="*/ 145 h 841"/>
                <a:gd name="T80" fmla="*/ 43 w 607"/>
                <a:gd name="T81" fmla="*/ 148 h 841"/>
                <a:gd name="T82" fmla="*/ 78 w 607"/>
                <a:gd name="T83" fmla="*/ 234 h 841"/>
                <a:gd name="T84" fmla="*/ 127 w 607"/>
                <a:gd name="T85" fmla="*/ 301 h 841"/>
                <a:gd name="T86" fmla="*/ 160 w 607"/>
                <a:gd name="T87" fmla="*/ 361 h 841"/>
                <a:gd name="T88" fmla="*/ 194 w 607"/>
                <a:gd name="T89" fmla="*/ 397 h 841"/>
                <a:gd name="T90" fmla="*/ 227 w 607"/>
                <a:gd name="T91" fmla="*/ 462 h 841"/>
                <a:gd name="T92" fmla="*/ 221 w 607"/>
                <a:gd name="T93" fmla="*/ 502 h 841"/>
                <a:gd name="T94" fmla="*/ 173 w 607"/>
                <a:gd name="T95" fmla="*/ 439 h 841"/>
                <a:gd name="T96" fmla="*/ 134 w 607"/>
                <a:gd name="T97" fmla="*/ 379 h 841"/>
                <a:gd name="T98" fmla="*/ 130 w 607"/>
                <a:gd name="T99" fmla="*/ 387 h 841"/>
                <a:gd name="T100" fmla="*/ 105 w 607"/>
                <a:gd name="T101" fmla="*/ 398 h 841"/>
                <a:gd name="T102" fmla="*/ 30 w 607"/>
                <a:gd name="T103" fmla="*/ 379 h 841"/>
                <a:gd name="T104" fmla="*/ 0 w 607"/>
                <a:gd name="T105" fmla="*/ 0 h 841"/>
                <a:gd name="T106" fmla="*/ 607 w 607"/>
                <a:gd name="T107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1" name="Freeform 62"/>
            <p:cNvSpPr/>
            <p:nvPr/>
          </p:nvSpPr>
          <p:spPr bwMode="auto">
            <a:xfrm>
              <a:off x="2338" y="0"/>
              <a:ext cx="426" cy="307"/>
            </a:xfrm>
            <a:custGeom>
              <a:avLst/>
              <a:gdLst>
                <a:gd name="T0" fmla="*/ 388 w 854"/>
                <a:gd name="T1" fmla="*/ 94 h 614"/>
                <a:gd name="T2" fmla="*/ 355 w 854"/>
                <a:gd name="T3" fmla="*/ 61 h 614"/>
                <a:gd name="T4" fmla="*/ 339 w 854"/>
                <a:gd name="T5" fmla="*/ 40 h 614"/>
                <a:gd name="T6" fmla="*/ 275 w 854"/>
                <a:gd name="T7" fmla="*/ 50 h 614"/>
                <a:gd name="T8" fmla="*/ 204 w 854"/>
                <a:gd name="T9" fmla="*/ 104 h 614"/>
                <a:gd name="T10" fmla="*/ 145 w 854"/>
                <a:gd name="T11" fmla="*/ 147 h 614"/>
                <a:gd name="T12" fmla="*/ 127 w 854"/>
                <a:gd name="T13" fmla="*/ 207 h 614"/>
                <a:gd name="T14" fmla="*/ 135 w 854"/>
                <a:gd name="T15" fmla="*/ 268 h 614"/>
                <a:gd name="T16" fmla="*/ 198 w 854"/>
                <a:gd name="T17" fmla="*/ 287 h 614"/>
                <a:gd name="T18" fmla="*/ 245 w 854"/>
                <a:gd name="T19" fmla="*/ 248 h 614"/>
                <a:gd name="T20" fmla="*/ 312 w 854"/>
                <a:gd name="T21" fmla="*/ 244 h 614"/>
                <a:gd name="T22" fmla="*/ 350 w 854"/>
                <a:gd name="T23" fmla="*/ 244 h 614"/>
                <a:gd name="T24" fmla="*/ 324 w 854"/>
                <a:gd name="T25" fmla="*/ 310 h 614"/>
                <a:gd name="T26" fmla="*/ 240 w 854"/>
                <a:gd name="T27" fmla="*/ 318 h 614"/>
                <a:gd name="T28" fmla="*/ 172 w 854"/>
                <a:gd name="T29" fmla="*/ 325 h 614"/>
                <a:gd name="T30" fmla="*/ 38 w 854"/>
                <a:gd name="T31" fmla="*/ 345 h 614"/>
                <a:gd name="T32" fmla="*/ 0 w 854"/>
                <a:gd name="T33" fmla="*/ 453 h 614"/>
                <a:gd name="T34" fmla="*/ 38 w 854"/>
                <a:gd name="T35" fmla="*/ 540 h 614"/>
                <a:gd name="T36" fmla="*/ 152 w 854"/>
                <a:gd name="T37" fmla="*/ 547 h 614"/>
                <a:gd name="T38" fmla="*/ 285 w 854"/>
                <a:gd name="T39" fmla="*/ 517 h 614"/>
                <a:gd name="T40" fmla="*/ 364 w 854"/>
                <a:gd name="T41" fmla="*/ 471 h 614"/>
                <a:gd name="T42" fmla="*/ 424 w 854"/>
                <a:gd name="T43" fmla="*/ 489 h 614"/>
                <a:gd name="T44" fmla="*/ 452 w 854"/>
                <a:gd name="T45" fmla="*/ 501 h 614"/>
                <a:gd name="T46" fmla="*/ 502 w 854"/>
                <a:gd name="T47" fmla="*/ 607 h 614"/>
                <a:gd name="T48" fmla="*/ 676 w 854"/>
                <a:gd name="T49" fmla="*/ 597 h 614"/>
                <a:gd name="T50" fmla="*/ 702 w 854"/>
                <a:gd name="T51" fmla="*/ 531 h 614"/>
                <a:gd name="T52" fmla="*/ 615 w 854"/>
                <a:gd name="T53" fmla="*/ 463 h 614"/>
                <a:gd name="T54" fmla="*/ 626 w 854"/>
                <a:gd name="T55" fmla="*/ 456 h 614"/>
                <a:gd name="T56" fmla="*/ 722 w 854"/>
                <a:gd name="T57" fmla="*/ 512 h 614"/>
                <a:gd name="T58" fmla="*/ 803 w 854"/>
                <a:gd name="T59" fmla="*/ 484 h 614"/>
                <a:gd name="T60" fmla="*/ 841 w 854"/>
                <a:gd name="T61" fmla="*/ 408 h 614"/>
                <a:gd name="T62" fmla="*/ 812 w 854"/>
                <a:gd name="T63" fmla="*/ 291 h 614"/>
                <a:gd name="T64" fmla="*/ 722 w 854"/>
                <a:gd name="T65" fmla="*/ 268 h 614"/>
                <a:gd name="T66" fmla="*/ 657 w 854"/>
                <a:gd name="T67" fmla="*/ 316 h 614"/>
                <a:gd name="T68" fmla="*/ 593 w 854"/>
                <a:gd name="T69" fmla="*/ 292 h 614"/>
                <a:gd name="T70" fmla="*/ 508 w 854"/>
                <a:gd name="T71" fmla="*/ 298 h 614"/>
                <a:gd name="T72" fmla="*/ 460 w 854"/>
                <a:gd name="T73" fmla="*/ 346 h 614"/>
                <a:gd name="T74" fmla="*/ 477 w 854"/>
                <a:gd name="T75" fmla="*/ 282 h 614"/>
                <a:gd name="T76" fmla="*/ 527 w 854"/>
                <a:gd name="T77" fmla="*/ 245 h 614"/>
                <a:gd name="T78" fmla="*/ 642 w 854"/>
                <a:gd name="T79" fmla="*/ 224 h 614"/>
                <a:gd name="T80" fmla="*/ 765 w 854"/>
                <a:gd name="T81" fmla="*/ 222 h 614"/>
                <a:gd name="T82" fmla="*/ 753 w 854"/>
                <a:gd name="T83" fmla="*/ 160 h 614"/>
                <a:gd name="T84" fmla="*/ 757 w 854"/>
                <a:gd name="T85" fmla="*/ 127 h 614"/>
                <a:gd name="T86" fmla="*/ 706 w 854"/>
                <a:gd name="T87" fmla="*/ 108 h 614"/>
                <a:gd name="T88" fmla="*/ 601 w 854"/>
                <a:gd name="T89" fmla="*/ 132 h 614"/>
                <a:gd name="T90" fmla="*/ 656 w 854"/>
                <a:gd name="T91" fmla="*/ 47 h 614"/>
                <a:gd name="T92" fmla="*/ 600 w 854"/>
                <a:gd name="T93" fmla="*/ 28 h 614"/>
                <a:gd name="T94" fmla="*/ 537 w 854"/>
                <a:gd name="T95" fmla="*/ 0 h 614"/>
                <a:gd name="T96" fmla="*/ 432 w 854"/>
                <a:gd name="T97" fmla="*/ 28 h 614"/>
                <a:gd name="T98" fmla="*/ 423 w 854"/>
                <a:gd name="T99" fmla="*/ 101 h 614"/>
                <a:gd name="T100" fmla="*/ 406 w 854"/>
                <a:gd name="T101" fmla="*/ 135 h 614"/>
                <a:gd name="T102" fmla="*/ 0 w 854"/>
                <a:gd name="T103" fmla="*/ 0 h 614"/>
                <a:gd name="T104" fmla="*/ 854 w 854"/>
                <a:gd name="T105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2" name="Freeform 63"/>
            <p:cNvSpPr/>
            <p:nvPr/>
          </p:nvSpPr>
          <p:spPr bwMode="auto">
            <a:xfrm>
              <a:off x="559" y="99"/>
              <a:ext cx="1125" cy="308"/>
            </a:xfrm>
            <a:custGeom>
              <a:avLst/>
              <a:gdLst>
                <a:gd name="T0" fmla="*/ 2252 w 2252"/>
                <a:gd name="T1" fmla="*/ 615 h 615"/>
                <a:gd name="T2" fmla="*/ 2248 w 2252"/>
                <a:gd name="T3" fmla="*/ 134 h 615"/>
                <a:gd name="T4" fmla="*/ 2223 w 2252"/>
                <a:gd name="T5" fmla="*/ 109 h 615"/>
                <a:gd name="T6" fmla="*/ 2190 w 2252"/>
                <a:gd name="T7" fmla="*/ 74 h 615"/>
                <a:gd name="T8" fmla="*/ 2165 w 2252"/>
                <a:gd name="T9" fmla="*/ 50 h 615"/>
                <a:gd name="T10" fmla="*/ 2162 w 2252"/>
                <a:gd name="T11" fmla="*/ 42 h 615"/>
                <a:gd name="T12" fmla="*/ 2162 w 2252"/>
                <a:gd name="T13" fmla="*/ 8 h 615"/>
                <a:gd name="T14" fmla="*/ 2132 w 2252"/>
                <a:gd name="T15" fmla="*/ 0 h 615"/>
                <a:gd name="T16" fmla="*/ 1944 w 2252"/>
                <a:gd name="T17" fmla="*/ 33 h 615"/>
                <a:gd name="T18" fmla="*/ 1882 w 2252"/>
                <a:gd name="T19" fmla="*/ 120 h 615"/>
                <a:gd name="T20" fmla="*/ 1772 w 2252"/>
                <a:gd name="T21" fmla="*/ 214 h 615"/>
                <a:gd name="T22" fmla="*/ 1821 w 2252"/>
                <a:gd name="T23" fmla="*/ 132 h 615"/>
                <a:gd name="T24" fmla="*/ 1581 w 2252"/>
                <a:gd name="T25" fmla="*/ 63 h 615"/>
                <a:gd name="T26" fmla="*/ 1542 w 2252"/>
                <a:gd name="T27" fmla="*/ 39 h 615"/>
                <a:gd name="T28" fmla="*/ 1512 w 2252"/>
                <a:gd name="T29" fmla="*/ 63 h 615"/>
                <a:gd name="T30" fmla="*/ 1214 w 2252"/>
                <a:gd name="T31" fmla="*/ 204 h 615"/>
                <a:gd name="T32" fmla="*/ 1196 w 2252"/>
                <a:gd name="T33" fmla="*/ 103 h 615"/>
                <a:gd name="T34" fmla="*/ 1162 w 2252"/>
                <a:gd name="T35" fmla="*/ 55 h 615"/>
                <a:gd name="T36" fmla="*/ 1120 w 2252"/>
                <a:gd name="T37" fmla="*/ 64 h 615"/>
                <a:gd name="T38" fmla="*/ 1082 w 2252"/>
                <a:gd name="T39" fmla="*/ 137 h 615"/>
                <a:gd name="T40" fmla="*/ 909 w 2252"/>
                <a:gd name="T41" fmla="*/ 126 h 615"/>
                <a:gd name="T42" fmla="*/ 728 w 2252"/>
                <a:gd name="T43" fmla="*/ 123 h 615"/>
                <a:gd name="T44" fmla="*/ 566 w 2252"/>
                <a:gd name="T45" fmla="*/ 204 h 615"/>
                <a:gd name="T46" fmla="*/ 537 w 2252"/>
                <a:gd name="T47" fmla="*/ 176 h 615"/>
                <a:gd name="T48" fmla="*/ 529 w 2252"/>
                <a:gd name="T49" fmla="*/ 110 h 615"/>
                <a:gd name="T50" fmla="*/ 514 w 2252"/>
                <a:gd name="T51" fmla="*/ 64 h 615"/>
                <a:gd name="T52" fmla="*/ 496 w 2252"/>
                <a:gd name="T53" fmla="*/ 63 h 615"/>
                <a:gd name="T54" fmla="*/ 481 w 2252"/>
                <a:gd name="T55" fmla="*/ 71 h 615"/>
                <a:gd name="T56" fmla="*/ 466 w 2252"/>
                <a:gd name="T57" fmla="*/ 49 h 615"/>
                <a:gd name="T58" fmla="*/ 446 w 2252"/>
                <a:gd name="T59" fmla="*/ 51 h 615"/>
                <a:gd name="T60" fmla="*/ 430 w 2252"/>
                <a:gd name="T61" fmla="*/ 88 h 615"/>
                <a:gd name="T62" fmla="*/ 415 w 2252"/>
                <a:gd name="T63" fmla="*/ 119 h 615"/>
                <a:gd name="T64" fmla="*/ 399 w 2252"/>
                <a:gd name="T65" fmla="*/ 163 h 615"/>
                <a:gd name="T66" fmla="*/ 363 w 2252"/>
                <a:gd name="T67" fmla="*/ 208 h 615"/>
                <a:gd name="T68" fmla="*/ 317 w 2252"/>
                <a:gd name="T69" fmla="*/ 107 h 615"/>
                <a:gd name="T70" fmla="*/ 128 w 2252"/>
                <a:gd name="T71" fmla="*/ 55 h 615"/>
                <a:gd name="T72" fmla="*/ 74 w 2252"/>
                <a:gd name="T73" fmla="*/ 216 h 615"/>
                <a:gd name="T74" fmla="*/ 0 w 2252"/>
                <a:gd name="T75" fmla="*/ 615 h 615"/>
                <a:gd name="T76" fmla="*/ 0 w 2252"/>
                <a:gd name="T77" fmla="*/ 0 h 615"/>
                <a:gd name="T78" fmla="*/ 2252 w 2252"/>
                <a:gd name="T79" fmla="*/ 615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3" name="Freeform 64"/>
            <p:cNvSpPr/>
            <p:nvPr/>
          </p:nvSpPr>
          <p:spPr bwMode="auto">
            <a:xfrm>
              <a:off x="584" y="88"/>
              <a:ext cx="176" cy="319"/>
            </a:xfrm>
            <a:custGeom>
              <a:avLst/>
              <a:gdLst>
                <a:gd name="T0" fmla="*/ 150 w 351"/>
                <a:gd name="T1" fmla="*/ 4 h 638"/>
                <a:gd name="T2" fmla="*/ 119 w 351"/>
                <a:gd name="T3" fmla="*/ 48 h 638"/>
                <a:gd name="T4" fmla="*/ 95 w 351"/>
                <a:gd name="T5" fmla="*/ 118 h 638"/>
                <a:gd name="T6" fmla="*/ 82 w 351"/>
                <a:gd name="T7" fmla="*/ 186 h 638"/>
                <a:gd name="T8" fmla="*/ 74 w 351"/>
                <a:gd name="T9" fmla="*/ 192 h 638"/>
                <a:gd name="T10" fmla="*/ 65 w 351"/>
                <a:gd name="T11" fmla="*/ 148 h 638"/>
                <a:gd name="T12" fmla="*/ 46 w 351"/>
                <a:gd name="T13" fmla="*/ 188 h 638"/>
                <a:gd name="T14" fmla="*/ 30 w 351"/>
                <a:gd name="T15" fmla="*/ 267 h 638"/>
                <a:gd name="T16" fmla="*/ 31 w 351"/>
                <a:gd name="T17" fmla="*/ 323 h 638"/>
                <a:gd name="T18" fmla="*/ 46 w 351"/>
                <a:gd name="T19" fmla="*/ 359 h 638"/>
                <a:gd name="T20" fmla="*/ 45 w 351"/>
                <a:gd name="T21" fmla="*/ 362 h 638"/>
                <a:gd name="T22" fmla="*/ 28 w 351"/>
                <a:gd name="T23" fmla="*/ 351 h 638"/>
                <a:gd name="T24" fmla="*/ 15 w 351"/>
                <a:gd name="T25" fmla="*/ 341 h 638"/>
                <a:gd name="T26" fmla="*/ 9 w 351"/>
                <a:gd name="T27" fmla="*/ 336 h 638"/>
                <a:gd name="T28" fmla="*/ 5 w 351"/>
                <a:gd name="T29" fmla="*/ 367 h 638"/>
                <a:gd name="T30" fmla="*/ 0 w 351"/>
                <a:gd name="T31" fmla="*/ 453 h 638"/>
                <a:gd name="T32" fmla="*/ 7 w 351"/>
                <a:gd name="T33" fmla="*/ 545 h 638"/>
                <a:gd name="T34" fmla="*/ 37 w 351"/>
                <a:gd name="T35" fmla="*/ 618 h 638"/>
                <a:gd name="T36" fmla="*/ 71 w 351"/>
                <a:gd name="T37" fmla="*/ 638 h 638"/>
                <a:gd name="T38" fmla="*/ 97 w 351"/>
                <a:gd name="T39" fmla="*/ 638 h 638"/>
                <a:gd name="T40" fmla="*/ 133 w 351"/>
                <a:gd name="T41" fmla="*/ 638 h 638"/>
                <a:gd name="T42" fmla="*/ 173 w 351"/>
                <a:gd name="T43" fmla="*/ 638 h 638"/>
                <a:gd name="T44" fmla="*/ 214 w 351"/>
                <a:gd name="T45" fmla="*/ 638 h 638"/>
                <a:gd name="T46" fmla="*/ 252 w 351"/>
                <a:gd name="T47" fmla="*/ 638 h 638"/>
                <a:gd name="T48" fmla="*/ 282 w 351"/>
                <a:gd name="T49" fmla="*/ 638 h 638"/>
                <a:gd name="T50" fmla="*/ 300 w 351"/>
                <a:gd name="T51" fmla="*/ 638 h 638"/>
                <a:gd name="T52" fmla="*/ 315 w 351"/>
                <a:gd name="T53" fmla="*/ 621 h 638"/>
                <a:gd name="T54" fmla="*/ 336 w 351"/>
                <a:gd name="T55" fmla="*/ 562 h 638"/>
                <a:gd name="T56" fmla="*/ 349 w 351"/>
                <a:gd name="T57" fmla="*/ 491 h 638"/>
                <a:gd name="T58" fmla="*/ 350 w 351"/>
                <a:gd name="T59" fmla="*/ 427 h 638"/>
                <a:gd name="T60" fmla="*/ 342 w 351"/>
                <a:gd name="T61" fmla="*/ 416 h 638"/>
                <a:gd name="T62" fmla="*/ 332 w 351"/>
                <a:gd name="T63" fmla="*/ 441 h 638"/>
                <a:gd name="T64" fmla="*/ 319 w 351"/>
                <a:gd name="T65" fmla="*/ 462 h 638"/>
                <a:gd name="T66" fmla="*/ 308 w 351"/>
                <a:gd name="T67" fmla="*/ 476 h 638"/>
                <a:gd name="T68" fmla="*/ 309 w 351"/>
                <a:gd name="T69" fmla="*/ 464 h 638"/>
                <a:gd name="T70" fmla="*/ 323 w 351"/>
                <a:gd name="T71" fmla="*/ 413 h 638"/>
                <a:gd name="T72" fmla="*/ 328 w 351"/>
                <a:gd name="T73" fmla="*/ 341 h 638"/>
                <a:gd name="T74" fmla="*/ 312 w 351"/>
                <a:gd name="T75" fmla="*/ 256 h 638"/>
                <a:gd name="T76" fmla="*/ 293 w 351"/>
                <a:gd name="T77" fmla="*/ 222 h 638"/>
                <a:gd name="T78" fmla="*/ 285 w 351"/>
                <a:gd name="T79" fmla="*/ 246 h 638"/>
                <a:gd name="T80" fmla="*/ 271 w 351"/>
                <a:gd name="T81" fmla="*/ 268 h 638"/>
                <a:gd name="T82" fmla="*/ 260 w 351"/>
                <a:gd name="T83" fmla="*/ 282 h 638"/>
                <a:gd name="T84" fmla="*/ 262 w 351"/>
                <a:gd name="T85" fmla="*/ 267 h 638"/>
                <a:gd name="T86" fmla="*/ 263 w 351"/>
                <a:gd name="T87" fmla="*/ 208 h 638"/>
                <a:gd name="T88" fmla="*/ 257 w 351"/>
                <a:gd name="T89" fmla="*/ 137 h 638"/>
                <a:gd name="T90" fmla="*/ 239 w 351"/>
                <a:gd name="T91" fmla="*/ 72 h 638"/>
                <a:gd name="T92" fmla="*/ 225 w 351"/>
                <a:gd name="T93" fmla="*/ 73 h 638"/>
                <a:gd name="T94" fmla="*/ 214 w 351"/>
                <a:gd name="T95" fmla="*/ 109 h 638"/>
                <a:gd name="T96" fmla="*/ 210 w 351"/>
                <a:gd name="T97" fmla="*/ 99 h 638"/>
                <a:gd name="T98" fmla="*/ 197 w 351"/>
                <a:gd name="T99" fmla="*/ 61 h 638"/>
                <a:gd name="T100" fmla="*/ 181 w 351"/>
                <a:gd name="T101" fmla="*/ 26 h 638"/>
                <a:gd name="T102" fmla="*/ 168 w 351"/>
                <a:gd name="T103" fmla="*/ 3 h 638"/>
                <a:gd name="T104" fmla="*/ 0 w 351"/>
                <a:gd name="T105" fmla="*/ 0 h 638"/>
                <a:gd name="T106" fmla="*/ 351 w 351"/>
                <a:gd name="T107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4" name="Freeform 65"/>
            <p:cNvSpPr/>
            <p:nvPr/>
          </p:nvSpPr>
          <p:spPr bwMode="auto">
            <a:xfrm>
              <a:off x="653" y="183"/>
              <a:ext cx="379" cy="224"/>
            </a:xfrm>
            <a:custGeom>
              <a:avLst/>
              <a:gdLst>
                <a:gd name="T0" fmla="*/ 0 w 758"/>
                <a:gd name="T1" fmla="*/ 228 h 449"/>
                <a:gd name="T2" fmla="*/ 150 w 758"/>
                <a:gd name="T3" fmla="*/ 0 h 449"/>
                <a:gd name="T4" fmla="*/ 299 w 758"/>
                <a:gd name="T5" fmla="*/ 228 h 449"/>
                <a:gd name="T6" fmla="*/ 758 w 758"/>
                <a:gd name="T7" fmla="*/ 228 h 449"/>
                <a:gd name="T8" fmla="*/ 758 w 758"/>
                <a:gd name="T9" fmla="*/ 449 h 449"/>
                <a:gd name="T10" fmla="*/ 0 w 758"/>
                <a:gd name="T11" fmla="*/ 449 h 449"/>
                <a:gd name="T12" fmla="*/ 0 w 758"/>
                <a:gd name="T13" fmla="*/ 228 h 449"/>
                <a:gd name="T14" fmla="*/ 0 w 758"/>
                <a:gd name="T15" fmla="*/ 0 h 449"/>
                <a:gd name="T16" fmla="*/ 758 w 758"/>
                <a:gd name="T17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5" name="Freeform 66"/>
            <p:cNvSpPr/>
            <p:nvPr/>
          </p:nvSpPr>
          <p:spPr bwMode="auto">
            <a:xfrm>
              <a:off x="650" y="164"/>
              <a:ext cx="386" cy="133"/>
            </a:xfrm>
            <a:custGeom>
              <a:avLst/>
              <a:gdLst>
                <a:gd name="T0" fmla="*/ 763 w 770"/>
                <a:gd name="T1" fmla="*/ 264 h 264"/>
                <a:gd name="T2" fmla="*/ 304 w 770"/>
                <a:gd name="T3" fmla="*/ 264 h 264"/>
                <a:gd name="T4" fmla="*/ 155 w 770"/>
                <a:gd name="T5" fmla="*/ 36 h 264"/>
                <a:gd name="T6" fmla="*/ 5 w 770"/>
                <a:gd name="T7" fmla="*/ 264 h 264"/>
                <a:gd name="T8" fmla="*/ 0 w 770"/>
                <a:gd name="T9" fmla="*/ 237 h 264"/>
                <a:gd name="T10" fmla="*/ 155 w 770"/>
                <a:gd name="T11" fmla="*/ 0 h 264"/>
                <a:gd name="T12" fmla="*/ 309 w 770"/>
                <a:gd name="T13" fmla="*/ 237 h 264"/>
                <a:gd name="T14" fmla="*/ 770 w 770"/>
                <a:gd name="T15" fmla="*/ 237 h 264"/>
                <a:gd name="T16" fmla="*/ 763 w 770"/>
                <a:gd name="T17" fmla="*/ 264 h 264"/>
                <a:gd name="T18" fmla="*/ 0 w 770"/>
                <a:gd name="T19" fmla="*/ 0 h 264"/>
                <a:gd name="T20" fmla="*/ 770 w 770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6" name="Rectangle 67"/>
            <p:cNvSpPr>
              <a:spLocks noChangeArrowheads="1"/>
            </p:cNvSpPr>
            <p:nvPr/>
          </p:nvSpPr>
          <p:spPr bwMode="auto"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7" name="Freeform 68"/>
            <p:cNvSpPr/>
            <p:nvPr/>
          </p:nvSpPr>
          <p:spPr bwMode="auto">
            <a:xfrm>
              <a:off x="728" y="164"/>
              <a:ext cx="308" cy="119"/>
            </a:xfrm>
            <a:custGeom>
              <a:avLst/>
              <a:gdLst>
                <a:gd name="T0" fmla="*/ 0 w 615"/>
                <a:gd name="T1" fmla="*/ 0 h 237"/>
                <a:gd name="T2" fmla="*/ 154 w 615"/>
                <a:gd name="T3" fmla="*/ 237 h 237"/>
                <a:gd name="T4" fmla="*/ 615 w 615"/>
                <a:gd name="T5" fmla="*/ 237 h 237"/>
                <a:gd name="T6" fmla="*/ 460 w 615"/>
                <a:gd name="T7" fmla="*/ 0 h 237"/>
                <a:gd name="T8" fmla="*/ 0 w 615"/>
                <a:gd name="T9" fmla="*/ 0 h 237"/>
                <a:gd name="T10" fmla="*/ 0 w 615"/>
                <a:gd name="T11" fmla="*/ 0 h 237"/>
                <a:gd name="T12" fmla="*/ 615 w 615"/>
                <a:gd name="T13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8" name="Rectangle 69"/>
            <p:cNvSpPr>
              <a:spLocks noChangeArrowheads="1"/>
            </p:cNvSpPr>
            <p:nvPr/>
          </p:nvSpPr>
          <p:spPr bwMode="auto"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9" name="Rectangle 70"/>
            <p:cNvSpPr>
              <a:spLocks noChangeArrowheads="1"/>
            </p:cNvSpPr>
            <p:nvPr/>
          </p:nvSpPr>
          <p:spPr bwMode="auto"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0" name="Freeform 71"/>
            <p:cNvSpPr/>
            <p:nvPr/>
          </p:nvSpPr>
          <p:spPr bwMode="auto">
            <a:xfrm>
              <a:off x="1011" y="26"/>
              <a:ext cx="435" cy="205"/>
            </a:xfrm>
            <a:custGeom>
              <a:avLst/>
              <a:gdLst>
                <a:gd name="T0" fmla="*/ 380 w 871"/>
                <a:gd name="T1" fmla="*/ 73 h 409"/>
                <a:gd name="T2" fmla="*/ 871 w 871"/>
                <a:gd name="T3" fmla="*/ 73 h 409"/>
                <a:gd name="T4" fmla="*/ 652 w 871"/>
                <a:gd name="T5" fmla="*/ 409 h 409"/>
                <a:gd name="T6" fmla="*/ 0 w 871"/>
                <a:gd name="T7" fmla="*/ 409 h 409"/>
                <a:gd name="T8" fmla="*/ 220 w 871"/>
                <a:gd name="T9" fmla="*/ 73 h 409"/>
                <a:gd name="T10" fmla="*/ 306 w 871"/>
                <a:gd name="T11" fmla="*/ 73 h 409"/>
                <a:gd name="T12" fmla="*/ 306 w 871"/>
                <a:gd name="T13" fmla="*/ 0 h 409"/>
                <a:gd name="T14" fmla="*/ 380 w 871"/>
                <a:gd name="T15" fmla="*/ 0 h 409"/>
                <a:gd name="T16" fmla="*/ 380 w 871"/>
                <a:gd name="T17" fmla="*/ 73 h 409"/>
                <a:gd name="T18" fmla="*/ 0 w 871"/>
                <a:gd name="T19" fmla="*/ 0 h 409"/>
                <a:gd name="T20" fmla="*/ 871 w 871"/>
                <a:gd name="T21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1" name="Freeform 72"/>
            <p:cNvSpPr/>
            <p:nvPr/>
          </p:nvSpPr>
          <p:spPr bwMode="auto">
            <a:xfrm>
              <a:off x="1015" y="89"/>
              <a:ext cx="537" cy="318"/>
            </a:xfrm>
            <a:custGeom>
              <a:avLst/>
              <a:gdLst>
                <a:gd name="T0" fmla="*/ 1073 w 1073"/>
                <a:gd name="T1" fmla="*/ 323 h 636"/>
                <a:gd name="T2" fmla="*/ 862 w 1073"/>
                <a:gd name="T3" fmla="*/ 0 h 636"/>
                <a:gd name="T4" fmla="*/ 651 w 1073"/>
                <a:gd name="T5" fmla="*/ 323 h 636"/>
                <a:gd name="T6" fmla="*/ 0 w 1073"/>
                <a:gd name="T7" fmla="*/ 323 h 636"/>
                <a:gd name="T8" fmla="*/ 0 w 1073"/>
                <a:gd name="T9" fmla="*/ 636 h 636"/>
                <a:gd name="T10" fmla="*/ 1073 w 1073"/>
                <a:gd name="T11" fmla="*/ 636 h 636"/>
                <a:gd name="T12" fmla="*/ 1073 w 1073"/>
                <a:gd name="T13" fmla="*/ 323 h 636"/>
                <a:gd name="T14" fmla="*/ 0 w 1073"/>
                <a:gd name="T15" fmla="*/ 0 h 636"/>
                <a:gd name="T16" fmla="*/ 1073 w 1073"/>
                <a:gd name="T1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2" name="Rectangle 73"/>
            <p:cNvSpPr>
              <a:spLocks noChangeArrowheads="1"/>
            </p:cNvSpPr>
            <p:nvPr/>
          </p:nvSpPr>
          <p:spPr bwMode="auto"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3" name="Freeform 74"/>
            <p:cNvSpPr/>
            <p:nvPr/>
          </p:nvSpPr>
          <p:spPr bwMode="auto">
            <a:xfrm>
              <a:off x="1463" y="351"/>
              <a:ext cx="174" cy="56"/>
            </a:xfrm>
            <a:custGeom>
              <a:avLst/>
              <a:gdLst>
                <a:gd name="T0" fmla="*/ 303 w 348"/>
                <a:gd name="T1" fmla="*/ 55 h 113"/>
                <a:gd name="T2" fmla="*/ 303 w 348"/>
                <a:gd name="T3" fmla="*/ 0 h 113"/>
                <a:gd name="T4" fmla="*/ 0 w 348"/>
                <a:gd name="T5" fmla="*/ 0 h 113"/>
                <a:gd name="T6" fmla="*/ 0 w 348"/>
                <a:gd name="T7" fmla="*/ 113 h 113"/>
                <a:gd name="T8" fmla="*/ 348 w 348"/>
                <a:gd name="T9" fmla="*/ 113 h 113"/>
                <a:gd name="T10" fmla="*/ 348 w 348"/>
                <a:gd name="T11" fmla="*/ 55 h 113"/>
                <a:gd name="T12" fmla="*/ 303 w 348"/>
                <a:gd name="T13" fmla="*/ 55 h 113"/>
                <a:gd name="T14" fmla="*/ 0 w 348"/>
                <a:gd name="T15" fmla="*/ 0 h 113"/>
                <a:gd name="T16" fmla="*/ 348 w 348"/>
                <a:gd name="T1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4" name="Rectangle 75"/>
            <p:cNvSpPr>
              <a:spLocks noChangeArrowheads="1"/>
            </p:cNvSpPr>
            <p:nvPr/>
          </p:nvSpPr>
          <p:spPr bwMode="auto"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5" name="Rectangle 76"/>
            <p:cNvSpPr>
              <a:spLocks noChangeArrowheads="1"/>
            </p:cNvSpPr>
            <p:nvPr/>
          </p:nvSpPr>
          <p:spPr bwMode="auto"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6" name="Rectangle 77"/>
            <p:cNvSpPr>
              <a:spLocks noChangeArrowheads="1"/>
            </p:cNvSpPr>
            <p:nvPr/>
          </p:nvSpPr>
          <p:spPr bwMode="auto"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7" name="Freeform 78"/>
            <p:cNvSpPr/>
            <p:nvPr/>
          </p:nvSpPr>
          <p:spPr bwMode="auto">
            <a:xfrm>
              <a:off x="1011" y="63"/>
              <a:ext cx="545" cy="188"/>
            </a:xfrm>
            <a:custGeom>
              <a:avLst/>
              <a:gdLst>
                <a:gd name="T0" fmla="*/ 9 w 1091"/>
                <a:gd name="T1" fmla="*/ 375 h 375"/>
                <a:gd name="T2" fmla="*/ 660 w 1091"/>
                <a:gd name="T3" fmla="*/ 375 h 375"/>
                <a:gd name="T4" fmla="*/ 871 w 1091"/>
                <a:gd name="T5" fmla="*/ 52 h 375"/>
                <a:gd name="T6" fmla="*/ 1082 w 1091"/>
                <a:gd name="T7" fmla="*/ 375 h 375"/>
                <a:gd name="T8" fmla="*/ 1091 w 1091"/>
                <a:gd name="T9" fmla="*/ 336 h 375"/>
                <a:gd name="T10" fmla="*/ 871 w 1091"/>
                <a:gd name="T11" fmla="*/ 0 h 375"/>
                <a:gd name="T12" fmla="*/ 652 w 1091"/>
                <a:gd name="T13" fmla="*/ 336 h 375"/>
                <a:gd name="T14" fmla="*/ 0 w 1091"/>
                <a:gd name="T15" fmla="*/ 336 h 375"/>
                <a:gd name="T16" fmla="*/ 9 w 1091"/>
                <a:gd name="T17" fmla="*/ 375 h 375"/>
                <a:gd name="T18" fmla="*/ 0 w 1091"/>
                <a:gd name="T19" fmla="*/ 0 h 375"/>
                <a:gd name="T20" fmla="*/ 1091 w 1091"/>
                <a:gd name="T2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8" name="Rectangle 79"/>
            <p:cNvSpPr>
              <a:spLocks noChangeArrowheads="1"/>
            </p:cNvSpPr>
            <p:nvPr/>
          </p:nvSpPr>
          <p:spPr bwMode="auto"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9" name="Rectangle 80"/>
            <p:cNvSpPr>
              <a:spLocks noChangeArrowheads="1"/>
            </p:cNvSpPr>
            <p:nvPr/>
          </p:nvSpPr>
          <p:spPr bwMode="auto"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0" name="Rectangle 81"/>
            <p:cNvSpPr>
              <a:spLocks noChangeArrowheads="1"/>
            </p:cNvSpPr>
            <p:nvPr/>
          </p:nvSpPr>
          <p:spPr bwMode="auto"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1" name="Rectangle 82"/>
            <p:cNvSpPr>
              <a:spLocks noChangeArrowheads="1"/>
            </p:cNvSpPr>
            <p:nvPr/>
          </p:nvSpPr>
          <p:spPr bwMode="auto"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2" name="Rectangle 83"/>
            <p:cNvSpPr>
              <a:spLocks noChangeArrowheads="1"/>
            </p:cNvSpPr>
            <p:nvPr/>
          </p:nvSpPr>
          <p:spPr bwMode="auto"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3" name="Rectangle 84"/>
            <p:cNvSpPr>
              <a:spLocks noChangeArrowheads="1"/>
            </p:cNvSpPr>
            <p:nvPr/>
          </p:nvSpPr>
          <p:spPr bwMode="auto"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4" name="Freeform 85"/>
            <p:cNvSpPr/>
            <p:nvPr/>
          </p:nvSpPr>
          <p:spPr bwMode="auto">
            <a:xfrm>
              <a:off x="1414" y="159"/>
              <a:ext cx="27" cy="20"/>
            </a:xfrm>
            <a:custGeom>
              <a:avLst/>
              <a:gdLst>
                <a:gd name="T0" fmla="*/ 21 w 55"/>
                <a:gd name="T1" fmla="*/ 0 h 42"/>
                <a:gd name="T2" fmla="*/ 13 w 55"/>
                <a:gd name="T3" fmla="*/ 8 h 42"/>
                <a:gd name="T4" fmla="*/ 7 w 55"/>
                <a:gd name="T5" fmla="*/ 19 h 42"/>
                <a:gd name="T6" fmla="*/ 2 w 55"/>
                <a:gd name="T7" fmla="*/ 30 h 42"/>
                <a:gd name="T8" fmla="*/ 0 w 55"/>
                <a:gd name="T9" fmla="*/ 42 h 42"/>
                <a:gd name="T10" fmla="*/ 55 w 55"/>
                <a:gd name="T11" fmla="*/ 42 h 42"/>
                <a:gd name="T12" fmla="*/ 21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5" name="Freeform 86"/>
            <p:cNvSpPr/>
            <p:nvPr/>
          </p:nvSpPr>
          <p:spPr bwMode="auto">
            <a:xfrm>
              <a:off x="1451" y="159"/>
              <a:ext cx="28" cy="20"/>
            </a:xfrm>
            <a:custGeom>
              <a:avLst/>
              <a:gdLst>
                <a:gd name="T0" fmla="*/ 33 w 55"/>
                <a:gd name="T1" fmla="*/ 0 h 42"/>
                <a:gd name="T2" fmla="*/ 41 w 55"/>
                <a:gd name="T3" fmla="*/ 8 h 42"/>
                <a:gd name="T4" fmla="*/ 48 w 55"/>
                <a:gd name="T5" fmla="*/ 19 h 42"/>
                <a:gd name="T6" fmla="*/ 53 w 55"/>
                <a:gd name="T7" fmla="*/ 30 h 42"/>
                <a:gd name="T8" fmla="*/ 55 w 55"/>
                <a:gd name="T9" fmla="*/ 42 h 42"/>
                <a:gd name="T10" fmla="*/ 0 w 55"/>
                <a:gd name="T11" fmla="*/ 42 h 42"/>
                <a:gd name="T12" fmla="*/ 33 w 55"/>
                <a:gd name="T13" fmla="*/ 0 h 42"/>
                <a:gd name="T14" fmla="*/ 0 w 55"/>
                <a:gd name="T15" fmla="*/ 0 h 42"/>
                <a:gd name="T16" fmla="*/ 55 w 55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6" name="Freeform 87"/>
            <p:cNvSpPr/>
            <p:nvPr/>
          </p:nvSpPr>
          <p:spPr bwMode="auto">
            <a:xfrm>
              <a:off x="1430" y="148"/>
              <a:ext cx="32" cy="27"/>
            </a:xfrm>
            <a:custGeom>
              <a:avLst/>
              <a:gdLst>
                <a:gd name="T0" fmla="*/ 33 w 66"/>
                <a:gd name="T1" fmla="*/ 53 h 53"/>
                <a:gd name="T2" fmla="*/ 66 w 66"/>
                <a:gd name="T3" fmla="*/ 12 h 53"/>
                <a:gd name="T4" fmla="*/ 59 w 66"/>
                <a:gd name="T5" fmla="*/ 7 h 53"/>
                <a:gd name="T6" fmla="*/ 52 w 66"/>
                <a:gd name="T7" fmla="*/ 4 h 53"/>
                <a:gd name="T8" fmla="*/ 43 w 66"/>
                <a:gd name="T9" fmla="*/ 2 h 53"/>
                <a:gd name="T10" fmla="*/ 34 w 66"/>
                <a:gd name="T11" fmla="*/ 0 h 53"/>
                <a:gd name="T12" fmla="*/ 25 w 66"/>
                <a:gd name="T13" fmla="*/ 2 h 53"/>
                <a:gd name="T14" fmla="*/ 15 w 66"/>
                <a:gd name="T15" fmla="*/ 4 h 53"/>
                <a:gd name="T16" fmla="*/ 7 w 66"/>
                <a:gd name="T17" fmla="*/ 7 h 53"/>
                <a:gd name="T18" fmla="*/ 0 w 66"/>
                <a:gd name="T19" fmla="*/ 12 h 53"/>
                <a:gd name="T20" fmla="*/ 33 w 66"/>
                <a:gd name="T21" fmla="*/ 53 h 53"/>
                <a:gd name="T22" fmla="*/ 0 w 66"/>
                <a:gd name="T23" fmla="*/ 0 h 53"/>
                <a:gd name="T24" fmla="*/ 66 w 66"/>
                <a:gd name="T2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7" name="Freeform 88"/>
            <p:cNvSpPr/>
            <p:nvPr/>
          </p:nvSpPr>
          <p:spPr bwMode="auto">
            <a:xfrm>
              <a:off x="1450" y="172"/>
              <a:ext cx="174" cy="87"/>
            </a:xfrm>
            <a:custGeom>
              <a:avLst/>
              <a:gdLst>
                <a:gd name="T0" fmla="*/ 1 w 348"/>
                <a:gd name="T1" fmla="*/ 136 h 174"/>
                <a:gd name="T2" fmla="*/ 88 w 348"/>
                <a:gd name="T3" fmla="*/ 0 h 174"/>
                <a:gd name="T4" fmla="*/ 122 w 348"/>
                <a:gd name="T5" fmla="*/ 0 h 174"/>
                <a:gd name="T6" fmla="*/ 35 w 348"/>
                <a:gd name="T7" fmla="*/ 136 h 174"/>
                <a:gd name="T8" fmla="*/ 171 w 348"/>
                <a:gd name="T9" fmla="*/ 136 h 174"/>
                <a:gd name="T10" fmla="*/ 259 w 348"/>
                <a:gd name="T11" fmla="*/ 0 h 174"/>
                <a:gd name="T12" fmla="*/ 348 w 348"/>
                <a:gd name="T13" fmla="*/ 136 h 174"/>
                <a:gd name="T14" fmla="*/ 340 w 348"/>
                <a:gd name="T15" fmla="*/ 174 h 174"/>
                <a:gd name="T16" fmla="*/ 259 w 348"/>
                <a:gd name="T17" fmla="*/ 50 h 174"/>
                <a:gd name="T18" fmla="*/ 179 w 348"/>
                <a:gd name="T19" fmla="*/ 174 h 174"/>
                <a:gd name="T20" fmla="*/ 9 w 348"/>
                <a:gd name="T21" fmla="*/ 174 h 174"/>
                <a:gd name="T22" fmla="*/ 0 w 348"/>
                <a:gd name="T23" fmla="*/ 136 h 174"/>
                <a:gd name="T24" fmla="*/ 1 w 348"/>
                <a:gd name="T25" fmla="*/ 136 h 174"/>
                <a:gd name="T26" fmla="*/ 0 w 348"/>
                <a:gd name="T27" fmla="*/ 0 h 174"/>
                <a:gd name="T28" fmla="*/ 348 w 348"/>
                <a:gd name="T2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8" name="Rectangle 89"/>
            <p:cNvSpPr>
              <a:spLocks noChangeArrowheads="1"/>
            </p:cNvSpPr>
            <p:nvPr/>
          </p:nvSpPr>
          <p:spPr bwMode="auto"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9" name="Rectangle 90"/>
            <p:cNvSpPr>
              <a:spLocks noChangeArrowheads="1"/>
            </p:cNvSpPr>
            <p:nvPr/>
          </p:nvSpPr>
          <p:spPr bwMode="auto"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0" name="Freeform 91"/>
            <p:cNvSpPr/>
            <p:nvPr/>
          </p:nvSpPr>
          <p:spPr bwMode="auto">
            <a:xfrm>
              <a:off x="1540" y="198"/>
              <a:ext cx="80" cy="61"/>
            </a:xfrm>
            <a:custGeom>
              <a:avLst/>
              <a:gdLst>
                <a:gd name="T0" fmla="*/ 161 w 161"/>
                <a:gd name="T1" fmla="*/ 124 h 124"/>
                <a:gd name="T2" fmla="*/ 80 w 161"/>
                <a:gd name="T3" fmla="*/ 0 h 124"/>
                <a:gd name="T4" fmla="*/ 0 w 161"/>
                <a:gd name="T5" fmla="*/ 124 h 124"/>
                <a:gd name="T6" fmla="*/ 161 w 161"/>
                <a:gd name="T7" fmla="*/ 124 h 124"/>
                <a:gd name="T8" fmla="*/ 0 w 161"/>
                <a:gd name="T9" fmla="*/ 0 h 124"/>
                <a:gd name="T10" fmla="*/ 161 w 161"/>
                <a:gd name="T11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1" name="Rectangle 92"/>
            <p:cNvSpPr>
              <a:spLocks noChangeArrowheads="1"/>
            </p:cNvSpPr>
            <p:nvPr/>
          </p:nvSpPr>
          <p:spPr bwMode="auto"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2" name="Freeform 93"/>
            <p:cNvSpPr/>
            <p:nvPr/>
          </p:nvSpPr>
          <p:spPr bwMode="auto">
            <a:xfrm>
              <a:off x="1468" y="172"/>
              <a:ext cx="111" cy="68"/>
            </a:xfrm>
            <a:custGeom>
              <a:avLst/>
              <a:gdLst>
                <a:gd name="T0" fmla="*/ 87 w 224"/>
                <a:gd name="T1" fmla="*/ 0 h 136"/>
                <a:gd name="T2" fmla="*/ 0 w 224"/>
                <a:gd name="T3" fmla="*/ 136 h 136"/>
                <a:gd name="T4" fmla="*/ 136 w 224"/>
                <a:gd name="T5" fmla="*/ 136 h 136"/>
                <a:gd name="T6" fmla="*/ 224 w 224"/>
                <a:gd name="T7" fmla="*/ 0 h 136"/>
                <a:gd name="T8" fmla="*/ 87 w 224"/>
                <a:gd name="T9" fmla="*/ 0 h 136"/>
                <a:gd name="T10" fmla="*/ 0 w 224"/>
                <a:gd name="T11" fmla="*/ 0 h 136"/>
                <a:gd name="T12" fmla="*/ 224 w 224"/>
                <a:gd name="T1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3" name="Rectangle 94"/>
            <p:cNvSpPr>
              <a:spLocks noChangeArrowheads="1"/>
            </p:cNvSpPr>
            <p:nvPr/>
          </p:nvSpPr>
          <p:spPr bwMode="auto"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4" name="Rectangle 95"/>
            <p:cNvSpPr>
              <a:spLocks noChangeArrowheads="1"/>
            </p:cNvSpPr>
            <p:nvPr/>
          </p:nvSpPr>
          <p:spPr bwMode="auto"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5" name="Freeform 96"/>
            <p:cNvSpPr/>
            <p:nvPr/>
          </p:nvSpPr>
          <p:spPr bwMode="auto">
            <a:xfrm>
              <a:off x="356" y="407"/>
              <a:ext cx="442" cy="221"/>
            </a:xfrm>
            <a:custGeom>
              <a:avLst/>
              <a:gdLst>
                <a:gd name="T0" fmla="*/ 646 w 882"/>
                <a:gd name="T1" fmla="*/ 4 h 442"/>
                <a:gd name="T2" fmla="*/ 683 w 882"/>
                <a:gd name="T3" fmla="*/ 23 h 442"/>
                <a:gd name="T4" fmla="*/ 706 w 882"/>
                <a:gd name="T5" fmla="*/ 52 h 442"/>
                <a:gd name="T6" fmla="*/ 682 w 882"/>
                <a:gd name="T7" fmla="*/ 80 h 442"/>
                <a:gd name="T8" fmla="*/ 613 w 882"/>
                <a:gd name="T9" fmla="*/ 96 h 442"/>
                <a:gd name="T10" fmla="*/ 555 w 882"/>
                <a:gd name="T11" fmla="*/ 104 h 442"/>
                <a:gd name="T12" fmla="*/ 493 w 882"/>
                <a:gd name="T13" fmla="*/ 111 h 442"/>
                <a:gd name="T14" fmla="*/ 427 w 882"/>
                <a:gd name="T15" fmla="*/ 118 h 442"/>
                <a:gd name="T16" fmla="*/ 361 w 882"/>
                <a:gd name="T17" fmla="*/ 126 h 442"/>
                <a:gd name="T18" fmla="*/ 295 w 882"/>
                <a:gd name="T19" fmla="*/ 135 h 442"/>
                <a:gd name="T20" fmla="*/ 232 w 882"/>
                <a:gd name="T21" fmla="*/ 146 h 442"/>
                <a:gd name="T22" fmla="*/ 172 w 882"/>
                <a:gd name="T23" fmla="*/ 161 h 442"/>
                <a:gd name="T24" fmla="*/ 116 w 882"/>
                <a:gd name="T25" fmla="*/ 181 h 442"/>
                <a:gd name="T26" fmla="*/ 69 w 882"/>
                <a:gd name="T27" fmla="*/ 207 h 442"/>
                <a:gd name="T28" fmla="*/ 32 w 882"/>
                <a:gd name="T29" fmla="*/ 241 h 442"/>
                <a:gd name="T30" fmla="*/ 8 w 882"/>
                <a:gd name="T31" fmla="*/ 278 h 442"/>
                <a:gd name="T32" fmla="*/ 0 w 882"/>
                <a:gd name="T33" fmla="*/ 317 h 442"/>
                <a:gd name="T34" fmla="*/ 10 w 882"/>
                <a:gd name="T35" fmla="*/ 356 h 442"/>
                <a:gd name="T36" fmla="*/ 41 w 882"/>
                <a:gd name="T37" fmla="*/ 393 h 442"/>
                <a:gd name="T38" fmla="*/ 98 w 882"/>
                <a:gd name="T39" fmla="*/ 427 h 442"/>
                <a:gd name="T40" fmla="*/ 151 w 882"/>
                <a:gd name="T41" fmla="*/ 442 h 442"/>
                <a:gd name="T42" fmla="*/ 196 w 882"/>
                <a:gd name="T43" fmla="*/ 442 h 442"/>
                <a:gd name="T44" fmla="*/ 256 w 882"/>
                <a:gd name="T45" fmla="*/ 442 h 442"/>
                <a:gd name="T46" fmla="*/ 323 w 882"/>
                <a:gd name="T47" fmla="*/ 442 h 442"/>
                <a:gd name="T48" fmla="*/ 392 w 882"/>
                <a:gd name="T49" fmla="*/ 442 h 442"/>
                <a:gd name="T50" fmla="*/ 454 w 882"/>
                <a:gd name="T51" fmla="*/ 442 h 442"/>
                <a:gd name="T52" fmla="*/ 502 w 882"/>
                <a:gd name="T53" fmla="*/ 442 h 442"/>
                <a:gd name="T54" fmla="*/ 530 w 882"/>
                <a:gd name="T55" fmla="*/ 442 h 442"/>
                <a:gd name="T56" fmla="*/ 505 w 882"/>
                <a:gd name="T57" fmla="*/ 436 h 442"/>
                <a:gd name="T58" fmla="*/ 437 w 882"/>
                <a:gd name="T59" fmla="*/ 422 h 442"/>
                <a:gd name="T60" fmla="*/ 363 w 882"/>
                <a:gd name="T61" fmla="*/ 404 h 442"/>
                <a:gd name="T62" fmla="*/ 293 w 882"/>
                <a:gd name="T63" fmla="*/ 381 h 442"/>
                <a:gd name="T64" fmla="*/ 234 w 882"/>
                <a:gd name="T65" fmla="*/ 353 h 442"/>
                <a:gd name="T66" fmla="*/ 194 w 882"/>
                <a:gd name="T67" fmla="*/ 321 h 442"/>
                <a:gd name="T68" fmla="*/ 180 w 882"/>
                <a:gd name="T69" fmla="*/ 284 h 442"/>
                <a:gd name="T70" fmla="*/ 202 w 882"/>
                <a:gd name="T71" fmla="*/ 241 h 442"/>
                <a:gd name="T72" fmla="*/ 247 w 882"/>
                <a:gd name="T73" fmla="*/ 207 h 442"/>
                <a:gd name="T74" fmla="*/ 302 w 882"/>
                <a:gd name="T75" fmla="*/ 191 h 442"/>
                <a:gd name="T76" fmla="*/ 373 w 882"/>
                <a:gd name="T77" fmla="*/ 180 h 442"/>
                <a:gd name="T78" fmla="*/ 456 w 882"/>
                <a:gd name="T79" fmla="*/ 170 h 442"/>
                <a:gd name="T80" fmla="*/ 545 w 882"/>
                <a:gd name="T81" fmla="*/ 162 h 442"/>
                <a:gd name="T82" fmla="*/ 631 w 882"/>
                <a:gd name="T83" fmla="*/ 153 h 442"/>
                <a:gd name="T84" fmla="*/ 712 w 882"/>
                <a:gd name="T85" fmla="*/ 142 h 442"/>
                <a:gd name="T86" fmla="*/ 778 w 882"/>
                <a:gd name="T87" fmla="*/ 124 h 442"/>
                <a:gd name="T88" fmla="*/ 843 w 882"/>
                <a:gd name="T89" fmla="*/ 92 h 442"/>
                <a:gd name="T90" fmla="*/ 880 w 882"/>
                <a:gd name="T91" fmla="*/ 53 h 442"/>
                <a:gd name="T92" fmla="*/ 880 w 882"/>
                <a:gd name="T93" fmla="*/ 23 h 442"/>
                <a:gd name="T94" fmla="*/ 866 w 882"/>
                <a:gd name="T95" fmla="*/ 5 h 442"/>
                <a:gd name="T96" fmla="*/ 632 w 882"/>
                <a:gd name="T97" fmla="*/ 0 h 442"/>
                <a:gd name="T98" fmla="*/ 0 w 882"/>
                <a:gd name="T99" fmla="*/ 0 h 442"/>
                <a:gd name="T100" fmla="*/ 882 w 882"/>
                <a:gd name="T101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T98" t="T99" r="T100" b="T101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6" name="Freeform 97"/>
            <p:cNvSpPr/>
            <p:nvPr/>
          </p:nvSpPr>
          <p:spPr bwMode="auto">
            <a:xfrm>
              <a:off x="915" y="306"/>
              <a:ext cx="45" cy="170"/>
            </a:xfrm>
            <a:custGeom>
              <a:avLst/>
              <a:gdLst>
                <a:gd name="T0" fmla="*/ 7 w 91"/>
                <a:gd name="T1" fmla="*/ 338 h 338"/>
                <a:gd name="T2" fmla="*/ 4 w 91"/>
                <a:gd name="T3" fmla="*/ 338 h 338"/>
                <a:gd name="T4" fmla="*/ 0 w 91"/>
                <a:gd name="T5" fmla="*/ 335 h 338"/>
                <a:gd name="T6" fmla="*/ 4 w 91"/>
                <a:gd name="T7" fmla="*/ 145 h 338"/>
                <a:gd name="T8" fmla="*/ 5 w 91"/>
                <a:gd name="T9" fmla="*/ 7 h 338"/>
                <a:gd name="T10" fmla="*/ 3 w 91"/>
                <a:gd name="T11" fmla="*/ 4 h 338"/>
                <a:gd name="T12" fmla="*/ 3 w 91"/>
                <a:gd name="T13" fmla="*/ 2 h 338"/>
                <a:gd name="T14" fmla="*/ 59 w 91"/>
                <a:gd name="T15" fmla="*/ 0 h 338"/>
                <a:gd name="T16" fmla="*/ 66 w 91"/>
                <a:gd name="T17" fmla="*/ 7 h 338"/>
                <a:gd name="T18" fmla="*/ 67 w 91"/>
                <a:gd name="T19" fmla="*/ 10 h 338"/>
                <a:gd name="T20" fmla="*/ 65 w 91"/>
                <a:gd name="T21" fmla="*/ 10 h 338"/>
                <a:gd name="T22" fmla="*/ 91 w 91"/>
                <a:gd name="T23" fmla="*/ 335 h 338"/>
                <a:gd name="T24" fmla="*/ 87 w 91"/>
                <a:gd name="T25" fmla="*/ 335 h 338"/>
                <a:gd name="T26" fmla="*/ 82 w 91"/>
                <a:gd name="T27" fmla="*/ 332 h 338"/>
                <a:gd name="T28" fmla="*/ 58 w 91"/>
                <a:gd name="T29" fmla="*/ 11 h 338"/>
                <a:gd name="T30" fmla="*/ 15 w 91"/>
                <a:gd name="T31" fmla="*/ 13 h 338"/>
                <a:gd name="T32" fmla="*/ 7 w 91"/>
                <a:gd name="T33" fmla="*/ 338 h 338"/>
                <a:gd name="T34" fmla="*/ 0 w 91"/>
                <a:gd name="T35" fmla="*/ 0 h 338"/>
                <a:gd name="T36" fmla="*/ 91 w 91"/>
                <a:gd name="T3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7" name="Freeform 98"/>
            <p:cNvSpPr/>
            <p:nvPr/>
          </p:nvSpPr>
          <p:spPr bwMode="auto">
            <a:xfrm>
              <a:off x="920" y="320"/>
              <a:ext cx="26" cy="5"/>
            </a:xfrm>
            <a:custGeom>
              <a:avLst/>
              <a:gdLst>
                <a:gd name="T0" fmla="*/ 49 w 51"/>
                <a:gd name="T1" fmla="*/ 0 h 10"/>
                <a:gd name="T2" fmla="*/ 1 w 51"/>
                <a:gd name="T3" fmla="*/ 2 h 10"/>
                <a:gd name="T4" fmla="*/ 0 w 51"/>
                <a:gd name="T5" fmla="*/ 10 h 10"/>
                <a:gd name="T6" fmla="*/ 51 w 51"/>
                <a:gd name="T7" fmla="*/ 9 h 10"/>
                <a:gd name="T8" fmla="*/ 49 w 51"/>
                <a:gd name="T9" fmla="*/ 0 h 10"/>
                <a:gd name="T10" fmla="*/ 0 w 51"/>
                <a:gd name="T11" fmla="*/ 0 h 10"/>
                <a:gd name="T12" fmla="*/ 51 w 5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8" name="Freeform 99"/>
            <p:cNvSpPr/>
            <p:nvPr/>
          </p:nvSpPr>
          <p:spPr bwMode="auto">
            <a:xfrm>
              <a:off x="920" y="342"/>
              <a:ext cx="27" cy="4"/>
            </a:xfrm>
            <a:custGeom>
              <a:avLst/>
              <a:gdLst>
                <a:gd name="T0" fmla="*/ 52 w 53"/>
                <a:gd name="T1" fmla="*/ 0 h 9"/>
                <a:gd name="T2" fmla="*/ 1 w 53"/>
                <a:gd name="T3" fmla="*/ 1 h 9"/>
                <a:gd name="T4" fmla="*/ 0 w 53"/>
                <a:gd name="T5" fmla="*/ 9 h 9"/>
                <a:gd name="T6" fmla="*/ 53 w 53"/>
                <a:gd name="T7" fmla="*/ 8 h 9"/>
                <a:gd name="T8" fmla="*/ 52 w 53"/>
                <a:gd name="T9" fmla="*/ 0 h 9"/>
                <a:gd name="T10" fmla="*/ 0 w 53"/>
                <a:gd name="T11" fmla="*/ 0 h 9"/>
                <a:gd name="T12" fmla="*/ 53 w 5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9" name="Freeform 100"/>
            <p:cNvSpPr/>
            <p:nvPr/>
          </p:nvSpPr>
          <p:spPr bwMode="auto">
            <a:xfrm>
              <a:off x="920" y="336"/>
              <a:ext cx="27" cy="3"/>
            </a:xfrm>
            <a:custGeom>
              <a:avLst/>
              <a:gdLst>
                <a:gd name="T0" fmla="*/ 52 w 53"/>
                <a:gd name="T1" fmla="*/ 0 h 4"/>
                <a:gd name="T2" fmla="*/ 1 w 53"/>
                <a:gd name="T3" fmla="*/ 1 h 4"/>
                <a:gd name="T4" fmla="*/ 0 w 53"/>
                <a:gd name="T5" fmla="*/ 4 h 4"/>
                <a:gd name="T6" fmla="*/ 53 w 53"/>
                <a:gd name="T7" fmla="*/ 3 h 4"/>
                <a:gd name="T8" fmla="*/ 52 w 53"/>
                <a:gd name="T9" fmla="*/ 0 h 4"/>
                <a:gd name="T10" fmla="*/ 0 w 53"/>
                <a:gd name="T11" fmla="*/ 0 h 4"/>
                <a:gd name="T12" fmla="*/ 53 w 53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0" name="Freeform 101"/>
            <p:cNvSpPr/>
            <p:nvPr/>
          </p:nvSpPr>
          <p:spPr bwMode="auto">
            <a:xfrm>
              <a:off x="920" y="366"/>
              <a:ext cx="29" cy="5"/>
            </a:xfrm>
            <a:custGeom>
              <a:avLst/>
              <a:gdLst>
                <a:gd name="T0" fmla="*/ 57 w 58"/>
                <a:gd name="T1" fmla="*/ 0 h 10"/>
                <a:gd name="T2" fmla="*/ 1 w 58"/>
                <a:gd name="T3" fmla="*/ 2 h 10"/>
                <a:gd name="T4" fmla="*/ 0 w 58"/>
                <a:gd name="T5" fmla="*/ 10 h 10"/>
                <a:gd name="T6" fmla="*/ 58 w 58"/>
                <a:gd name="T7" fmla="*/ 8 h 10"/>
                <a:gd name="T8" fmla="*/ 57 w 58"/>
                <a:gd name="T9" fmla="*/ 0 h 10"/>
                <a:gd name="T10" fmla="*/ 0 w 58"/>
                <a:gd name="T11" fmla="*/ 0 h 10"/>
                <a:gd name="T12" fmla="*/ 58 w 58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1" name="Freeform 102"/>
            <p:cNvSpPr/>
            <p:nvPr/>
          </p:nvSpPr>
          <p:spPr bwMode="auto">
            <a:xfrm>
              <a:off x="920" y="361"/>
              <a:ext cx="29" cy="3"/>
            </a:xfrm>
            <a:custGeom>
              <a:avLst/>
              <a:gdLst>
                <a:gd name="T0" fmla="*/ 57 w 57"/>
                <a:gd name="T1" fmla="*/ 0 h 6"/>
                <a:gd name="T2" fmla="*/ 1 w 57"/>
                <a:gd name="T3" fmla="*/ 2 h 6"/>
                <a:gd name="T4" fmla="*/ 0 w 57"/>
                <a:gd name="T5" fmla="*/ 6 h 6"/>
                <a:gd name="T6" fmla="*/ 57 w 57"/>
                <a:gd name="T7" fmla="*/ 4 h 6"/>
                <a:gd name="T8" fmla="*/ 57 w 57"/>
                <a:gd name="T9" fmla="*/ 0 h 6"/>
                <a:gd name="T10" fmla="*/ 0 w 57"/>
                <a:gd name="T11" fmla="*/ 0 h 6"/>
                <a:gd name="T12" fmla="*/ 57 w 57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2" name="Freeform 103"/>
            <p:cNvSpPr/>
            <p:nvPr/>
          </p:nvSpPr>
          <p:spPr bwMode="auto">
            <a:xfrm>
              <a:off x="54" y="67"/>
              <a:ext cx="304" cy="444"/>
            </a:xfrm>
            <a:custGeom>
              <a:avLst/>
              <a:gdLst>
                <a:gd name="T0" fmla="*/ 555 w 607"/>
                <a:gd name="T1" fmla="*/ 391 h 888"/>
                <a:gd name="T2" fmla="*/ 469 w 607"/>
                <a:gd name="T3" fmla="*/ 434 h 888"/>
                <a:gd name="T4" fmla="*/ 390 w 607"/>
                <a:gd name="T5" fmla="*/ 553 h 888"/>
                <a:gd name="T6" fmla="*/ 345 w 607"/>
                <a:gd name="T7" fmla="*/ 800 h 888"/>
                <a:gd name="T8" fmla="*/ 308 w 607"/>
                <a:gd name="T9" fmla="*/ 818 h 888"/>
                <a:gd name="T10" fmla="*/ 299 w 607"/>
                <a:gd name="T11" fmla="*/ 663 h 888"/>
                <a:gd name="T12" fmla="*/ 243 w 607"/>
                <a:gd name="T13" fmla="*/ 506 h 888"/>
                <a:gd name="T14" fmla="*/ 108 w 607"/>
                <a:gd name="T15" fmla="*/ 376 h 888"/>
                <a:gd name="T16" fmla="*/ 23 w 607"/>
                <a:gd name="T17" fmla="*/ 336 h 888"/>
                <a:gd name="T18" fmla="*/ 91 w 607"/>
                <a:gd name="T19" fmla="*/ 359 h 888"/>
                <a:gd name="T20" fmla="*/ 173 w 607"/>
                <a:gd name="T21" fmla="*/ 409 h 888"/>
                <a:gd name="T22" fmla="*/ 254 w 607"/>
                <a:gd name="T23" fmla="*/ 498 h 888"/>
                <a:gd name="T24" fmla="*/ 282 w 607"/>
                <a:gd name="T25" fmla="*/ 534 h 888"/>
                <a:gd name="T26" fmla="*/ 266 w 607"/>
                <a:gd name="T27" fmla="*/ 437 h 888"/>
                <a:gd name="T28" fmla="*/ 229 w 607"/>
                <a:gd name="T29" fmla="*/ 306 h 888"/>
                <a:gd name="T30" fmla="*/ 153 w 607"/>
                <a:gd name="T31" fmla="*/ 160 h 888"/>
                <a:gd name="T32" fmla="*/ 141 w 607"/>
                <a:gd name="T33" fmla="*/ 131 h 888"/>
                <a:gd name="T34" fmla="*/ 196 w 607"/>
                <a:gd name="T35" fmla="*/ 217 h 888"/>
                <a:gd name="T36" fmla="*/ 212 w 607"/>
                <a:gd name="T37" fmla="*/ 208 h 888"/>
                <a:gd name="T38" fmla="*/ 188 w 607"/>
                <a:gd name="T39" fmla="*/ 83 h 888"/>
                <a:gd name="T40" fmla="*/ 189 w 607"/>
                <a:gd name="T41" fmla="*/ 74 h 888"/>
                <a:gd name="T42" fmla="*/ 219 w 607"/>
                <a:gd name="T43" fmla="*/ 192 h 888"/>
                <a:gd name="T44" fmla="*/ 247 w 607"/>
                <a:gd name="T45" fmla="*/ 315 h 888"/>
                <a:gd name="T46" fmla="*/ 309 w 607"/>
                <a:gd name="T47" fmla="*/ 529 h 888"/>
                <a:gd name="T48" fmla="*/ 342 w 607"/>
                <a:gd name="T49" fmla="*/ 581 h 888"/>
                <a:gd name="T50" fmla="*/ 365 w 607"/>
                <a:gd name="T51" fmla="*/ 387 h 888"/>
                <a:gd name="T52" fmla="*/ 332 w 607"/>
                <a:gd name="T53" fmla="*/ 168 h 888"/>
                <a:gd name="T54" fmla="*/ 290 w 607"/>
                <a:gd name="T55" fmla="*/ 35 h 888"/>
                <a:gd name="T56" fmla="*/ 294 w 607"/>
                <a:gd name="T57" fmla="*/ 39 h 888"/>
                <a:gd name="T58" fmla="*/ 350 w 607"/>
                <a:gd name="T59" fmla="*/ 200 h 888"/>
                <a:gd name="T60" fmla="*/ 390 w 607"/>
                <a:gd name="T61" fmla="*/ 236 h 888"/>
                <a:gd name="T62" fmla="*/ 459 w 607"/>
                <a:gd name="T63" fmla="*/ 116 h 888"/>
                <a:gd name="T64" fmla="*/ 462 w 607"/>
                <a:gd name="T65" fmla="*/ 116 h 888"/>
                <a:gd name="T66" fmla="*/ 391 w 607"/>
                <a:gd name="T67" fmla="*/ 261 h 888"/>
                <a:gd name="T68" fmla="*/ 378 w 607"/>
                <a:gd name="T69" fmla="*/ 364 h 888"/>
                <a:gd name="T70" fmla="*/ 428 w 607"/>
                <a:gd name="T71" fmla="*/ 366 h 888"/>
                <a:gd name="T72" fmla="*/ 501 w 607"/>
                <a:gd name="T73" fmla="*/ 214 h 888"/>
                <a:gd name="T74" fmla="*/ 512 w 607"/>
                <a:gd name="T75" fmla="*/ 172 h 888"/>
                <a:gd name="T76" fmla="*/ 525 w 607"/>
                <a:gd name="T77" fmla="*/ 226 h 888"/>
                <a:gd name="T78" fmla="*/ 562 w 607"/>
                <a:gd name="T79" fmla="*/ 145 h 888"/>
                <a:gd name="T80" fmla="*/ 566 w 607"/>
                <a:gd name="T81" fmla="*/ 149 h 888"/>
                <a:gd name="T82" fmla="*/ 529 w 607"/>
                <a:gd name="T83" fmla="*/ 235 h 888"/>
                <a:gd name="T84" fmla="*/ 482 w 607"/>
                <a:gd name="T85" fmla="*/ 302 h 888"/>
                <a:gd name="T86" fmla="*/ 448 w 607"/>
                <a:gd name="T87" fmla="*/ 362 h 888"/>
                <a:gd name="T88" fmla="*/ 415 w 607"/>
                <a:gd name="T89" fmla="*/ 398 h 888"/>
                <a:gd name="T90" fmla="*/ 381 w 607"/>
                <a:gd name="T91" fmla="*/ 464 h 888"/>
                <a:gd name="T92" fmla="*/ 387 w 607"/>
                <a:gd name="T93" fmla="*/ 503 h 888"/>
                <a:gd name="T94" fmla="*/ 434 w 607"/>
                <a:gd name="T95" fmla="*/ 440 h 888"/>
                <a:gd name="T96" fmla="*/ 475 w 607"/>
                <a:gd name="T97" fmla="*/ 380 h 888"/>
                <a:gd name="T98" fmla="*/ 478 w 607"/>
                <a:gd name="T99" fmla="*/ 388 h 888"/>
                <a:gd name="T100" fmla="*/ 502 w 607"/>
                <a:gd name="T101" fmla="*/ 398 h 888"/>
                <a:gd name="T102" fmla="*/ 577 w 607"/>
                <a:gd name="T103" fmla="*/ 380 h 888"/>
                <a:gd name="T104" fmla="*/ 0 w 607"/>
                <a:gd name="T105" fmla="*/ 0 h 888"/>
                <a:gd name="T106" fmla="*/ 607 w 607"/>
                <a:gd name="T107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3" name="Freeform 104"/>
            <p:cNvSpPr/>
            <p:nvPr/>
          </p:nvSpPr>
          <p:spPr bwMode="auto">
            <a:xfrm>
              <a:off x="3" y="6"/>
              <a:ext cx="408" cy="298"/>
            </a:xfrm>
            <a:custGeom>
              <a:avLst/>
              <a:gdLst>
                <a:gd name="T0" fmla="*/ 510 w 814"/>
                <a:gd name="T1" fmla="*/ 51 h 595"/>
                <a:gd name="T2" fmla="*/ 455 w 814"/>
                <a:gd name="T3" fmla="*/ 5 h 595"/>
                <a:gd name="T4" fmla="*/ 371 w 814"/>
                <a:gd name="T5" fmla="*/ 14 h 595"/>
                <a:gd name="T6" fmla="*/ 309 w 814"/>
                <a:gd name="T7" fmla="*/ 73 h 595"/>
                <a:gd name="T8" fmla="*/ 292 w 814"/>
                <a:gd name="T9" fmla="*/ 142 h 595"/>
                <a:gd name="T10" fmla="*/ 302 w 814"/>
                <a:gd name="T11" fmla="*/ 188 h 595"/>
                <a:gd name="T12" fmla="*/ 282 w 814"/>
                <a:gd name="T13" fmla="*/ 195 h 595"/>
                <a:gd name="T14" fmla="*/ 270 w 814"/>
                <a:gd name="T15" fmla="*/ 211 h 595"/>
                <a:gd name="T16" fmla="*/ 261 w 814"/>
                <a:gd name="T17" fmla="*/ 191 h 595"/>
                <a:gd name="T18" fmla="*/ 269 w 814"/>
                <a:gd name="T19" fmla="*/ 167 h 595"/>
                <a:gd name="T20" fmla="*/ 270 w 814"/>
                <a:gd name="T21" fmla="*/ 102 h 595"/>
                <a:gd name="T22" fmla="*/ 197 w 814"/>
                <a:gd name="T23" fmla="*/ 76 h 595"/>
                <a:gd name="T24" fmla="*/ 103 w 814"/>
                <a:gd name="T25" fmla="*/ 160 h 595"/>
                <a:gd name="T26" fmla="*/ 112 w 814"/>
                <a:gd name="T27" fmla="*/ 223 h 595"/>
                <a:gd name="T28" fmla="*/ 167 w 814"/>
                <a:gd name="T29" fmla="*/ 248 h 595"/>
                <a:gd name="T30" fmla="*/ 146 w 814"/>
                <a:gd name="T31" fmla="*/ 301 h 595"/>
                <a:gd name="T32" fmla="*/ 115 w 814"/>
                <a:gd name="T33" fmla="*/ 241 h 595"/>
                <a:gd name="T34" fmla="*/ 53 w 814"/>
                <a:gd name="T35" fmla="*/ 241 h 595"/>
                <a:gd name="T36" fmla="*/ 47 w 814"/>
                <a:gd name="T37" fmla="*/ 336 h 595"/>
                <a:gd name="T38" fmla="*/ 8 w 814"/>
                <a:gd name="T39" fmla="*/ 334 h 595"/>
                <a:gd name="T40" fmla="*/ 11 w 814"/>
                <a:gd name="T41" fmla="*/ 398 h 595"/>
                <a:gd name="T42" fmla="*/ 71 w 814"/>
                <a:gd name="T43" fmla="*/ 465 h 595"/>
                <a:gd name="T44" fmla="*/ 59 w 814"/>
                <a:gd name="T45" fmla="*/ 486 h 595"/>
                <a:gd name="T46" fmla="*/ 61 w 814"/>
                <a:gd name="T47" fmla="*/ 520 h 595"/>
                <a:gd name="T48" fmla="*/ 88 w 814"/>
                <a:gd name="T49" fmla="*/ 557 h 595"/>
                <a:gd name="T50" fmla="*/ 154 w 814"/>
                <a:gd name="T51" fmla="*/ 584 h 595"/>
                <a:gd name="T52" fmla="*/ 268 w 814"/>
                <a:gd name="T53" fmla="*/ 587 h 595"/>
                <a:gd name="T54" fmla="*/ 349 w 814"/>
                <a:gd name="T55" fmla="*/ 567 h 595"/>
                <a:gd name="T56" fmla="*/ 370 w 814"/>
                <a:gd name="T57" fmla="*/ 534 h 595"/>
                <a:gd name="T58" fmla="*/ 375 w 814"/>
                <a:gd name="T59" fmla="*/ 509 h 595"/>
                <a:gd name="T60" fmla="*/ 425 w 814"/>
                <a:gd name="T61" fmla="*/ 503 h 595"/>
                <a:gd name="T62" fmla="*/ 470 w 814"/>
                <a:gd name="T63" fmla="*/ 473 h 595"/>
                <a:gd name="T64" fmla="*/ 476 w 814"/>
                <a:gd name="T65" fmla="*/ 478 h 595"/>
                <a:gd name="T66" fmla="*/ 482 w 814"/>
                <a:gd name="T67" fmla="*/ 500 h 595"/>
                <a:gd name="T68" fmla="*/ 507 w 814"/>
                <a:gd name="T69" fmla="*/ 515 h 595"/>
                <a:gd name="T70" fmla="*/ 492 w 814"/>
                <a:gd name="T71" fmla="*/ 555 h 595"/>
                <a:gd name="T72" fmla="*/ 527 w 814"/>
                <a:gd name="T73" fmla="*/ 586 h 595"/>
                <a:gd name="T74" fmla="*/ 600 w 814"/>
                <a:gd name="T75" fmla="*/ 594 h 595"/>
                <a:gd name="T76" fmla="*/ 691 w 814"/>
                <a:gd name="T77" fmla="*/ 567 h 595"/>
                <a:gd name="T78" fmla="*/ 762 w 814"/>
                <a:gd name="T79" fmla="*/ 516 h 595"/>
                <a:gd name="T80" fmla="*/ 805 w 814"/>
                <a:gd name="T81" fmla="*/ 454 h 595"/>
                <a:gd name="T82" fmla="*/ 811 w 814"/>
                <a:gd name="T83" fmla="*/ 400 h 595"/>
                <a:gd name="T84" fmla="*/ 771 w 814"/>
                <a:gd name="T85" fmla="*/ 366 h 595"/>
                <a:gd name="T86" fmla="*/ 785 w 814"/>
                <a:gd name="T87" fmla="*/ 303 h 595"/>
                <a:gd name="T88" fmla="*/ 754 w 814"/>
                <a:gd name="T89" fmla="*/ 245 h 595"/>
                <a:gd name="T90" fmla="*/ 708 w 814"/>
                <a:gd name="T91" fmla="*/ 243 h 595"/>
                <a:gd name="T92" fmla="*/ 688 w 814"/>
                <a:gd name="T93" fmla="*/ 223 h 595"/>
                <a:gd name="T94" fmla="*/ 659 w 814"/>
                <a:gd name="T95" fmla="*/ 221 h 595"/>
                <a:gd name="T96" fmla="*/ 692 w 814"/>
                <a:gd name="T97" fmla="*/ 192 h 595"/>
                <a:gd name="T98" fmla="*/ 692 w 814"/>
                <a:gd name="T99" fmla="*/ 144 h 595"/>
                <a:gd name="T100" fmla="*/ 638 w 814"/>
                <a:gd name="T101" fmla="*/ 137 h 595"/>
                <a:gd name="T102" fmla="*/ 661 w 814"/>
                <a:gd name="T103" fmla="*/ 106 h 595"/>
                <a:gd name="T104" fmla="*/ 648 w 814"/>
                <a:gd name="T105" fmla="*/ 75 h 595"/>
                <a:gd name="T106" fmla="*/ 612 w 814"/>
                <a:gd name="T107" fmla="*/ 57 h 595"/>
                <a:gd name="T108" fmla="*/ 565 w 814"/>
                <a:gd name="T109" fmla="*/ 64 h 595"/>
                <a:gd name="T110" fmla="*/ 523 w 814"/>
                <a:gd name="T111" fmla="*/ 111 h 595"/>
                <a:gd name="T112" fmla="*/ 0 w 814"/>
                <a:gd name="T113" fmla="*/ 0 h 595"/>
                <a:gd name="T114" fmla="*/ 814 w 814"/>
                <a:gd name="T115" fmla="*/ 59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4" name="Freeform 105"/>
            <p:cNvSpPr/>
            <p:nvPr/>
          </p:nvSpPr>
          <p:spPr bwMode="auto">
            <a:xfrm>
              <a:off x="319" y="383"/>
              <a:ext cx="80" cy="93"/>
            </a:xfrm>
            <a:custGeom>
              <a:avLst/>
              <a:gdLst>
                <a:gd name="T0" fmla="*/ 87 w 160"/>
                <a:gd name="T1" fmla="*/ 176 h 185"/>
                <a:gd name="T2" fmla="*/ 76 w 160"/>
                <a:gd name="T3" fmla="*/ 159 h 185"/>
                <a:gd name="T4" fmla="*/ 55 w 160"/>
                <a:gd name="T5" fmla="*/ 144 h 185"/>
                <a:gd name="T6" fmla="*/ 22 w 160"/>
                <a:gd name="T7" fmla="*/ 139 h 185"/>
                <a:gd name="T8" fmla="*/ 5 w 160"/>
                <a:gd name="T9" fmla="*/ 135 h 185"/>
                <a:gd name="T10" fmla="*/ 17 w 160"/>
                <a:gd name="T11" fmla="*/ 120 h 185"/>
                <a:gd name="T12" fmla="*/ 38 w 160"/>
                <a:gd name="T13" fmla="*/ 116 h 185"/>
                <a:gd name="T14" fmla="*/ 65 w 160"/>
                <a:gd name="T15" fmla="*/ 132 h 185"/>
                <a:gd name="T16" fmla="*/ 77 w 160"/>
                <a:gd name="T17" fmla="*/ 141 h 185"/>
                <a:gd name="T18" fmla="*/ 69 w 160"/>
                <a:gd name="T19" fmla="*/ 120 h 185"/>
                <a:gd name="T20" fmla="*/ 52 w 160"/>
                <a:gd name="T21" fmla="*/ 100 h 185"/>
                <a:gd name="T22" fmla="*/ 21 w 160"/>
                <a:gd name="T23" fmla="*/ 91 h 185"/>
                <a:gd name="T24" fmla="*/ 2 w 160"/>
                <a:gd name="T25" fmla="*/ 85 h 185"/>
                <a:gd name="T26" fmla="*/ 19 w 160"/>
                <a:gd name="T27" fmla="*/ 71 h 185"/>
                <a:gd name="T28" fmla="*/ 43 w 160"/>
                <a:gd name="T29" fmla="*/ 71 h 185"/>
                <a:gd name="T30" fmla="*/ 68 w 160"/>
                <a:gd name="T31" fmla="*/ 97 h 185"/>
                <a:gd name="T32" fmla="*/ 76 w 160"/>
                <a:gd name="T33" fmla="*/ 108 h 185"/>
                <a:gd name="T34" fmla="*/ 67 w 160"/>
                <a:gd name="T35" fmla="*/ 75 h 185"/>
                <a:gd name="T36" fmla="*/ 51 w 160"/>
                <a:gd name="T37" fmla="*/ 45 h 185"/>
                <a:gd name="T38" fmla="*/ 24 w 160"/>
                <a:gd name="T39" fmla="*/ 25 h 185"/>
                <a:gd name="T40" fmla="*/ 15 w 160"/>
                <a:gd name="T41" fmla="*/ 16 h 185"/>
                <a:gd name="T42" fmla="*/ 34 w 160"/>
                <a:gd name="T43" fmla="*/ 13 h 185"/>
                <a:gd name="T44" fmla="*/ 54 w 160"/>
                <a:gd name="T45" fmla="*/ 25 h 185"/>
                <a:gd name="T46" fmla="*/ 75 w 160"/>
                <a:gd name="T47" fmla="*/ 61 h 185"/>
                <a:gd name="T48" fmla="*/ 84 w 160"/>
                <a:gd name="T49" fmla="*/ 67 h 185"/>
                <a:gd name="T50" fmla="*/ 73 w 160"/>
                <a:gd name="T51" fmla="*/ 18 h 185"/>
                <a:gd name="T52" fmla="*/ 72 w 160"/>
                <a:gd name="T53" fmla="*/ 3 h 185"/>
                <a:gd name="T54" fmla="*/ 90 w 160"/>
                <a:gd name="T55" fmla="*/ 21 h 185"/>
                <a:gd name="T56" fmla="*/ 100 w 160"/>
                <a:gd name="T57" fmla="*/ 48 h 185"/>
                <a:gd name="T58" fmla="*/ 103 w 160"/>
                <a:gd name="T59" fmla="*/ 83 h 185"/>
                <a:gd name="T60" fmla="*/ 103 w 160"/>
                <a:gd name="T61" fmla="*/ 90 h 185"/>
                <a:gd name="T62" fmla="*/ 112 w 160"/>
                <a:gd name="T63" fmla="*/ 64 h 185"/>
                <a:gd name="T64" fmla="*/ 127 w 160"/>
                <a:gd name="T65" fmla="*/ 47 h 185"/>
                <a:gd name="T66" fmla="*/ 148 w 160"/>
                <a:gd name="T67" fmla="*/ 42 h 185"/>
                <a:gd name="T68" fmla="*/ 150 w 160"/>
                <a:gd name="T69" fmla="*/ 53 h 185"/>
                <a:gd name="T70" fmla="*/ 128 w 160"/>
                <a:gd name="T71" fmla="*/ 70 h 185"/>
                <a:gd name="T72" fmla="*/ 111 w 160"/>
                <a:gd name="T73" fmla="*/ 95 h 185"/>
                <a:gd name="T74" fmla="*/ 99 w 160"/>
                <a:gd name="T75" fmla="*/ 129 h 185"/>
                <a:gd name="T76" fmla="*/ 99 w 160"/>
                <a:gd name="T77" fmla="*/ 139 h 185"/>
                <a:gd name="T78" fmla="*/ 111 w 160"/>
                <a:gd name="T79" fmla="*/ 116 h 185"/>
                <a:gd name="T80" fmla="*/ 128 w 160"/>
                <a:gd name="T81" fmla="*/ 98 h 185"/>
                <a:gd name="T82" fmla="*/ 148 w 160"/>
                <a:gd name="T83" fmla="*/ 94 h 185"/>
                <a:gd name="T84" fmla="*/ 151 w 160"/>
                <a:gd name="T85" fmla="*/ 102 h 185"/>
                <a:gd name="T86" fmla="*/ 134 w 160"/>
                <a:gd name="T87" fmla="*/ 115 h 185"/>
                <a:gd name="T88" fmla="*/ 116 w 160"/>
                <a:gd name="T89" fmla="*/ 137 h 185"/>
                <a:gd name="T90" fmla="*/ 106 w 160"/>
                <a:gd name="T91" fmla="*/ 168 h 185"/>
                <a:gd name="T92" fmla="*/ 88 w 160"/>
                <a:gd name="T93" fmla="*/ 183 h 185"/>
                <a:gd name="T94" fmla="*/ 0 w 160"/>
                <a:gd name="T95" fmla="*/ 0 h 185"/>
                <a:gd name="T96" fmla="*/ 160 w 160"/>
                <a:gd name="T97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15" name="Freeform 106"/>
            <p:cNvSpPr/>
            <p:nvPr/>
          </p:nvSpPr>
          <p:spPr bwMode="auto">
            <a:xfrm>
              <a:off x="185" y="419"/>
              <a:ext cx="47" cy="50"/>
            </a:xfrm>
            <a:custGeom>
              <a:avLst/>
              <a:gdLst>
                <a:gd name="T0" fmla="*/ 64 w 94"/>
                <a:gd name="T1" fmla="*/ 99 h 99"/>
                <a:gd name="T2" fmla="*/ 55 w 94"/>
                <a:gd name="T3" fmla="*/ 82 h 99"/>
                <a:gd name="T4" fmla="*/ 66 w 94"/>
                <a:gd name="T5" fmla="*/ 72 h 99"/>
                <a:gd name="T6" fmla="*/ 76 w 94"/>
                <a:gd name="T7" fmla="*/ 60 h 99"/>
                <a:gd name="T8" fmla="*/ 79 w 94"/>
                <a:gd name="T9" fmla="*/ 48 h 99"/>
                <a:gd name="T10" fmla="*/ 77 w 94"/>
                <a:gd name="T11" fmla="*/ 34 h 99"/>
                <a:gd name="T12" fmla="*/ 72 w 94"/>
                <a:gd name="T13" fmla="*/ 28 h 99"/>
                <a:gd name="T14" fmla="*/ 66 w 94"/>
                <a:gd name="T15" fmla="*/ 23 h 99"/>
                <a:gd name="T16" fmla="*/ 58 w 94"/>
                <a:gd name="T17" fmla="*/ 21 h 99"/>
                <a:gd name="T18" fmla="*/ 49 w 94"/>
                <a:gd name="T19" fmla="*/ 19 h 99"/>
                <a:gd name="T20" fmla="*/ 40 w 94"/>
                <a:gd name="T21" fmla="*/ 19 h 99"/>
                <a:gd name="T22" fmla="*/ 31 w 94"/>
                <a:gd name="T23" fmla="*/ 19 h 99"/>
                <a:gd name="T24" fmla="*/ 22 w 94"/>
                <a:gd name="T25" fmla="*/ 20 h 99"/>
                <a:gd name="T26" fmla="*/ 13 w 94"/>
                <a:gd name="T27" fmla="*/ 21 h 99"/>
                <a:gd name="T28" fmla="*/ 4 w 94"/>
                <a:gd name="T29" fmla="*/ 20 h 99"/>
                <a:gd name="T30" fmla="*/ 0 w 94"/>
                <a:gd name="T31" fmla="*/ 15 h 99"/>
                <a:gd name="T32" fmla="*/ 1 w 94"/>
                <a:gd name="T33" fmla="*/ 8 h 99"/>
                <a:gd name="T34" fmla="*/ 9 w 94"/>
                <a:gd name="T35" fmla="*/ 4 h 99"/>
                <a:gd name="T36" fmla="*/ 17 w 94"/>
                <a:gd name="T37" fmla="*/ 2 h 99"/>
                <a:gd name="T38" fmla="*/ 27 w 94"/>
                <a:gd name="T39" fmla="*/ 0 h 99"/>
                <a:gd name="T40" fmla="*/ 40 w 94"/>
                <a:gd name="T41" fmla="*/ 0 h 99"/>
                <a:gd name="T42" fmla="*/ 54 w 94"/>
                <a:gd name="T43" fmla="*/ 2 h 99"/>
                <a:gd name="T44" fmla="*/ 66 w 94"/>
                <a:gd name="T45" fmla="*/ 5 h 99"/>
                <a:gd name="T46" fmla="*/ 78 w 94"/>
                <a:gd name="T47" fmla="*/ 11 h 99"/>
                <a:gd name="T48" fmla="*/ 87 w 94"/>
                <a:gd name="T49" fmla="*/ 20 h 99"/>
                <a:gd name="T50" fmla="*/ 93 w 94"/>
                <a:gd name="T51" fmla="*/ 33 h 99"/>
                <a:gd name="T52" fmla="*/ 94 w 94"/>
                <a:gd name="T53" fmla="*/ 56 h 99"/>
                <a:gd name="T54" fmla="*/ 87 w 94"/>
                <a:gd name="T55" fmla="*/ 72 h 99"/>
                <a:gd name="T56" fmla="*/ 79 w 94"/>
                <a:gd name="T57" fmla="*/ 80 h 99"/>
                <a:gd name="T58" fmla="*/ 76 w 94"/>
                <a:gd name="T59" fmla="*/ 83 h 99"/>
                <a:gd name="T60" fmla="*/ 79 w 94"/>
                <a:gd name="T61" fmla="*/ 95 h 99"/>
                <a:gd name="T62" fmla="*/ 64 w 94"/>
                <a:gd name="T63" fmla="*/ 99 h 99"/>
                <a:gd name="T64" fmla="*/ 0 w 94"/>
                <a:gd name="T65" fmla="*/ 0 h 99"/>
                <a:gd name="T66" fmla="*/ 94 w 94"/>
                <a:gd name="T6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416" name="Text Box 104"/>
          <p:cNvSpPr txBox="1">
            <a:spLocks noChangeArrowheads="1"/>
          </p:cNvSpPr>
          <p:nvPr/>
        </p:nvSpPr>
        <p:spPr bwMode="auto">
          <a:xfrm>
            <a:off x="1250950" y="1976438"/>
            <a:ext cx="6411913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最简分式：与最简分数的意义类似，当一个分式的分子与分母，除去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以外没有其他的公因式时，这样的分式叫做最简分式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1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全屏显示(4:3)</PresentationFormat>
  <Paragraphs>77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方正舒体</vt:lpstr>
      <vt:lpstr>黑体</vt:lpstr>
      <vt:lpstr>楷体_GB2312</vt:lpstr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2015-10-09T08:06:00Z</dcterms:created>
  <dcterms:modified xsi:type="dcterms:W3CDTF">2023-01-16T23:23:37Z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6C00976C2DA84651B9AABE5E901C024C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