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723" r:id="rId2"/>
    <p:sldId id="264" r:id="rId3"/>
    <p:sldId id="263" r:id="rId4"/>
    <p:sldId id="261" r:id="rId5"/>
    <p:sldId id="712" r:id="rId6"/>
    <p:sldId id="648" r:id="rId7"/>
    <p:sldId id="649" r:id="rId8"/>
    <p:sldId id="713" r:id="rId9"/>
    <p:sldId id="691" r:id="rId10"/>
    <p:sldId id="714" r:id="rId11"/>
    <p:sldId id="715" r:id="rId12"/>
    <p:sldId id="716" r:id="rId13"/>
    <p:sldId id="717" r:id="rId14"/>
    <p:sldId id="718" r:id="rId15"/>
    <p:sldId id="561" r:id="rId16"/>
    <p:sldId id="365" r:id="rId17"/>
    <p:sldId id="633" r:id="rId18"/>
    <p:sldId id="676" r:id="rId19"/>
    <p:sldId id="273" r:id="rId20"/>
    <p:sldId id="719" r:id="rId21"/>
    <p:sldId id="720" r:id="rId22"/>
    <p:sldId id="427" r:id="rId23"/>
    <p:sldId id="439" r:id="rId24"/>
    <p:sldId id="721" r:id="rId25"/>
    <p:sldId id="658" r:id="rId26"/>
    <p:sldId id="722" r:id="rId27"/>
    <p:sldId id="695" r:id="rId28"/>
    <p:sldId id="290" r:id="rId29"/>
  </p:sldIdLst>
  <p:sldSz cx="9144000" cy="5143500" type="screen16x9"/>
  <p:notesSz cx="6858000" cy="9144000"/>
  <p:custDataLst>
    <p:tags r:id="rId3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C0F3"/>
    <a:srgbClr val="FDE4D6"/>
    <a:srgbClr val="F5B88B"/>
    <a:srgbClr val="EEEAC9"/>
    <a:srgbClr val="F1EADC"/>
    <a:srgbClr val="EB2771"/>
    <a:srgbClr val="BBE0E3"/>
    <a:srgbClr val="1AB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20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0F9B84EA-7D68-4D60-9CB1-D50884785D1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F1E7210-288D-4CC1-9A79-E827DEB17C9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10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8FD338CB-33B5-4FAE-81F0-F1074FE338F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819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662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867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072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277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4608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024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229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433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638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843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048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253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457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689" y="4685110"/>
            <a:ext cx="2133437" cy="358378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485" y="4685110"/>
            <a:ext cx="2895030" cy="358378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75" y="4685110"/>
            <a:ext cx="2133437" cy="358378"/>
          </a:xfrm>
        </p:spPr>
        <p:txBody>
          <a:bodyPr vert="horz" wrap="square" lIns="69668" tIns="34834" rIns="69668" bIns="34834" numCol="1" anchor="t" anchorCtr="0" compatLnSpc="1"/>
          <a:lstStyle>
            <a:lvl1pPr algn="r">
              <a:defRPr sz="800"/>
            </a:lvl1pPr>
          </a:lstStyle>
          <a:p>
            <a:fld id="{9F82016E-1EA3-460E-94FF-0111D792885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275659"/>
            <a:ext cx="9144000" cy="901345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algn="ctr"/>
            <a:r>
              <a:rPr lang="zh-CN" altLang="en-US" sz="54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变化的量</a:t>
            </a:r>
            <a:endParaRPr lang="zh-CN" altLang="en-US" sz="5400" b="1" dirty="0"/>
          </a:p>
        </p:txBody>
      </p:sp>
      <p:sp>
        <p:nvSpPr>
          <p:cNvPr id="4" name="矩形 3"/>
          <p:cNvSpPr/>
          <p:nvPr/>
        </p:nvSpPr>
        <p:spPr>
          <a:xfrm>
            <a:off x="-50" y="3651825"/>
            <a:ext cx="914405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2"/>
          <p:cNvSpPr txBox="1">
            <a:spLocks noChangeArrowheads="1"/>
          </p:cNvSpPr>
          <p:nvPr/>
        </p:nvSpPr>
        <p:spPr bwMode="auto">
          <a:xfrm>
            <a:off x="529698" y="697707"/>
            <a:ext cx="808460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（1）一天中，骆驼体温最高是多少？最低是多少？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377947" y="1284685"/>
            <a:ext cx="6389327" cy="87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由统计图可知，一天中，骆驼体温最高是40℃，最低是35℃。</a:t>
            </a:r>
          </a:p>
        </p:txBody>
      </p:sp>
      <p:sp>
        <p:nvSpPr>
          <p:cNvPr id="21507" name="文本框 3"/>
          <p:cNvSpPr txBox="1">
            <a:spLocks noChangeArrowheads="1"/>
          </p:cNvSpPr>
          <p:nvPr/>
        </p:nvSpPr>
        <p:spPr bwMode="auto">
          <a:xfrm>
            <a:off x="529698" y="2332435"/>
            <a:ext cx="808460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（2）一天中，什么时间范围内骆驼的体温在上升？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什么时间范围内骆驼的体温在下降？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851910" y="3393282"/>
            <a:ext cx="7520733" cy="127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根据图中折线的趋势可以发现，一天中，从4时到16时，骆驼的体温在上升；从16时到24时、0时到4时，骆驼的体温在下降。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2"/>
          <p:cNvSpPr txBox="1">
            <a:spLocks noChangeArrowheads="1"/>
          </p:cNvSpPr>
          <p:nvPr/>
        </p:nvSpPr>
        <p:spPr bwMode="auto">
          <a:xfrm>
            <a:off x="529698" y="1352550"/>
            <a:ext cx="8084604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（3）第二天8时骆驼的体温与前一天8时的体温有什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么关系？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222943" y="2507456"/>
            <a:ext cx="6698114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通过观察统计图可发现，骆驼第二天8时（即图中的32时）的体温与前一天8时的</a:t>
            </a:r>
          </a:p>
          <a:p>
            <a:r>
              <a:rPr lang="en-US" altLang="zh-CN" sz="27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体温相同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179005" y="1487091"/>
            <a:ext cx="7075250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观察统计图可以发现：</a:t>
            </a:r>
          </a:p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从4时到16时，骆驼的体温在逐渐上升；</a:t>
            </a:r>
          </a:p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从16时到次日4时，骆驼的体温在逐渐</a:t>
            </a:r>
          </a:p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下降，骆驼的体温随时间呈周期性变化，</a:t>
            </a:r>
          </a:p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从4时到次日4时为一个变化周期，一</a:t>
            </a:r>
          </a:p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个变化周期为24时。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组合 2"/>
          <p:cNvGrpSpPr/>
          <p:nvPr/>
        </p:nvGrpSpPr>
        <p:grpSpPr bwMode="auto">
          <a:xfrm>
            <a:off x="640764" y="535782"/>
            <a:ext cx="8184686" cy="1292843"/>
            <a:chOff x="1671" y="2954"/>
            <a:chExt cx="16766" cy="2711"/>
          </a:xfrm>
        </p:grpSpPr>
        <p:sp>
          <p:nvSpPr>
            <p:cNvPr id="27650" name="矩形 48"/>
            <p:cNvSpPr>
              <a:spLocks noChangeArrowheads="1"/>
            </p:cNvSpPr>
            <p:nvPr/>
          </p:nvSpPr>
          <p:spPr bwMode="auto">
            <a:xfrm>
              <a:off x="2811" y="2954"/>
              <a:ext cx="15626" cy="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600" b="1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在大自然和日常生活中有很多变化的量。你还能找出一个量随着另一个量变化而变化的例子吗？与同伴交流。</a:t>
              </a:r>
            </a:p>
          </p:txBody>
        </p:sp>
        <p:sp>
          <p:nvSpPr>
            <p:cNvPr id="5" name="椭圆 1"/>
            <p:cNvSpPr/>
            <p:nvPr/>
          </p:nvSpPr>
          <p:spPr>
            <a:xfrm>
              <a:off x="1671" y="3114"/>
              <a:ext cx="680" cy="67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A2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3000"/>
                </a:lnSpc>
              </a:pPr>
              <a:endParaRPr lang="zh-CN" altLang="en-US" noProof="1"/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640764" y="2361010"/>
            <a:ext cx="7662311" cy="1751409"/>
            <a:chOff x="328" y="342"/>
            <a:chExt cx="15697" cy="3677"/>
          </a:xfrm>
        </p:grpSpPr>
        <p:grpSp>
          <p:nvGrpSpPr>
            <p:cNvPr id="27653" name="组合 10"/>
            <p:cNvGrpSpPr/>
            <p:nvPr/>
          </p:nvGrpSpPr>
          <p:grpSpPr bwMode="auto">
            <a:xfrm>
              <a:off x="328" y="342"/>
              <a:ext cx="12647" cy="3322"/>
              <a:chOff x="1219" y="2958"/>
              <a:chExt cx="12645" cy="5425"/>
            </a:xfrm>
          </p:grpSpPr>
          <p:sp>
            <p:nvSpPr>
              <p:cNvPr id="4" name="矩形标注 3"/>
              <p:cNvSpPr/>
              <p:nvPr/>
            </p:nvSpPr>
            <p:spPr>
              <a:xfrm>
                <a:off x="1219" y="2958"/>
                <a:ext cx="12645" cy="5425"/>
              </a:xfrm>
              <a:prstGeom prst="wedgeRectCallout">
                <a:avLst>
                  <a:gd name="adj1" fmla="val 54389"/>
                  <a:gd name="adj2" fmla="val 33552"/>
                </a:avLst>
              </a:prstGeom>
              <a:noFill/>
              <a:ln w="38100">
                <a:solidFill>
                  <a:srgbClr val="94F4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27655" name="文本框 24"/>
              <p:cNvSpPr txBox="1">
                <a:spLocks noChangeArrowheads="1"/>
              </p:cNvSpPr>
              <p:nvPr/>
            </p:nvSpPr>
            <p:spPr bwMode="auto">
              <a:xfrm>
                <a:off x="1444" y="3524"/>
                <a:ext cx="12420" cy="4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在大自然和日常生活中有很多像这样相关的变量，一个量随着另一个量的变化而变化。谁还能举出这样的例子？</a:t>
                </a:r>
              </a:p>
            </p:txBody>
          </p:sp>
        </p:grpSp>
        <p:pic>
          <p:nvPicPr>
            <p:cNvPr id="27656" name="图片 1" descr="37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705" y="994"/>
              <a:ext cx="2320" cy="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 bwMode="auto">
          <a:xfrm>
            <a:off x="958095" y="567929"/>
            <a:ext cx="7227812" cy="1082278"/>
            <a:chOff x="2504" y="1648"/>
            <a:chExt cx="14804" cy="2271"/>
          </a:xfrm>
        </p:grpSpPr>
        <p:grpSp>
          <p:nvGrpSpPr>
            <p:cNvPr id="29698" name="组合 4"/>
            <p:cNvGrpSpPr/>
            <p:nvPr/>
          </p:nvGrpSpPr>
          <p:grpSpPr bwMode="auto">
            <a:xfrm>
              <a:off x="6991" y="1648"/>
              <a:ext cx="10317" cy="2271"/>
              <a:chOff x="5398" y="1601"/>
              <a:chExt cx="10317" cy="2271"/>
            </a:xfrm>
          </p:grpSpPr>
          <p:sp>
            <p:nvSpPr>
              <p:cNvPr id="29699" name="文本框 2"/>
              <p:cNvSpPr txBox="1">
                <a:spLocks noChangeArrowheads="1"/>
              </p:cNvSpPr>
              <p:nvPr/>
            </p:nvSpPr>
            <p:spPr bwMode="auto">
              <a:xfrm>
                <a:off x="5699" y="1769"/>
                <a:ext cx="9815" cy="1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互相依存的变量是指一个量变化，另外一个量也随着变化。</a:t>
                </a:r>
              </a:p>
            </p:txBody>
          </p:sp>
          <p:sp>
            <p:nvSpPr>
              <p:cNvPr id="4" name="圆角矩形标注 3"/>
              <p:cNvSpPr/>
              <p:nvPr/>
            </p:nvSpPr>
            <p:spPr>
              <a:xfrm>
                <a:off x="5398" y="1601"/>
                <a:ext cx="10317" cy="2271"/>
              </a:xfrm>
              <a:prstGeom prst="wedgeRoundRectCallout">
                <a:avLst>
                  <a:gd name="adj1" fmla="val -58528"/>
                  <a:gd name="adj2" fmla="val -5273"/>
                  <a:gd name="adj3" fmla="val 16667"/>
                </a:avLst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29701" name="图片 6" descr="1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2504" y="1648"/>
              <a:ext cx="2946" cy="2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组合 15"/>
          <p:cNvGrpSpPr/>
          <p:nvPr/>
        </p:nvGrpSpPr>
        <p:grpSpPr bwMode="auto">
          <a:xfrm>
            <a:off x="1028884" y="1916906"/>
            <a:ext cx="7279073" cy="1362551"/>
            <a:chOff x="2108" y="4026"/>
            <a:chExt cx="14910" cy="2861"/>
          </a:xfrm>
        </p:grpSpPr>
        <p:grpSp>
          <p:nvGrpSpPr>
            <p:cNvPr id="29703" name="组合 13"/>
            <p:cNvGrpSpPr/>
            <p:nvPr/>
          </p:nvGrpSpPr>
          <p:grpSpPr bwMode="auto">
            <a:xfrm>
              <a:off x="2108" y="4151"/>
              <a:ext cx="11178" cy="2610"/>
              <a:chOff x="2108" y="4151"/>
              <a:chExt cx="11178" cy="2610"/>
            </a:xfrm>
          </p:grpSpPr>
          <p:sp>
            <p:nvSpPr>
              <p:cNvPr id="29704" name="文本框 1"/>
              <p:cNvSpPr txBox="1">
                <a:spLocks noChangeArrowheads="1"/>
              </p:cNvSpPr>
              <p:nvPr/>
            </p:nvSpPr>
            <p:spPr bwMode="auto">
              <a:xfrm>
                <a:off x="2329" y="4456"/>
                <a:ext cx="10957" cy="1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我可以举一个例子，比如：一天的气温随着时间的变化而变化。</a:t>
                </a:r>
              </a:p>
            </p:txBody>
          </p:sp>
          <p:sp>
            <p:nvSpPr>
              <p:cNvPr id="13" name="圆角矩形标注 12"/>
              <p:cNvSpPr/>
              <p:nvPr/>
            </p:nvSpPr>
            <p:spPr>
              <a:xfrm>
                <a:off x="2108" y="4151"/>
                <a:ext cx="10887" cy="2610"/>
              </a:xfrm>
              <a:prstGeom prst="wedgeRoundRectCallout">
                <a:avLst>
                  <a:gd name="adj1" fmla="val 57275"/>
                  <a:gd name="adj2" fmla="val -2012"/>
                  <a:gd name="adj3" fmla="val 16667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29706" name="图片 14" descr="44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4204" y="4026"/>
              <a:ext cx="2814" cy="2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组合 19"/>
          <p:cNvGrpSpPr/>
          <p:nvPr/>
        </p:nvGrpSpPr>
        <p:grpSpPr bwMode="auto">
          <a:xfrm>
            <a:off x="1961347" y="3371850"/>
            <a:ext cx="5615529" cy="1380411"/>
            <a:chOff x="4603" y="7103"/>
            <a:chExt cx="11503" cy="2899"/>
          </a:xfrm>
        </p:grpSpPr>
        <p:grpSp>
          <p:nvGrpSpPr>
            <p:cNvPr id="29708" name="组合 17"/>
            <p:cNvGrpSpPr/>
            <p:nvPr/>
          </p:nvGrpSpPr>
          <p:grpSpPr bwMode="auto">
            <a:xfrm>
              <a:off x="8283" y="7418"/>
              <a:ext cx="7823" cy="2268"/>
              <a:chOff x="6305" y="7441"/>
              <a:chExt cx="7823" cy="2268"/>
            </a:xfrm>
          </p:grpSpPr>
          <p:sp>
            <p:nvSpPr>
              <p:cNvPr id="29709" name="文本框 5"/>
              <p:cNvSpPr txBox="1">
                <a:spLocks noChangeArrowheads="1"/>
              </p:cNvSpPr>
              <p:nvPr/>
            </p:nvSpPr>
            <p:spPr bwMode="auto">
              <a:xfrm>
                <a:off x="6449" y="7611"/>
                <a:ext cx="7605" cy="1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汽车行驶的路程随着时间的变化而变化。</a:t>
                </a:r>
              </a:p>
            </p:txBody>
          </p:sp>
          <p:sp>
            <p:nvSpPr>
              <p:cNvPr id="17" name="圆角矩形标注 16"/>
              <p:cNvSpPr/>
              <p:nvPr/>
            </p:nvSpPr>
            <p:spPr>
              <a:xfrm>
                <a:off x="6305" y="7441"/>
                <a:ext cx="7823" cy="2268"/>
              </a:xfrm>
              <a:prstGeom prst="wedgeRoundRectCallout">
                <a:avLst>
                  <a:gd name="adj1" fmla="val -61221"/>
                  <a:gd name="adj2" fmla="val -10670"/>
                  <a:gd name="adj3" fmla="val 16667"/>
                </a:avLst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29711" name="图片 18" descr="5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4603" y="7103"/>
              <a:ext cx="1846" cy="2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图片 1" descr="标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8289" y="787004"/>
            <a:ext cx="2076074" cy="56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文本框 2"/>
          <p:cNvSpPr txBox="1">
            <a:spLocks noChangeArrowheads="1"/>
          </p:cNvSpPr>
          <p:nvPr/>
        </p:nvSpPr>
        <p:spPr bwMode="auto">
          <a:xfrm>
            <a:off x="1170461" y="838200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知识提炼</a:t>
            </a:r>
          </a:p>
        </p:txBody>
      </p:sp>
      <p:sp>
        <p:nvSpPr>
          <p:cNvPr id="16388" name="矩形 48"/>
          <p:cNvSpPr>
            <a:spLocks noChangeArrowheads="1"/>
          </p:cNvSpPr>
          <p:nvPr/>
        </p:nvSpPr>
        <p:spPr bwMode="auto">
          <a:xfrm>
            <a:off x="1281527" y="2090738"/>
            <a:ext cx="7157023" cy="131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生活中存在着大量的互相依存的变量，一个量变化，另一个量也随着变化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4" descr="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567" y="265510"/>
            <a:ext cx="2213990" cy="56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文本框 5"/>
          <p:cNvSpPr txBox="1">
            <a:spLocks noChangeArrowheads="1"/>
          </p:cNvSpPr>
          <p:nvPr/>
        </p:nvSpPr>
        <p:spPr bwMode="auto">
          <a:xfrm>
            <a:off x="701789" y="252413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33795" name="文本框 5"/>
          <p:cNvSpPr txBox="1">
            <a:spLocks noChangeArrowheads="1"/>
          </p:cNvSpPr>
          <p:nvPr/>
        </p:nvSpPr>
        <p:spPr bwMode="auto">
          <a:xfrm>
            <a:off x="390561" y="1150144"/>
            <a:ext cx="759030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下面是一辆汽车从甲地到乙地行驶路程的情况。</a:t>
            </a:r>
          </a:p>
        </p:txBody>
      </p:sp>
      <p:sp>
        <p:nvSpPr>
          <p:cNvPr id="33796" name="文本框 5"/>
          <p:cNvSpPr txBox="1">
            <a:spLocks noChangeArrowheads="1"/>
          </p:cNvSpPr>
          <p:nvPr/>
        </p:nvSpPr>
        <p:spPr bwMode="auto">
          <a:xfrm>
            <a:off x="2866959" y="265510"/>
            <a:ext cx="1298614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填空题</a:t>
            </a:r>
          </a:p>
        </p:txBody>
      </p:sp>
      <p:pic>
        <p:nvPicPr>
          <p:cNvPr id="33797" name="图片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596" y="1754982"/>
            <a:ext cx="5277450" cy="125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文本框 5"/>
          <p:cNvSpPr txBox="1">
            <a:spLocks noChangeArrowheads="1"/>
          </p:cNvSpPr>
          <p:nvPr/>
        </p:nvSpPr>
        <p:spPr bwMode="auto">
          <a:xfrm>
            <a:off x="390561" y="3005138"/>
            <a:ext cx="7882001" cy="106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）上表中（          ）和（          ）是</a:t>
            </a:r>
          </a:p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 两个变化的量。</a:t>
            </a:r>
          </a:p>
        </p:txBody>
      </p:sp>
      <p:sp>
        <p:nvSpPr>
          <p:cNvPr id="33799" name="文本框 5"/>
          <p:cNvSpPr txBox="1">
            <a:spLocks noChangeArrowheads="1"/>
          </p:cNvSpPr>
          <p:nvPr/>
        </p:nvSpPr>
        <p:spPr bwMode="auto">
          <a:xfrm>
            <a:off x="390561" y="4115991"/>
            <a:ext cx="812244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）已行的路程增加时，剩下的路程随着（    ）。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619197" y="3092053"/>
            <a:ext cx="1966229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已行的路程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466628" y="3081338"/>
            <a:ext cx="1966228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剩下的路程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7144818" y="4168378"/>
            <a:ext cx="1072822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减少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图片 3" descr="图片6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0994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文本框 4"/>
          <p:cNvSpPr txBox="1">
            <a:spLocks noChangeArrowheads="1"/>
          </p:cNvSpPr>
          <p:nvPr/>
        </p:nvSpPr>
        <p:spPr bwMode="auto">
          <a:xfrm>
            <a:off x="423515" y="2808685"/>
            <a:ext cx="792838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错因分析：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此题产生错解在于把比例转化成外项乘    </a:t>
            </a:r>
          </a:p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         积与内项乘积相等的形式时，把比例的</a:t>
            </a:r>
          </a:p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         外项与内项相乘了。</a:t>
            </a:r>
          </a:p>
        </p:txBody>
      </p:sp>
      <p:sp>
        <p:nvSpPr>
          <p:cNvPr id="34819" name="文本框 1"/>
          <p:cNvSpPr txBox="1">
            <a:spLocks noChangeArrowheads="1"/>
          </p:cNvSpPr>
          <p:nvPr/>
        </p:nvSpPr>
        <p:spPr bwMode="auto">
          <a:xfrm>
            <a:off x="423515" y="1029891"/>
            <a:ext cx="8022358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700" b="1">
                <a:ea typeface="楷体" panose="02010609060101010101" pitchFamily="49" charset="-122"/>
              </a:rPr>
              <a:t>判断：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zh-CN" sz="2700" b="1">
                <a:ea typeface="楷体" panose="02010609060101010101" pitchFamily="49" charset="-122"/>
              </a:rPr>
              <a:t>月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700" b="1">
                <a:ea typeface="楷体" panose="02010609060101010101" pitchFamily="49" charset="-122"/>
              </a:rPr>
              <a:t>日某地区下雨，随时间的变化，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9 </a:t>
            </a:r>
          </a:p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700" b="1">
                <a:ea typeface="楷体" panose="02010609060101010101" pitchFamily="49" charset="-122"/>
              </a:rPr>
              <a:t>月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>
                <a:ea typeface="楷体" panose="02010609060101010101" pitchFamily="49" charset="-122"/>
              </a:rPr>
              <a:t>日也一定下雨。 （       ）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32779" name="文本框 14"/>
          <p:cNvSpPr txBox="1">
            <a:spLocks noChangeArrowheads="1"/>
          </p:cNvSpPr>
          <p:nvPr/>
        </p:nvSpPr>
        <p:spPr bwMode="auto">
          <a:xfrm>
            <a:off x="423515" y="2078832"/>
            <a:ext cx="3519927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错误解答：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sp>
        <p:nvSpPr>
          <p:cNvPr id="5" name="文本框 14"/>
          <p:cNvSpPr txBox="1">
            <a:spLocks noChangeArrowheads="1"/>
          </p:cNvSpPr>
          <p:nvPr/>
        </p:nvSpPr>
        <p:spPr bwMode="auto">
          <a:xfrm>
            <a:off x="423514" y="4255294"/>
            <a:ext cx="2420255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正确解答：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2779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图片 5" descr="图片7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17487" y="130969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文本框 1"/>
          <p:cNvSpPr txBox="1">
            <a:spLocks noChangeArrowheads="1"/>
          </p:cNvSpPr>
          <p:nvPr/>
        </p:nvSpPr>
        <p:spPr bwMode="auto">
          <a:xfrm>
            <a:off x="681040" y="866775"/>
            <a:ext cx="778192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当圆柱的底面积等于10 cm</a:t>
            </a:r>
            <a:r>
              <a:rPr lang="zh-CN" altLang="zh-CN" sz="2700" b="1" baseline="300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时，圆柱的体积和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高的变化情况如下表。</a:t>
            </a:r>
          </a:p>
        </p:txBody>
      </p:sp>
      <p:sp>
        <p:nvSpPr>
          <p:cNvPr id="35843" name="文本框 7"/>
          <p:cNvSpPr txBox="1">
            <a:spLocks noChangeArrowheads="1"/>
          </p:cNvSpPr>
          <p:nvPr/>
        </p:nvSpPr>
        <p:spPr bwMode="auto">
          <a:xfrm>
            <a:off x="4880787" y="1254919"/>
            <a:ext cx="2908456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P40 T1</a:t>
            </a: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1917409" y="4176712"/>
            <a:ext cx="5310403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圆柱的体积随高的增加而增加</a:t>
            </a:r>
          </a:p>
        </p:txBody>
      </p:sp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52073" y="2100263"/>
            <a:ext cx="703985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文本框 1"/>
          <p:cNvSpPr txBox="1">
            <a:spLocks noChangeArrowheads="1"/>
          </p:cNvSpPr>
          <p:nvPr/>
        </p:nvSpPr>
        <p:spPr bwMode="auto">
          <a:xfrm>
            <a:off x="681040" y="3176588"/>
            <a:ext cx="7781920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结合上表的数据，说一说圆柱的体积与高之间的变化关系。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文本框 1"/>
          <p:cNvSpPr txBox="1">
            <a:spLocks noChangeArrowheads="1"/>
          </p:cNvSpPr>
          <p:nvPr/>
        </p:nvSpPr>
        <p:spPr bwMode="auto">
          <a:xfrm>
            <a:off x="766475" y="527447"/>
            <a:ext cx="7647665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、你见过摩天轮吗？人所在座舱的高度的变化</a:t>
            </a:r>
          </a:p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情况可以用下图来表示</a:t>
            </a:r>
          </a:p>
        </p:txBody>
      </p:sp>
      <p:pic>
        <p:nvPicPr>
          <p:cNvPr id="12186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41484" y="2364581"/>
            <a:ext cx="2022372" cy="196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748" y="1959769"/>
            <a:ext cx="4813659" cy="237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文本框 7"/>
          <p:cNvSpPr txBox="1">
            <a:spLocks noChangeArrowheads="1"/>
          </p:cNvSpPr>
          <p:nvPr/>
        </p:nvSpPr>
        <p:spPr bwMode="auto">
          <a:xfrm>
            <a:off x="5155400" y="1168004"/>
            <a:ext cx="2908456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P40 T2</a:t>
            </a: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920" y="422672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766475" y="1628776"/>
            <a:ext cx="8032123" cy="206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1.结合具体情境认识“变化的量”，能判断两个变</a:t>
            </a: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量是不是相互依存的变量。 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</a:p>
          <a:p>
            <a:pPr>
              <a:lnSpc>
                <a:spcPct val="120000"/>
              </a:lnSpc>
            </a:pP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2.通过图表体会变量之间的变化关系。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（难点）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文本框 1"/>
          <p:cNvSpPr txBox="1">
            <a:spLocks noChangeArrowheads="1"/>
          </p:cNvSpPr>
          <p:nvPr/>
        </p:nvSpPr>
        <p:spPr bwMode="auto">
          <a:xfrm>
            <a:off x="748168" y="809626"/>
            <a:ext cx="7647665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(1)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转动过程中，到达的最高点是多少米？最低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点是多少米？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177376" y="1796654"/>
            <a:ext cx="4789249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最高点是18米，最低点是3米。</a:t>
            </a:r>
          </a:p>
        </p:txBody>
      </p:sp>
      <p:sp>
        <p:nvSpPr>
          <p:cNvPr id="37891" name="文本框 1"/>
          <p:cNvSpPr txBox="1">
            <a:spLocks noChangeArrowheads="1"/>
          </p:cNvSpPr>
          <p:nvPr/>
        </p:nvSpPr>
        <p:spPr bwMode="auto">
          <a:xfrm>
            <a:off x="748168" y="2628901"/>
            <a:ext cx="7647665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(2)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转动第一圈的过程中，什么时间范围内高度</a:t>
            </a:r>
          </a:p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在增加？什么时间范围内高度在降低？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155816" y="3777853"/>
            <a:ext cx="7153361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转动第一圈的过程中，从0分到6分高度在增加，从6分到12分高度在降低。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文本框 1"/>
          <p:cNvSpPr txBox="1">
            <a:spLocks noChangeArrowheads="1"/>
          </p:cNvSpPr>
          <p:nvPr/>
        </p:nvSpPr>
        <p:spPr bwMode="auto">
          <a:xfrm>
            <a:off x="748168" y="1502569"/>
            <a:ext cx="7647665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(3)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到达最高点后，下一次再到达最高点需要经</a:t>
            </a:r>
          </a:p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过几分？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831565" y="3161110"/>
            <a:ext cx="2604551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需要经过12分。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文本框 1"/>
          <p:cNvSpPr txBox="1">
            <a:spLocks noChangeArrowheads="1"/>
          </p:cNvSpPr>
          <p:nvPr/>
        </p:nvSpPr>
        <p:spPr bwMode="auto">
          <a:xfrm>
            <a:off x="632220" y="681038"/>
            <a:ext cx="7878340" cy="98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、某地的一位学生发现蟋蟀叫的次数与气温之间</a:t>
            </a:r>
          </a:p>
          <a:p>
            <a:pPr>
              <a:lnSpc>
                <a:spcPct val="110000"/>
              </a:lnSpc>
            </a:pP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  有如下的近似关系。</a:t>
            </a:r>
          </a:p>
        </p:txBody>
      </p:sp>
      <p:pic>
        <p:nvPicPr>
          <p:cNvPr id="39938" name="图片 2" descr="s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220" y="1738313"/>
            <a:ext cx="3246535" cy="21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39" name="组合 5"/>
          <p:cNvGrpSpPr/>
          <p:nvPr/>
        </p:nvGrpSpPr>
        <p:grpSpPr bwMode="auto">
          <a:xfrm>
            <a:off x="4965002" y="1590675"/>
            <a:ext cx="3545558" cy="2875360"/>
            <a:chOff x="10170" y="3339"/>
            <a:chExt cx="7263" cy="6038"/>
          </a:xfrm>
        </p:grpSpPr>
        <p:pic>
          <p:nvPicPr>
            <p:cNvPr id="39940" name="图片 8" descr="8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0169" y="3339"/>
              <a:ext cx="6482" cy="3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1" name="图片 3" descr="10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913" y="7077"/>
              <a:ext cx="2520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组合 14"/>
          <p:cNvGrpSpPr/>
          <p:nvPr/>
        </p:nvGrpSpPr>
        <p:grpSpPr bwMode="auto">
          <a:xfrm>
            <a:off x="3720090" y="3721893"/>
            <a:ext cx="2359230" cy="938237"/>
            <a:chOff x="6687" y="8544"/>
            <a:chExt cx="4832" cy="1968"/>
          </a:xfrm>
        </p:grpSpPr>
        <p:grpSp>
          <p:nvGrpSpPr>
            <p:cNvPr id="39943" name="组合 7"/>
            <p:cNvGrpSpPr/>
            <p:nvPr/>
          </p:nvGrpSpPr>
          <p:grpSpPr bwMode="auto">
            <a:xfrm>
              <a:off x="7947" y="8544"/>
              <a:ext cx="1020" cy="1968"/>
              <a:chOff x="15344" y="6936"/>
              <a:chExt cx="1020" cy="1968"/>
            </a:xfrm>
          </p:grpSpPr>
          <p:sp>
            <p:nvSpPr>
              <p:cNvPr id="39944" name="文本框 9"/>
              <p:cNvSpPr txBox="1">
                <a:spLocks noChangeArrowheads="1"/>
              </p:cNvSpPr>
              <p:nvPr/>
            </p:nvSpPr>
            <p:spPr bwMode="auto">
              <a:xfrm>
                <a:off x="15489" y="7839"/>
                <a:ext cx="728" cy="1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7</a:t>
                </a:r>
              </a:p>
            </p:txBody>
          </p:sp>
          <p:sp>
            <p:nvSpPr>
              <p:cNvPr id="39945" name="文本框 12"/>
              <p:cNvSpPr txBox="1">
                <a:spLocks noChangeArrowheads="1"/>
              </p:cNvSpPr>
              <p:nvPr/>
            </p:nvSpPr>
            <p:spPr bwMode="auto">
              <a:xfrm>
                <a:off x="15489" y="6936"/>
                <a:ext cx="727" cy="1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n</a:t>
                </a: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>
                <a:off x="15344" y="7810"/>
                <a:ext cx="1020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947" name="TextBox 8"/>
            <p:cNvSpPr txBox="1">
              <a:spLocks noChangeArrowheads="1"/>
            </p:cNvSpPr>
            <p:nvPr/>
          </p:nvSpPr>
          <p:spPr bwMode="auto">
            <a:xfrm>
              <a:off x="6687" y="8937"/>
              <a:ext cx="4832" cy="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t</a:t>
              </a:r>
              <a:r>
                <a:rPr lang="zh-CN" altLang="en-US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＝   ＋</a:t>
              </a:r>
              <a:r>
                <a:rPr lang="en-US" altLang="zh-CN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9948" name="文本框 7"/>
          <p:cNvSpPr txBox="1">
            <a:spLocks noChangeArrowheads="1"/>
          </p:cNvSpPr>
          <p:nvPr/>
        </p:nvSpPr>
        <p:spPr bwMode="auto">
          <a:xfrm>
            <a:off x="4404791" y="1151335"/>
            <a:ext cx="2908456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P40 T3</a:t>
            </a: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文本框 1"/>
          <p:cNvSpPr txBox="1">
            <a:spLocks noChangeArrowheads="1"/>
          </p:cNvSpPr>
          <p:nvPr/>
        </p:nvSpPr>
        <p:spPr bwMode="auto">
          <a:xfrm>
            <a:off x="767697" y="825104"/>
            <a:ext cx="8007712" cy="87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600" b="1">
                <a:latin typeface="楷体" panose="02010609060101010101" pitchFamily="49" charset="-122"/>
                <a:ea typeface="楷体" panose="02010609060101010101" pitchFamily="49" charset="-122"/>
              </a:rPr>
              <a:t>周末，小明到公园荡秋千，秋千高度的变化情况可</a:t>
            </a:r>
          </a:p>
          <a:p>
            <a:r>
              <a:rPr lang="zh-CN" altLang="zh-CN" sz="2600" b="1">
                <a:latin typeface="楷体" panose="02010609060101010101" pitchFamily="49" charset="-122"/>
                <a:ea typeface="楷体" panose="02010609060101010101" pitchFamily="49" charset="-122"/>
              </a:rPr>
              <a:t>   以用下图来表示。</a:t>
            </a:r>
          </a:p>
        </p:txBody>
      </p:sp>
      <p:pic>
        <p:nvPicPr>
          <p:cNvPr id="40962" name="图片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95521" y="2057400"/>
            <a:ext cx="5553284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1"/>
          <p:cNvSpPr txBox="1">
            <a:spLocks noChangeArrowheads="1"/>
          </p:cNvSpPr>
          <p:nvPr/>
        </p:nvSpPr>
        <p:spPr bwMode="auto">
          <a:xfrm>
            <a:off x="756711" y="669131"/>
            <a:ext cx="80077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）小明荡秋千的过程中，到达的最高点是多少</a:t>
            </a:r>
          </a:p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 米？最低点是多少米？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820178" y="1837135"/>
            <a:ext cx="750364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答：到达的最高点是3.6米；最低点是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0.6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米。</a:t>
            </a:r>
            <a:endParaRPr lang="en-US" altLang="zh-CN" sz="27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987" name="文本框 1"/>
          <p:cNvSpPr txBox="1">
            <a:spLocks noChangeArrowheads="1"/>
          </p:cNvSpPr>
          <p:nvPr/>
        </p:nvSpPr>
        <p:spPr bwMode="auto">
          <a:xfrm>
            <a:off x="710333" y="2797969"/>
            <a:ext cx="800893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）到达最高点后，下一次再到达最高点需要经</a:t>
            </a:r>
          </a:p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 过几秒钟？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741247" y="4064794"/>
            <a:ext cx="3661506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需要经过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秒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钟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7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文本框 1"/>
          <p:cNvSpPr txBox="1">
            <a:spLocks noChangeArrowheads="1"/>
          </p:cNvSpPr>
          <p:nvPr/>
        </p:nvSpPr>
        <p:spPr bwMode="auto">
          <a:xfrm>
            <a:off x="883644" y="523876"/>
            <a:ext cx="7376713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、下面是某居民楼一天内（6</a:t>
            </a:r>
            <a:r>
              <a:rPr lang="zh-CN" altLang="en-US" sz="2700" b="1">
                <a:latin typeface="Times New Roman" panose="02020603050405020304" pitchFamily="18" charset="0"/>
                <a:ea typeface="楷体" panose="02010609060101010101" pitchFamily="49" charset="-122"/>
              </a:rPr>
              <a:t>~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16 时）的用水</a:t>
            </a:r>
          </a:p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  量情况。</a:t>
            </a:r>
            <a:endParaRPr lang="zh-CN" altLang="zh-CN" sz="27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3010" name="图片 5" descr="未标题-8 副本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8589" y="1791891"/>
            <a:ext cx="5827896" cy="283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文本框 4"/>
          <p:cNvSpPr txBox="1">
            <a:spLocks noChangeArrowheads="1"/>
          </p:cNvSpPr>
          <p:nvPr/>
        </p:nvSpPr>
        <p:spPr bwMode="auto">
          <a:xfrm>
            <a:off x="313669" y="826294"/>
            <a:ext cx="851788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（1）从6时到16时，用水量最高是多少？最低是多少？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391372" y="1647825"/>
            <a:ext cx="6360036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答：用水量最高是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3.5m</a:t>
            </a:r>
            <a:r>
              <a:rPr lang="en-US" altLang="zh-CN" sz="27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；最低是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0.5m</a:t>
            </a:r>
            <a:r>
              <a:rPr lang="en-US" altLang="zh-CN" sz="27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44035" name="文本框 4"/>
          <p:cNvSpPr txBox="1">
            <a:spLocks noChangeArrowheads="1"/>
          </p:cNvSpPr>
          <p:nvPr/>
        </p:nvSpPr>
        <p:spPr bwMode="auto">
          <a:xfrm>
            <a:off x="313669" y="2493169"/>
            <a:ext cx="8517882" cy="106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）由图可知在什么时间范围内居民楼用水量在上升？</a:t>
            </a:r>
          </a:p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 在什么时间范围内用水量在下降？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391372" y="3669506"/>
            <a:ext cx="6909261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答：在6时到8时、11时到12时用水量在上升，</a:t>
            </a:r>
          </a:p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8时到11时、12时到16时用水量在下降。</a:t>
            </a:r>
            <a:endParaRPr lang="zh-CN" altLang="en-US" sz="27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图片 4" descr="图片8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93239" y="125017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矩形 48"/>
          <p:cNvSpPr>
            <a:spLocks noChangeArrowheads="1"/>
          </p:cNvSpPr>
          <p:nvPr/>
        </p:nvSpPr>
        <p:spPr bwMode="auto">
          <a:xfrm>
            <a:off x="993489" y="2166938"/>
            <a:ext cx="7157023" cy="139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生活中存在着大量的互相依存的变量，一个量变化，另一个量也随着变化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55587" y="1058603"/>
            <a:ext cx="5047019" cy="46672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52251" tIns="26126" rIns="52251" bIns="2612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700" b="1" noProof="1">
                <a:latin typeface="楷体" panose="02010609060101010101" pitchFamily="49" charset="-122"/>
                <a:ea typeface="楷体" panose="02010609060101010101" pitchFamily="49" charset="-122"/>
              </a:rPr>
              <a:t>这节课你们都学会了哪些知识？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图片 5" descr="图片9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27251" y="122635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06" name="组合 6"/>
          <p:cNvGrpSpPr/>
          <p:nvPr/>
        </p:nvGrpSpPr>
        <p:grpSpPr bwMode="auto">
          <a:xfrm>
            <a:off x="1039868" y="1352550"/>
            <a:ext cx="7086234" cy="2970610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4" cy="6236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79" y="3417"/>
              <a:ext cx="13724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670867" y="2075260"/>
            <a:ext cx="4914961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</a:t>
            </a:r>
            <a:r>
              <a:rPr lang="en-US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完成教材相关练习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670868" y="2999185"/>
            <a:ext cx="6290467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</a:t>
            </a:r>
            <a:r>
              <a:rPr lang="en-US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完成对应的练习题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4"/>
          <p:cNvSpPr txBox="1">
            <a:spLocks noChangeArrowheads="1"/>
          </p:cNvSpPr>
          <p:nvPr/>
        </p:nvSpPr>
        <p:spPr bwMode="auto">
          <a:xfrm>
            <a:off x="792106" y="1016794"/>
            <a:ext cx="7571994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在我们的生活中有很多事物都在不断的发生变化。例如，人的年龄、身高、体重在变化，我国的人均收入、生产总值等也都在变化，像这样会变化的量，我们都称为变量。</a:t>
            </a:r>
          </a:p>
        </p:txBody>
      </p:sp>
      <p:pic>
        <p:nvPicPr>
          <p:cNvPr id="7170" name="图片 3" descr="图片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23589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 bwMode="auto">
          <a:xfrm>
            <a:off x="1920582" y="3230880"/>
            <a:ext cx="5281844" cy="1182291"/>
            <a:chOff x="5389" y="6739"/>
            <a:chExt cx="10819" cy="2482"/>
          </a:xfrm>
        </p:grpSpPr>
        <p:grpSp>
          <p:nvGrpSpPr>
            <p:cNvPr id="7172" name="组合 21"/>
            <p:cNvGrpSpPr/>
            <p:nvPr/>
          </p:nvGrpSpPr>
          <p:grpSpPr bwMode="auto">
            <a:xfrm>
              <a:off x="5389" y="6739"/>
              <a:ext cx="10819" cy="2482"/>
              <a:chOff x="7777" y="6259"/>
              <a:chExt cx="10818" cy="2481"/>
            </a:xfrm>
          </p:grpSpPr>
          <p:sp>
            <p:nvSpPr>
              <p:cNvPr id="14" name="圆角矩形标注 13"/>
              <p:cNvSpPr/>
              <p:nvPr/>
            </p:nvSpPr>
            <p:spPr>
              <a:xfrm>
                <a:off x="7778" y="6390"/>
                <a:ext cx="7889" cy="2351"/>
              </a:xfrm>
              <a:prstGeom prst="wedgeRoundRectCallout">
                <a:avLst>
                  <a:gd name="adj1" fmla="val 54591"/>
                  <a:gd name="adj2" fmla="val -6957"/>
                  <a:gd name="adj3" fmla="val 16667"/>
                </a:avLst>
              </a:prstGeom>
              <a:noFill/>
              <a:ln w="38100">
                <a:solidFill>
                  <a:srgbClr val="F5B8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pic>
            <p:nvPicPr>
              <p:cNvPr id="7174" name="图片 20" descr="46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16115" y="6259"/>
                <a:ext cx="2480" cy="2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75" name="Text Box 14"/>
            <p:cNvSpPr txBox="1">
              <a:spLocks noChangeArrowheads="1"/>
            </p:cNvSpPr>
            <p:nvPr/>
          </p:nvSpPr>
          <p:spPr bwMode="auto">
            <a:xfrm>
              <a:off x="5896" y="7102"/>
              <a:ext cx="7224" cy="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这节课我们一起来学习</a:t>
              </a:r>
              <a:r>
                <a:rPr lang="en-US" altLang="zh-CN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“</a:t>
              </a:r>
              <a:r>
                <a: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变化的量</a:t>
              </a:r>
              <a:r>
                <a:rPr lang="en-US" altLang="zh-CN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”</a:t>
              </a:r>
              <a:r>
                <a: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3" descr="图片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16266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图片 2" descr="标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4141" y="808435"/>
            <a:ext cx="165744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文本框 5"/>
          <p:cNvSpPr txBox="1">
            <a:spLocks noChangeArrowheads="1"/>
          </p:cNvSpPr>
          <p:nvPr/>
        </p:nvSpPr>
        <p:spPr bwMode="auto">
          <a:xfrm>
            <a:off x="504068" y="797719"/>
            <a:ext cx="1362080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知识点</a:t>
            </a:r>
            <a:endParaRPr lang="en-US" altLang="zh-CN" sz="25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20" name="文本框 7"/>
          <p:cNvSpPr txBox="1">
            <a:spLocks noChangeArrowheads="1"/>
          </p:cNvSpPr>
          <p:nvPr/>
        </p:nvSpPr>
        <p:spPr bwMode="auto">
          <a:xfrm>
            <a:off x="2094382" y="797719"/>
            <a:ext cx="2805934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认识“变化的量”</a:t>
            </a:r>
          </a:p>
        </p:txBody>
      </p:sp>
      <p:grpSp>
        <p:nvGrpSpPr>
          <p:cNvPr id="9221" name="组合 2"/>
          <p:cNvGrpSpPr/>
          <p:nvPr/>
        </p:nvGrpSpPr>
        <p:grpSpPr bwMode="auto">
          <a:xfrm>
            <a:off x="504067" y="1428750"/>
            <a:ext cx="8245711" cy="892493"/>
            <a:chOff x="1033" y="3001"/>
            <a:chExt cx="16890" cy="1874"/>
          </a:xfrm>
        </p:grpSpPr>
        <p:sp>
          <p:nvSpPr>
            <p:cNvPr id="9222" name="矩形 48"/>
            <p:cNvSpPr>
              <a:spLocks noChangeArrowheads="1"/>
            </p:cNvSpPr>
            <p:nvPr/>
          </p:nvSpPr>
          <p:spPr bwMode="auto">
            <a:xfrm>
              <a:off x="1710" y="3001"/>
              <a:ext cx="16213" cy="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淘气和笑笑分别用表格和图表示了妙想</a:t>
              </a:r>
              <a:r>
                <a:rPr lang="en-US" altLang="zh-CN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岁前的体重变化情况。</a:t>
              </a:r>
            </a:p>
          </p:txBody>
        </p:sp>
        <p:sp>
          <p:nvSpPr>
            <p:cNvPr id="5" name="椭圆 1"/>
            <p:cNvSpPr/>
            <p:nvPr/>
          </p:nvSpPr>
          <p:spPr>
            <a:xfrm>
              <a:off x="1033" y="3136"/>
              <a:ext cx="680" cy="68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A2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3000"/>
                </a:lnSpc>
              </a:pPr>
              <a:endParaRPr lang="zh-CN" altLang="en-US" noProof="1"/>
            </a:p>
          </p:txBody>
        </p:sp>
      </p:grpSp>
      <p:pic>
        <p:nvPicPr>
          <p:cNvPr id="9224" name="Picture 3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068" y="2281238"/>
            <a:ext cx="4630584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3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28874" y="2281238"/>
            <a:ext cx="3152557" cy="239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04068" y="3227785"/>
            <a:ext cx="4630584" cy="167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观察上边的表格和右边的图，想一想哪些量在发生变化，妙想6岁前的体重是如何随年龄增长而变化的？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1" descr="5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85420" y="1201342"/>
            <a:ext cx="868997" cy="132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10"/>
          <p:cNvGrpSpPr/>
          <p:nvPr/>
        </p:nvGrpSpPr>
        <p:grpSpPr bwMode="auto">
          <a:xfrm>
            <a:off x="1647678" y="1291829"/>
            <a:ext cx="5099257" cy="1145381"/>
            <a:chOff x="3420" y="3678"/>
            <a:chExt cx="10442" cy="4147"/>
          </a:xfrm>
        </p:grpSpPr>
        <p:sp>
          <p:nvSpPr>
            <p:cNvPr id="8" name="矩形标注 7"/>
            <p:cNvSpPr/>
            <p:nvPr/>
          </p:nvSpPr>
          <p:spPr>
            <a:xfrm>
              <a:off x="3420" y="3678"/>
              <a:ext cx="10442" cy="4147"/>
            </a:xfrm>
            <a:prstGeom prst="wedgeRectCallout">
              <a:avLst>
                <a:gd name="adj1" fmla="val 59082"/>
                <a:gd name="adj2" fmla="val -14696"/>
              </a:avLst>
            </a:prstGeom>
            <a:noFill/>
            <a:ln w="38100">
              <a:solidFill>
                <a:srgbClr val="94F4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1268" name="文本框 24"/>
            <p:cNvSpPr txBox="1">
              <a:spLocks noChangeArrowheads="1"/>
            </p:cNvSpPr>
            <p:nvPr/>
          </p:nvSpPr>
          <p:spPr bwMode="auto">
            <a:xfrm>
              <a:off x="4080" y="4018"/>
              <a:ext cx="9665" cy="3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这是妙想的体重变化情况表，从表中你知道了什么信息？</a:t>
              </a:r>
            </a:p>
          </p:txBody>
        </p:sp>
      </p:grp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303496" y="3137297"/>
            <a:ext cx="628192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哪些量在变化？体重随着年龄增长是怎样变化的？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 bwMode="auto">
          <a:xfrm>
            <a:off x="2115130" y="957263"/>
            <a:ext cx="6251411" cy="1087041"/>
            <a:chOff x="221" y="1486"/>
            <a:chExt cx="12802" cy="2283"/>
          </a:xfrm>
        </p:grpSpPr>
        <p:sp>
          <p:nvSpPr>
            <p:cNvPr id="13314" name="文本框 1"/>
            <p:cNvSpPr txBox="1">
              <a:spLocks noChangeArrowheads="1"/>
            </p:cNvSpPr>
            <p:nvPr/>
          </p:nvSpPr>
          <p:spPr bwMode="auto">
            <a:xfrm>
              <a:off x="816" y="1778"/>
              <a:ext cx="11979" cy="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妙想在不同年龄的体重情况，随着年龄的增长，体重也在增加。</a:t>
              </a:r>
            </a:p>
          </p:txBody>
        </p:sp>
        <p:sp>
          <p:nvSpPr>
            <p:cNvPr id="7" name="圆角矩形标注 6"/>
            <p:cNvSpPr/>
            <p:nvPr/>
          </p:nvSpPr>
          <p:spPr>
            <a:xfrm>
              <a:off x="221" y="1486"/>
              <a:ext cx="12802" cy="2283"/>
            </a:xfrm>
            <a:prstGeom prst="wedgeRoundRectCallout">
              <a:avLst>
                <a:gd name="adj1" fmla="val -55487"/>
                <a:gd name="adj2" fmla="val -2346"/>
                <a:gd name="adj3" fmla="val 16667"/>
              </a:avLst>
            </a:prstGeom>
            <a:noFill/>
            <a:ln w="317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pic>
        <p:nvPicPr>
          <p:cNvPr id="13316" name="图片 4" descr="4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050" y="796529"/>
            <a:ext cx="815295" cy="140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76967" y="2225279"/>
            <a:ext cx="3322206" cy="252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4" name="组合 35"/>
          <p:cNvGrpSpPr/>
          <p:nvPr/>
        </p:nvGrpSpPr>
        <p:grpSpPr bwMode="auto">
          <a:xfrm>
            <a:off x="1432869" y="801291"/>
            <a:ext cx="5527653" cy="1139428"/>
            <a:chOff x="4727" y="3480"/>
            <a:chExt cx="11322" cy="2398"/>
          </a:xfrm>
        </p:grpSpPr>
        <p:sp>
          <p:nvSpPr>
            <p:cNvPr id="38" name="圆角矩形标注 37"/>
            <p:cNvSpPr/>
            <p:nvPr/>
          </p:nvSpPr>
          <p:spPr>
            <a:xfrm>
              <a:off x="4727" y="3480"/>
              <a:ext cx="11322" cy="2398"/>
            </a:xfrm>
            <a:prstGeom prst="wedgeRoundRectCallout">
              <a:avLst>
                <a:gd name="adj1" fmla="val 54774"/>
                <a:gd name="adj2" fmla="val -11280"/>
                <a:gd name="adj3" fmla="val 16667"/>
              </a:avLst>
            </a:prstGeom>
            <a:noFill/>
            <a:ln w="31750">
              <a:solidFill>
                <a:srgbClr val="E3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5363" name="矩形 17"/>
            <p:cNvSpPr>
              <a:spLocks noChangeArrowheads="1"/>
            </p:cNvSpPr>
            <p:nvPr/>
          </p:nvSpPr>
          <p:spPr bwMode="auto">
            <a:xfrm>
              <a:off x="5541" y="3782"/>
              <a:ext cx="9695" cy="1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6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在上图中你还发现了什么信息？哪些量在变化？</a:t>
              </a:r>
            </a:p>
          </p:txBody>
        </p:sp>
      </p:grpSp>
      <p:pic>
        <p:nvPicPr>
          <p:cNvPr id="15364" name="图片 1" descr="3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451165" y="710804"/>
            <a:ext cx="1188769" cy="132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210738" y="2522935"/>
            <a:ext cx="6722524" cy="131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体重增加最快的时间是从出生到2岁，体重增加得比较快的时间是从2岁到4岁，体重增加得快的时间是从4岁到6岁。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组合 2"/>
          <p:cNvGrpSpPr/>
          <p:nvPr/>
        </p:nvGrpSpPr>
        <p:grpSpPr bwMode="auto">
          <a:xfrm>
            <a:off x="449145" y="692944"/>
            <a:ext cx="8245711" cy="892493"/>
            <a:chOff x="1033" y="3001"/>
            <a:chExt cx="16890" cy="1874"/>
          </a:xfrm>
        </p:grpSpPr>
        <p:sp>
          <p:nvSpPr>
            <p:cNvPr id="17410" name="矩形 48"/>
            <p:cNvSpPr>
              <a:spLocks noChangeArrowheads="1"/>
            </p:cNvSpPr>
            <p:nvPr/>
          </p:nvSpPr>
          <p:spPr bwMode="auto">
            <a:xfrm>
              <a:off x="1710" y="3001"/>
              <a:ext cx="16213" cy="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600" b="1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骆驼被称为“沙漠之舟”，它的体温随时间的变化而发生较大的变化。</a:t>
              </a:r>
            </a:p>
          </p:txBody>
        </p:sp>
        <p:sp>
          <p:nvSpPr>
            <p:cNvPr id="5" name="椭圆 1"/>
            <p:cNvSpPr/>
            <p:nvPr/>
          </p:nvSpPr>
          <p:spPr>
            <a:xfrm>
              <a:off x="1033" y="3136"/>
              <a:ext cx="680" cy="68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A2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3000"/>
                </a:lnSpc>
              </a:pPr>
              <a:endParaRPr lang="zh-CN" altLang="en-US" noProof="1"/>
            </a:p>
          </p:txBody>
        </p:sp>
      </p:grpSp>
      <p:pic>
        <p:nvPicPr>
          <p:cNvPr id="17412" name="图片 8" descr="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81849" y="1800225"/>
            <a:ext cx="5437335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图片 9" descr="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112" y="2437210"/>
            <a:ext cx="1836855" cy="127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48"/>
          <p:cNvSpPr>
            <a:spLocks noChangeArrowheads="1"/>
          </p:cNvSpPr>
          <p:nvPr/>
        </p:nvSpPr>
        <p:spPr bwMode="auto">
          <a:xfrm>
            <a:off x="698127" y="710804"/>
            <a:ext cx="7746526" cy="127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骆驼被称为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沙漠之舟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，它的体温随时间的变化而发生较大的变化。观察图，你可以知道哪些信息？</a:t>
            </a:r>
          </a:p>
        </p:txBody>
      </p:sp>
      <p:pic>
        <p:nvPicPr>
          <p:cNvPr id="6150" name="图片 8" descr="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4463" y="2043113"/>
            <a:ext cx="5437336" cy="254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804f8f90-6b9a-4f37-b4da-a82f96252237}"/>
</p:tagLst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1224</Words>
  <Application>Microsoft Office PowerPoint</Application>
  <PresentationFormat>全屏显示(16:9)</PresentationFormat>
  <Paragraphs>100</Paragraphs>
  <Slides>28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2023-01-16T23:23:42Z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83BB1B696DC840D7A6EFDE299A9A9A5E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