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7" r:id="rId3"/>
    <p:sldId id="280" r:id="rId4"/>
    <p:sldId id="365" r:id="rId5"/>
    <p:sldId id="259" r:id="rId6"/>
    <p:sldId id="302" r:id="rId7"/>
    <p:sldId id="279" r:id="rId8"/>
    <p:sldId id="363" r:id="rId9"/>
    <p:sldId id="265" r:id="rId10"/>
    <p:sldId id="320" r:id="rId11"/>
    <p:sldId id="364" r:id="rId12"/>
    <p:sldId id="271" r:id="rId13"/>
    <p:sldId id="272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275608"/>
            <a:ext cx="9144000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</a:t>
            </a:r>
            <a:r>
              <a:rPr lang="en-US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</a:t>
            </a:r>
            <a:endParaRPr lang="zh-CN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73584"/>
            <a:ext cx="260071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百分数的应用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矩形 23"/>
          <p:cNvSpPr/>
          <p:nvPr/>
        </p:nvSpPr>
        <p:spPr>
          <a:xfrm>
            <a:off x="-7782" y="4443960"/>
            <a:ext cx="915178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853444" y="677545"/>
            <a:ext cx="6527165" cy="4145280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微波炉：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÷（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1+25%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=656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（元）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饮水机：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240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÷（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1+25%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=192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（元）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消毒柜：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÷（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1+25%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=960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（元）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87403" y="471171"/>
            <a:ext cx="6527165" cy="4344670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八成写成百分数是（     ）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四成写成百分数是（     ）</a:t>
            </a:r>
          </a:p>
          <a:p>
            <a:pPr latinLnBrk="1">
              <a:spcBef>
                <a:spcPct val="50000"/>
              </a:spcBef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今年某旅游景区接待的游客比去年多了两成，今年接待的游客是去年的（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%</a:t>
            </a:r>
          </a:p>
          <a:p>
            <a:pPr latinLnBrk="1">
              <a:spcBef>
                <a:spcPct val="50000"/>
              </a:spcBef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spcBef>
                <a:spcPct val="500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北京出游人数比去年增加了50%，就是比去年增加了（      ）成。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915920" y="675006"/>
            <a:ext cx="2656840" cy="3942715"/>
            <a:chOff x="4592" y="1063"/>
            <a:chExt cx="4184" cy="6209"/>
          </a:xfrm>
        </p:grpSpPr>
        <p:sp>
          <p:nvSpPr>
            <p:cNvPr id="4" name="文本框 3"/>
            <p:cNvSpPr txBox="1"/>
            <p:nvPr/>
          </p:nvSpPr>
          <p:spPr>
            <a:xfrm>
              <a:off x="6076" y="1063"/>
              <a:ext cx="13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80%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76" y="1928"/>
              <a:ext cx="13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40%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26" y="4258"/>
              <a:ext cx="13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120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92" y="6545"/>
              <a:ext cx="13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五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5930" y="1663067"/>
            <a:ext cx="8232140" cy="287591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043309" y="1862456"/>
            <a:ext cx="692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所谓的“成数”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在农村，农民常说这块地的粮食作物收了几成。如九成、八成、七成……、还有六成五(也叫六成半)、五成半、三成半等等的说法。这里的九成，就是十分之九、八成就是十分之八，七成就是十分之七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六成半就是十分之六点五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以此类推。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也可以理解为一成就是10%。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028384" y="3379662"/>
            <a:ext cx="882898" cy="1265255"/>
          </a:xfrm>
          <a:prstGeom prst="rect">
            <a:avLst/>
          </a:prstGeom>
        </p:spPr>
      </p:pic>
      <p:sp>
        <p:nvSpPr>
          <p:cNvPr id="2" name="文本框 16"/>
          <p:cNvSpPr txBox="1"/>
          <p:nvPr/>
        </p:nvSpPr>
        <p:spPr>
          <a:xfrm>
            <a:off x="827584" y="1129208"/>
            <a:ext cx="18472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sz="2400" b="1" dirty="0">
                <a:ea typeface="楷体" panose="02010609060101010101" pitchFamily="49" charset="-122"/>
              </a:rPr>
              <a:t>电视机售价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677190" y="2931790"/>
            <a:ext cx="2075458" cy="1265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每台的进价是1800元，加二成吧。</a:t>
            </a:r>
          </a:p>
        </p:txBody>
      </p:sp>
      <p:pic>
        <p:nvPicPr>
          <p:cNvPr id="4" name="图片 3" descr="E~21E$F~@BRPWC97L3RD@(H"/>
          <p:cNvPicPr>
            <a:picLocks noChangeAspect="1"/>
          </p:cNvPicPr>
          <p:nvPr/>
        </p:nvPicPr>
        <p:blipFill>
          <a:blip r:embed="rId5" cstate="email"/>
          <a:srcRect l="8245" t="980" r="9966"/>
          <a:stretch>
            <a:fillRect/>
          </a:stretch>
        </p:blipFill>
        <p:spPr>
          <a:xfrm>
            <a:off x="2356358" y="2876844"/>
            <a:ext cx="2825115" cy="179895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58946" y="1820006"/>
            <a:ext cx="2821941" cy="9274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每台电视机的零售价定为多少元呢?</a:t>
            </a:r>
          </a:p>
        </p:txBody>
      </p:sp>
      <p:sp>
        <p:nvSpPr>
          <p:cNvPr id="9" name="云形 8"/>
          <p:cNvSpPr/>
          <p:nvPr/>
        </p:nvSpPr>
        <p:spPr>
          <a:xfrm>
            <a:off x="2946261" y="380273"/>
            <a:ext cx="4391660" cy="10039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加二成</a:t>
            </a:r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是什么意思</a:t>
            </a: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?”</a:t>
            </a:r>
          </a:p>
        </p:txBody>
      </p:sp>
      <p:sp>
        <p:nvSpPr>
          <p:cNvPr id="12" name="云形 11"/>
          <p:cNvSpPr/>
          <p:nvPr/>
        </p:nvSpPr>
        <p:spPr>
          <a:xfrm flipH="1">
            <a:off x="4860032" y="1399937"/>
            <a:ext cx="3893185" cy="12477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“加二成”就是按进价提高20%。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9" name="云形 8"/>
          <p:cNvSpPr/>
          <p:nvPr/>
        </p:nvSpPr>
        <p:spPr>
          <a:xfrm flipH="1">
            <a:off x="4476754" y="1751330"/>
            <a:ext cx="3893185" cy="12477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我这样算: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5846" y="3181488"/>
            <a:ext cx="38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1800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20% =360 (元)</a:t>
            </a: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1800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360=2160 (元)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圆角矩形 12"/>
          <p:cNvSpPr/>
          <p:nvPr/>
        </p:nvSpPr>
        <p:spPr>
          <a:xfrm>
            <a:off x="2771800" y="4226970"/>
            <a:ext cx="3671570" cy="4078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每台零售价为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2160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67592" y="3181488"/>
            <a:ext cx="333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1800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(1+20%)= 1800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120%=2160 (元)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云形 18"/>
          <p:cNvSpPr/>
          <p:nvPr/>
        </p:nvSpPr>
        <p:spPr>
          <a:xfrm>
            <a:off x="774065" y="1962014"/>
            <a:ext cx="4391660" cy="10039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先算二成是多少元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圆角矩形 5"/>
          <p:cNvSpPr/>
          <p:nvPr/>
        </p:nvSpPr>
        <p:spPr>
          <a:xfrm>
            <a:off x="612653" y="1007115"/>
            <a:ext cx="7758375" cy="92742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每台的进价是1800元，加二成吧。每台电视机的零售价定为多少元呢?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build="p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2626" y="586424"/>
            <a:ext cx="7818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曹庄乡去年产棉花37.4万千克。今年遭受虫害，今年大约产棉花多少万千克?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0751" y="2604321"/>
            <a:ext cx="405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37.4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1-15%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=37.4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85%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=31.79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（万千克）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67131" y="3575021"/>
            <a:ext cx="3570605" cy="1016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今年大约产棉花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31.79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万千克。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040316" y="1752150"/>
            <a:ext cx="3405505" cy="728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减产一成五就是比去年减少了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15%</a:t>
            </a:r>
          </a:p>
        </p:txBody>
      </p:sp>
      <p:pic>
        <p:nvPicPr>
          <p:cNvPr id="2" name="图片 1" descr="YF2~DR_(W7}25M}X~Q2JUQ5"/>
          <p:cNvPicPr>
            <a:picLocks noChangeAspect="1"/>
          </p:cNvPicPr>
          <p:nvPr/>
        </p:nvPicPr>
        <p:blipFill>
          <a:blip r:embed="rId2" cstate="email"/>
          <a:srcRect l="2299" t="2880"/>
          <a:stretch>
            <a:fillRect/>
          </a:stretch>
        </p:blipFill>
        <p:spPr>
          <a:xfrm>
            <a:off x="4943475" y="2000887"/>
            <a:ext cx="3373120" cy="2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254000" y="587377"/>
            <a:ext cx="8407400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种计算机现在的售价是7320元，比去年同期降价二成五。去年同期这种计算机的售价是多少元?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6868" y="48545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一个</a:t>
            </a:r>
          </a:p>
        </p:txBody>
      </p:sp>
      <p:sp>
        <p:nvSpPr>
          <p:cNvPr id="4" name="云形 3"/>
          <p:cNvSpPr/>
          <p:nvPr/>
        </p:nvSpPr>
        <p:spPr>
          <a:xfrm>
            <a:off x="5825490" y="1540510"/>
            <a:ext cx="2926080" cy="9715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可以用列方程计算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2521" y="2605373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解：设去年同期这种计算机的售价是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1-25%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=7320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=9760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答：去年同期这种计算机的售价是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9760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/>
        </p:nvSpPr>
        <p:spPr>
          <a:xfrm>
            <a:off x="647700" y="469267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sp>
        <p:nvSpPr>
          <p:cNvPr id="9" name="AutoShape 3"/>
          <p:cNvSpPr/>
          <p:nvPr/>
        </p:nvSpPr>
        <p:spPr>
          <a:xfrm>
            <a:off x="647700" y="929640"/>
            <a:ext cx="7508240" cy="946150"/>
          </a:xfrm>
          <a:prstGeom prst="wedgeRoundRectCallout">
            <a:avLst>
              <a:gd name="adj1" fmla="val -48449"/>
              <a:gd name="adj2" fmla="val 3246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王大爷的这块地去年产玉米4050千克。预计今年可产玉米多少千克?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spcBef>
                <a:spcPct val="50000"/>
              </a:spcBef>
              <a:defRPr/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41265" y="2087881"/>
            <a:ext cx="2901950" cy="27038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解法一：</a:t>
            </a:r>
          </a:p>
          <a:p>
            <a:pPr algn="l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4050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1+10%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=4455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（千克）</a:t>
            </a:r>
          </a:p>
          <a:p>
            <a:pPr algn="l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解法二：</a:t>
            </a:r>
          </a:p>
          <a:p>
            <a:pPr algn="l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4050+4050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10%=4455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（千克）</a:t>
            </a:r>
          </a:p>
          <a:p>
            <a:pPr algn="l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答：预计今年可产玉米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4455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pic>
        <p:nvPicPr>
          <p:cNvPr id="2" name="图片 1" descr="4JW@TZHU)O5I{7`_DUZ{T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9" y="2019302"/>
            <a:ext cx="3842385" cy="249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JNC(7OMWNW$G~({4%4[ZM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46" y="1345261"/>
            <a:ext cx="3637280" cy="2433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8641" y="973139"/>
            <a:ext cx="808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一个苹果园去年产苹果6870千克。预计今年产苹果多少千克？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835696" y="3626457"/>
            <a:ext cx="4752836" cy="11055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6870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1-25%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=5152.5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预计今年产苹果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5152.5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sp>
        <p:nvSpPr>
          <p:cNvPr id="4" name="云形 3"/>
          <p:cNvSpPr/>
          <p:nvPr/>
        </p:nvSpPr>
        <p:spPr>
          <a:xfrm>
            <a:off x="5158983" y="1827809"/>
            <a:ext cx="3456383" cy="142136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今年春天有风灾，可能要减产二成五。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"/>
          <p:cNvPicPr>
            <a:picLocks noChangeAspect="1"/>
          </p:cNvPicPr>
          <p:nvPr/>
        </p:nvPicPr>
        <p:blipFill>
          <a:blip r:embed="rId2" cstate="email"/>
          <a:srcRect l="11692" t="5345" r="9101" b="5345"/>
          <a:stretch>
            <a:fillRect/>
          </a:stretch>
        </p:blipFill>
        <p:spPr>
          <a:xfrm>
            <a:off x="7585075" y="3894455"/>
            <a:ext cx="928370" cy="8382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891420" y="2792148"/>
            <a:ext cx="4333101" cy="17805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解：设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月份销售水泥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吨</a:t>
            </a:r>
          </a:p>
          <a:p>
            <a:pPr algn="l"/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1-30%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875</a:t>
            </a:r>
          </a:p>
          <a:p>
            <a:pPr algn="l"/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en-US" altLang="en-US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=1250 </a:t>
            </a:r>
          </a:p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月份销售水泥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吨。</a:t>
            </a:r>
          </a:p>
        </p:txBody>
      </p:sp>
      <p:sp>
        <p:nvSpPr>
          <p:cNvPr id="4" name="云形 3"/>
          <p:cNvSpPr/>
          <p:nvPr/>
        </p:nvSpPr>
        <p:spPr>
          <a:xfrm>
            <a:off x="675009" y="543560"/>
            <a:ext cx="7353379" cy="17373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某水泥厂8月份销售水泥875吨，比7月份减少三成。7月份销售水泥多少吨?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74019" y="699543"/>
            <a:ext cx="7272655" cy="881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下列商品的零售价都是把进价加二成五后确定的。你知道这些商品的进价吗?</a:t>
            </a:r>
          </a:p>
        </p:txBody>
      </p:sp>
      <p:pic>
        <p:nvPicPr>
          <p:cNvPr id="2" name="图片 1" descr="F6}OY`_1VI@KSGOS80$H@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4" y="2139952"/>
            <a:ext cx="4824095" cy="2483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全屏显示(16:9)</PresentationFormat>
  <Paragraphs>78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BB44168068ED4EA493910C849DD0AA0C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