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9" r:id="rId2"/>
    <p:sldId id="260" r:id="rId3"/>
    <p:sldId id="262" r:id="rId4"/>
    <p:sldId id="352" r:id="rId5"/>
    <p:sldId id="264" r:id="rId6"/>
    <p:sldId id="304" r:id="rId7"/>
    <p:sldId id="329" r:id="rId8"/>
    <p:sldId id="341" r:id="rId9"/>
    <p:sldId id="353" r:id="rId10"/>
    <p:sldId id="354" r:id="rId11"/>
    <p:sldId id="355" r:id="rId12"/>
    <p:sldId id="306" r:id="rId13"/>
    <p:sldId id="265" r:id="rId14"/>
    <p:sldId id="308" r:id="rId15"/>
    <p:sldId id="270" r:id="rId16"/>
    <p:sldId id="323" r:id="rId17"/>
    <p:sldId id="273" r:id="rId18"/>
    <p:sldId id="271" r:id="rId19"/>
    <p:sldId id="275" r:id="rId20"/>
    <p:sldId id="349" r:id="rId21"/>
    <p:sldId id="276" r:id="rId22"/>
    <p:sldId id="298" r:id="rId23"/>
    <p:sldId id="350" r:id="rId24"/>
    <p:sldId id="299" r:id="rId25"/>
    <p:sldId id="351" r:id="rId26"/>
    <p:sldId id="357" r:id="rId27"/>
    <p:sldId id="358" r:id="rId28"/>
    <p:sldId id="359" r:id="rId29"/>
    <p:sldId id="360" r:id="rId30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3" autoAdjust="0"/>
    <p:restoredTop sz="94660"/>
  </p:normalViewPr>
  <p:slideViewPr>
    <p:cSldViewPr snapToGrid="0">
      <p:cViewPr>
        <p:scale>
          <a:sx n="100" d="100"/>
          <a:sy n="100" d="100"/>
        </p:scale>
        <p:origin x="-37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0528D9-42F7-4044-AFAD-168FA91F1E4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38390-09EC-46B7-B46F-087065E69F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0" y="2088586"/>
            <a:ext cx="9144000" cy="106984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4800" b="1" dirty="0" smtClean="0">
                <a:latin typeface="微软雅黑" panose="020B0503020204020204" charset="-122"/>
                <a:ea typeface="微软雅黑" panose="020B0503020204020204" charset="-122"/>
              </a:rPr>
              <a:t>Home to Many Cultures</a:t>
            </a:r>
            <a:endParaRPr lang="zh-CN" altLang="zh-CN" sz="4800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文本框 5"/>
          <p:cNvSpPr txBox="1"/>
          <p:nvPr/>
        </p:nvSpPr>
        <p:spPr>
          <a:xfrm>
            <a:off x="703706" y="192924"/>
            <a:ext cx="55664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Unit 8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Culture Shapes Us</a:t>
            </a:r>
            <a:endParaRPr lang="zh-CN" altLang="en-US" sz="32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924754" y="523047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828668" y="999066"/>
          <a:ext cx="7422697" cy="5325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1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1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553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课文初探</a:t>
                      </a:r>
                      <a:endParaRPr lang="zh-CN" sz="24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根据课文内容，选择正确答案。</a:t>
                      </a:r>
                      <a:endParaRPr lang="zh-CN" sz="24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(</a:t>
                      </a: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　　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)1.________ percent of Canadians are First </a:t>
                      </a:r>
                      <a:endParaRPr lang="en-US" sz="2400" kern="1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Nations 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people.</a:t>
                      </a:r>
                      <a:endParaRPr lang="zh-CN" sz="24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A</a:t>
                      </a: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Three</a:t>
                      </a: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　　</a:t>
                      </a:r>
                      <a:r>
                        <a:rPr lang="en-US" sz="24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B</a:t>
                      </a: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Thirteen</a:t>
                      </a: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　　</a:t>
                      </a:r>
                      <a:r>
                        <a:rPr lang="en-US" sz="24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C</a:t>
                      </a: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sz="2400" kern="1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Twenty­five</a:t>
                      </a:r>
                      <a:endParaRPr lang="zh-CN" sz="24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(</a:t>
                      </a: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　　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)2.Now over fifty percent of Canadians have </a:t>
                      </a:r>
                      <a:endParaRPr lang="en-US" sz="2400" kern="1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________ 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blood.</a:t>
                      </a:r>
                      <a:endParaRPr lang="zh-CN" sz="24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  A</a:t>
                      </a: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British or American   B</a:t>
                      </a: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British or French  </a:t>
                      </a:r>
                      <a:r>
                        <a:rPr lang="en-US" sz="24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   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 </a:t>
                      </a:r>
                      <a:r>
                        <a:rPr lang="en-US" sz="2400" kern="1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 </a:t>
                      </a:r>
                      <a:r>
                        <a:rPr lang="en-US" sz="24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C</a:t>
                      </a: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French or </a:t>
                      </a:r>
                      <a:r>
                        <a:rPr lang="en-US" sz="24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American</a:t>
                      </a:r>
                      <a:endParaRPr lang="zh-CN" sz="24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1947400" y="2102073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kern="100" dirty="0" smtClean="0">
                <a:solidFill>
                  <a:srgbClr val="FF0000"/>
                </a:solidFill>
                <a:cs typeface="Courier New" panose="02070309020205020404"/>
              </a:rPr>
              <a:t>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965088" y="3768210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kern="100" dirty="0" smtClean="0">
                <a:solidFill>
                  <a:srgbClr val="FF0000"/>
                </a:solidFill>
                <a:cs typeface="Courier New" panose="02070309020205020404"/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Rectangle 5"/>
          <p:cNvSpPr/>
          <p:nvPr/>
        </p:nvSpPr>
        <p:spPr>
          <a:xfrm>
            <a:off x="714375" y="126959"/>
            <a:ext cx="58864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Home to Many Cultures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840914" y="986366"/>
          <a:ext cx="7356022" cy="5325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3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12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553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课文初探</a:t>
                      </a:r>
                      <a:endParaRPr lang="zh-CN" sz="24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(</a:t>
                      </a: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　　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)3.In________</a:t>
                      </a: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，</a:t>
                      </a: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 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Canada became a country.</a:t>
                      </a:r>
                      <a:endParaRPr lang="zh-CN" sz="24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A</a:t>
                      </a: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1768   </a:t>
                      </a:r>
                      <a:r>
                        <a:rPr lang="en-US" sz="24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       B</a:t>
                      </a: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1970    </a:t>
                      </a:r>
                      <a:r>
                        <a:rPr lang="en-US" sz="24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     C</a:t>
                      </a: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1867</a:t>
                      </a:r>
                      <a:endParaRPr lang="zh-CN" sz="24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(</a:t>
                      </a: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　　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)4.In the 1970s and 1980s, the number of Asian immigrants ________ from 3 percent to 48 percent.</a:t>
                      </a:r>
                      <a:endParaRPr lang="zh-CN" sz="24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A</a:t>
                      </a: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dropped    B</a:t>
                      </a: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rose    </a:t>
                      </a:r>
                      <a:r>
                        <a:rPr lang="en-US" sz="24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     C</a:t>
                      </a: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didn't change </a:t>
                      </a:r>
                      <a:endParaRPr lang="zh-CN" sz="24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(</a:t>
                      </a: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　　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)5.Canada has ________ official language(s)</a:t>
                      </a: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endParaRPr lang="zh-CN" sz="24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A</a:t>
                      </a: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two    </a:t>
                      </a:r>
                      <a:r>
                        <a:rPr lang="en-US" sz="24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        B</a:t>
                      </a: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three  </a:t>
                      </a:r>
                      <a:r>
                        <a:rPr lang="en-US" sz="24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     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C</a:t>
                      </a: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one </a:t>
                      </a:r>
                      <a:endParaRPr lang="zh-CN" sz="24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1936519" y="1440935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kern="100" dirty="0" smtClean="0">
                <a:solidFill>
                  <a:srgbClr val="FF0000"/>
                </a:solidFill>
                <a:cs typeface="Courier New" panose="02070309020205020404"/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926993" y="2496396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kern="100" dirty="0" smtClean="0">
                <a:solidFill>
                  <a:srgbClr val="FF0000"/>
                </a:solidFill>
                <a:cs typeface="Courier New" panose="02070309020205020404"/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935154" y="4562902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kern="100" dirty="0" smtClean="0">
                <a:solidFill>
                  <a:srgbClr val="FF0000"/>
                </a:solidFill>
                <a:cs typeface="Courier New" panose="02070309020205020404"/>
              </a:rPr>
              <a:t>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4375" y="126959"/>
            <a:ext cx="58864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Home to Many Cultures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5" name="图片 4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8209" y="894081"/>
            <a:ext cx="3323273" cy="845185"/>
          </a:xfrm>
          <a:prstGeom prst="rect">
            <a:avLst/>
          </a:prstGeom>
        </p:spPr>
      </p:pic>
      <p:sp>
        <p:nvSpPr>
          <p:cNvPr id="6" name="Rectangle 9"/>
          <p:cNvSpPr/>
          <p:nvPr/>
        </p:nvSpPr>
        <p:spPr>
          <a:xfrm>
            <a:off x="929939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893776" y="1074340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97653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24914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685794" y="2467430"/>
            <a:ext cx="83275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zh-CN" altLang="en-US" sz="3000" b="1" dirty="0" smtClean="0"/>
              <a:t>  </a:t>
            </a:r>
            <a:r>
              <a:rPr lang="en-US" altLang="en-US" sz="3200" b="1" dirty="0" smtClean="0"/>
              <a:t>according to   </a:t>
            </a:r>
            <a:r>
              <a:rPr lang="zh-CN" altLang="en-US" sz="3200" b="1" dirty="0" smtClean="0"/>
              <a:t>根据；依照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18451" y="3339650"/>
            <a:ext cx="8186057" cy="168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i="1" dirty="0" smtClean="0"/>
              <a:t> According </a:t>
            </a:r>
            <a:r>
              <a:rPr lang="en-US" altLang="zh-CN" sz="2400" b="1" dirty="0" smtClean="0"/>
              <a:t>to a survey, the number of European immigrants dropped from 90 percent to 25 percent…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根据一项调查，欧洲移民的数量从</a:t>
            </a:r>
            <a:r>
              <a:rPr lang="en-US" altLang="zh-CN" sz="2400" b="1" dirty="0" smtClean="0"/>
              <a:t>90%</a:t>
            </a:r>
            <a:r>
              <a:rPr lang="zh-CN" altLang="en-US" sz="2400" b="1" dirty="0" smtClean="0"/>
              <a:t>下降到了</a:t>
            </a:r>
            <a:r>
              <a:rPr lang="en-US" altLang="zh-CN" sz="2400" b="1" dirty="0" smtClean="0"/>
              <a:t>25%……</a:t>
            </a:r>
            <a:endParaRPr lang="zh-CN" altLang="zh-CN" sz="2400" b="1" dirty="0"/>
          </a:p>
        </p:txBody>
      </p:sp>
      <p:sp>
        <p:nvSpPr>
          <p:cNvPr id="16" name="Rectangle 5"/>
          <p:cNvSpPr/>
          <p:nvPr/>
        </p:nvSpPr>
        <p:spPr>
          <a:xfrm>
            <a:off x="714375" y="126959"/>
            <a:ext cx="58864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Home to Many Cultures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183634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4375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6902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554531" y="2082350"/>
            <a:ext cx="7873316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]</a:t>
            </a:r>
            <a:r>
              <a:rPr kumimoji="0" lang="en-US" altLang="zh-CN" sz="2400" b="1" i="0" u="none" strike="noStrike" cap="none" normalizeH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en-US" altLang="en-US" sz="2400" b="1" dirty="0" smtClean="0"/>
              <a:t>according to</a:t>
            </a:r>
            <a:r>
              <a:rPr lang="zh-CN" altLang="en-US" sz="2400" b="1" dirty="0" smtClean="0"/>
              <a:t>表示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根据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某学说、某书刊、某文件、某人所说的话等或表示“按照”某法律、某规定、某惯例、某情况等。其后只接名词或代词。</a:t>
            </a:r>
          </a:p>
        </p:txBody>
      </p:sp>
      <p:sp>
        <p:nvSpPr>
          <p:cNvPr id="11" name="Rectangle 5"/>
          <p:cNvSpPr/>
          <p:nvPr/>
        </p:nvSpPr>
        <p:spPr>
          <a:xfrm>
            <a:off x="714375" y="126959"/>
            <a:ext cx="58864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Home to Many Cultures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28899" y="1210674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28099" y="1387198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578609" y="3734618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6392" y="2115142"/>
            <a:ext cx="8273561" cy="1953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/>
              <a:t>根据新的交通法规，严禁酒后驾车。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/>
              <a:t>________ ________ the new traffic laws, people mustn't drive after drinking.</a:t>
            </a:r>
            <a:endParaRPr lang="zh-CN" altLang="en-US" sz="2800" b="1" dirty="0"/>
          </a:p>
        </p:txBody>
      </p:sp>
      <p:sp>
        <p:nvSpPr>
          <p:cNvPr id="10" name="矩形 9"/>
          <p:cNvSpPr/>
          <p:nvPr/>
        </p:nvSpPr>
        <p:spPr>
          <a:xfrm>
            <a:off x="698217" y="2859703"/>
            <a:ext cx="25010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According         to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714375" y="126959"/>
            <a:ext cx="58864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Home to Many Cultures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23335" y="117553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844208" y="1069108"/>
            <a:ext cx="14221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3051" y="1865086"/>
            <a:ext cx="8360229" cy="113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  </a:t>
            </a:r>
            <a:r>
              <a:rPr lang="en-US" altLang="en-US" sz="2400" b="1" dirty="0" smtClean="0"/>
              <a:t>Three percent of all Canadians are  First Nations people. 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3%</a:t>
            </a:r>
            <a:r>
              <a:rPr lang="zh-CN" altLang="en-US" sz="2400" b="1" dirty="0" smtClean="0"/>
              <a:t>的加拿大人是第一民族。</a:t>
            </a:r>
            <a:endParaRPr lang="en-US" altLang="zh-CN" sz="2400" b="1" dirty="0" smtClean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4246" y="3422920"/>
            <a:ext cx="8312834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</a:t>
            </a:r>
            <a:r>
              <a:rPr lang="en-US" altLang="en-US" sz="2400" b="1" dirty="0" smtClean="0"/>
              <a:t>percent 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百分之</a:t>
            </a:r>
            <a:r>
              <a:rPr lang="en-US" altLang="en-US" sz="2400" b="1" dirty="0" smtClean="0"/>
              <a:t>……”</a:t>
            </a:r>
            <a:r>
              <a:rPr lang="zh-CN" altLang="en-US" sz="2400" b="1" dirty="0" smtClean="0"/>
              <a:t>。在英语中，百分数的表达法为</a:t>
            </a:r>
            <a:r>
              <a:rPr lang="en-US" altLang="en-US" sz="2400" b="1" dirty="0" smtClean="0"/>
              <a:t>“____________________”</a:t>
            </a:r>
            <a:r>
              <a:rPr lang="zh-CN" altLang="en-US" sz="2400" b="1" dirty="0" smtClean="0"/>
              <a:t>，其中，</a:t>
            </a:r>
            <a:r>
              <a:rPr lang="en-US" altLang="en-US" sz="2400" b="1" dirty="0" smtClean="0"/>
              <a:t>percent</a:t>
            </a:r>
            <a:r>
              <a:rPr lang="zh-CN" altLang="en-US" sz="2400" b="1" dirty="0" smtClean="0"/>
              <a:t>不用复数形式。</a:t>
            </a:r>
            <a:r>
              <a:rPr lang="en-US" altLang="en-US" sz="2400" b="1" dirty="0" smtClean="0"/>
              <a:t>“…percent of</a:t>
            </a:r>
            <a:r>
              <a:rPr lang="zh-CN" altLang="en-US" sz="2400" b="1" dirty="0" smtClean="0"/>
              <a:t>＋名词</a:t>
            </a:r>
            <a:r>
              <a:rPr lang="en-US" altLang="en-US" sz="2400" b="1" dirty="0" smtClean="0"/>
              <a:t>/</a:t>
            </a:r>
            <a:r>
              <a:rPr lang="zh-CN" altLang="en-US" sz="2400" b="1" dirty="0" smtClean="0"/>
              <a:t>代词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作主语时，谓语动词应与</a:t>
            </a:r>
            <a:r>
              <a:rPr lang="en-US" altLang="en-US" sz="2400" b="1" dirty="0" smtClean="0"/>
              <a:t>of</a:t>
            </a:r>
            <a:r>
              <a:rPr lang="zh-CN" altLang="en-US" sz="2400" b="1" dirty="0" smtClean="0"/>
              <a:t>后面的</a:t>
            </a:r>
            <a:r>
              <a:rPr lang="en-US" altLang="en-US" sz="2400" b="1" dirty="0" smtClean="0"/>
              <a:t>____________</a:t>
            </a:r>
            <a:r>
              <a:rPr lang="zh-CN" altLang="en-US" sz="2400" b="1" dirty="0" smtClean="0"/>
              <a:t>的数保持一致。</a:t>
            </a:r>
          </a:p>
        </p:txBody>
      </p:sp>
      <p:sp>
        <p:nvSpPr>
          <p:cNvPr id="9" name="矩形 8"/>
          <p:cNvSpPr/>
          <p:nvPr/>
        </p:nvSpPr>
        <p:spPr>
          <a:xfrm>
            <a:off x="225449" y="5095360"/>
            <a:ext cx="20409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　名词或代词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413769" y="3993635"/>
            <a:ext cx="24072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基数词＋</a:t>
            </a:r>
            <a:r>
              <a:rPr lang="en-US" sz="2400" b="1" dirty="0" smtClean="0">
                <a:solidFill>
                  <a:srgbClr val="FF0000"/>
                </a:solidFill>
              </a:rPr>
              <a:t>percent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714375" y="126959"/>
            <a:ext cx="58864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Home to Many Cultures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6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44579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43778" y="127108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894289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71122" y="1881555"/>
            <a:ext cx="7899888" cy="2792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1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Twenty percent of the stu­dents ________ with you.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A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agree</a:t>
            </a:r>
            <a:r>
              <a:rPr lang="zh-CN" altLang="en-US" sz="2400" b="1" dirty="0" smtClean="0"/>
              <a:t>　　</a:t>
            </a:r>
            <a:endParaRPr lang="en-US" altLang="zh-CN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B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has agreed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C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agrees</a:t>
            </a:r>
            <a:r>
              <a:rPr lang="zh-CN" altLang="en-US" sz="2400" b="1" dirty="0" smtClean="0"/>
              <a:t>　</a:t>
            </a:r>
            <a:r>
              <a:rPr lang="en-US" altLang="en-US" sz="2400" b="1" dirty="0" smtClean="0"/>
              <a:t>  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D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to agree</a:t>
            </a:r>
            <a:endParaRPr lang="zh-CN" altLang="en-US" sz="2400" b="1" dirty="0"/>
          </a:p>
        </p:txBody>
      </p:sp>
      <p:sp>
        <p:nvSpPr>
          <p:cNvPr id="11" name="矩形 10"/>
          <p:cNvSpPr/>
          <p:nvPr/>
        </p:nvSpPr>
        <p:spPr>
          <a:xfrm>
            <a:off x="5722016" y="1872735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714375" y="126959"/>
            <a:ext cx="58864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Home to Many Cultures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3183" y="1022503"/>
            <a:ext cx="8067674" cy="1949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en-US" altLang="zh-CN" sz="2800" dirty="0" smtClean="0"/>
              <a:t> </a:t>
            </a:r>
            <a:r>
              <a:rPr lang="en-US" altLang="zh-CN" sz="2800" b="1" dirty="0" smtClean="0"/>
              <a:t> Now more than half of Canadians have British or French blood.</a:t>
            </a:r>
            <a:endParaRPr lang="zh-CN" altLang="en-US" sz="2800" b="1" dirty="0" smtClean="0"/>
          </a:p>
          <a:p>
            <a:pPr>
              <a:lnSpc>
                <a:spcPct val="150000"/>
              </a:lnSpc>
            </a:pPr>
            <a:r>
              <a:rPr lang="zh-CN" altLang="en-US" sz="2800" b="1" dirty="0" smtClean="0"/>
              <a:t>现在一半以上的加拿大人具有英国或法国血统。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1475" y="3140109"/>
            <a:ext cx="8382000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sz="2400" b="1" dirty="0" smtClean="0"/>
              <a:t> more than</a:t>
            </a:r>
            <a:r>
              <a:rPr lang="zh-CN" altLang="en-US" sz="2400" b="1" dirty="0" smtClean="0"/>
              <a:t>含有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以上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或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超过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之意，相当于</a:t>
            </a:r>
            <a:r>
              <a:rPr lang="en-US" altLang="en-US" sz="2400" b="1" dirty="0" smtClean="0"/>
              <a:t>________</a:t>
            </a:r>
            <a:r>
              <a:rPr lang="zh-CN" altLang="en-US" sz="2400" b="1" dirty="0" smtClean="0"/>
              <a:t>，其反义词组为</a:t>
            </a:r>
            <a:r>
              <a:rPr lang="en-US" altLang="en-US" sz="2400" b="1" dirty="0" smtClean="0"/>
              <a:t>_________</a:t>
            </a:r>
            <a:r>
              <a:rPr lang="zh-CN" altLang="en-US" sz="24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It's less than half an hour's drive to get there.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开车到那儿不到半个小时。</a:t>
            </a:r>
          </a:p>
        </p:txBody>
      </p:sp>
      <p:sp>
        <p:nvSpPr>
          <p:cNvPr id="8" name="矩形 7"/>
          <p:cNvSpPr/>
          <p:nvPr/>
        </p:nvSpPr>
        <p:spPr>
          <a:xfrm>
            <a:off x="1821341" y="3703349"/>
            <a:ext cx="16321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　</a:t>
            </a:r>
            <a:r>
              <a:rPr lang="en-US" sz="2400" b="1" dirty="0" smtClean="0">
                <a:solidFill>
                  <a:srgbClr val="FF0000"/>
                </a:solidFill>
              </a:rPr>
              <a:t>less than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7474538" y="2984019"/>
            <a:ext cx="7649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over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714375" y="126959"/>
            <a:ext cx="58864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Home to Many Cultures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02773" y="5389771"/>
            <a:ext cx="8382000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sz="2400" b="1" dirty="0" smtClean="0"/>
              <a:t> more than</a:t>
            </a:r>
            <a:r>
              <a:rPr lang="zh-CN" altLang="en-US" sz="2400" b="1" dirty="0" smtClean="0"/>
              <a:t>的否定式为</a:t>
            </a:r>
            <a:r>
              <a:rPr lang="en-US" altLang="en-US" sz="2400" b="1" dirty="0" smtClean="0"/>
              <a:t>not more than</a:t>
            </a:r>
            <a:r>
              <a:rPr lang="zh-CN" altLang="en-US" sz="2400" b="1" dirty="0" smtClean="0"/>
              <a:t>，意为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至多；不超过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8" grpId="0"/>
      <p:bldP spid="9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5615" y="1560879"/>
            <a:ext cx="819662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2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(1)</a:t>
            </a:r>
            <a:r>
              <a:rPr lang="zh-CN" altLang="en-US" sz="2400" b="1" dirty="0" smtClean="0"/>
              <a:t>他在这个小镇已经住了五年多了。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    He has lived in this small town for ________ ________ five years.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(2)2018·</a:t>
            </a:r>
            <a:r>
              <a:rPr lang="zh-CN" altLang="en-US" sz="2400" b="1" dirty="0" smtClean="0"/>
              <a:t>武威我国已和一百多个国家建立了外交关系。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      Our country has established diplomatic relations with 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      ________ ________ 100 countries.</a:t>
            </a:r>
            <a:endParaRPr lang="zh-CN" altLang="en-US" sz="2400" b="1" dirty="0" smtClean="0"/>
          </a:p>
        </p:txBody>
      </p:sp>
      <p:sp>
        <p:nvSpPr>
          <p:cNvPr id="10" name="矩形 9"/>
          <p:cNvSpPr/>
          <p:nvPr/>
        </p:nvSpPr>
        <p:spPr>
          <a:xfrm>
            <a:off x="5972011" y="2137165"/>
            <a:ext cx="2384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more           than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635415" y="4303877"/>
            <a:ext cx="22309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more         than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714375" y="126959"/>
            <a:ext cx="58864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Home to Many Cultures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87096" y="1227266"/>
            <a:ext cx="8442198" cy="27922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●3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dirty="0" smtClean="0"/>
              <a:t>The rest are from every part of the world: Asia, Africa, Central America, South America, Australia and other European countries.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其余的来自世界各地：亚洲、非洲、中美洲、南美洲、澳大利亚和其他的欧洲国家。</a:t>
            </a:r>
            <a:endParaRPr lang="zh-CN" altLang="zh-CN" sz="2400" b="1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83466" y="4210030"/>
            <a:ext cx="8731934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</a:t>
            </a:r>
            <a:r>
              <a:rPr lang="en-US" altLang="en-US" sz="2400" b="1" dirty="0" smtClean="0"/>
              <a:t>the rest </a:t>
            </a:r>
            <a:r>
              <a:rPr lang="zh-CN" altLang="en-US" sz="2400" b="1" dirty="0" smtClean="0"/>
              <a:t>意为“其余的”，常和</a:t>
            </a:r>
            <a:r>
              <a:rPr lang="en-US" altLang="en-US" sz="2400" b="1" dirty="0" smtClean="0"/>
              <a:t>of </a:t>
            </a:r>
            <a:r>
              <a:rPr lang="zh-CN" altLang="en-US" sz="2400" b="1" dirty="0" smtClean="0"/>
              <a:t>连用，构成短语</a:t>
            </a:r>
            <a:r>
              <a:rPr lang="en-US" altLang="en-US" sz="2400" b="1" dirty="0" smtClean="0"/>
              <a:t>“the rest of </a:t>
            </a:r>
            <a:r>
              <a:rPr lang="zh-CN" altLang="en-US" sz="2400" b="1" dirty="0" smtClean="0"/>
              <a:t>＋名词</a:t>
            </a:r>
            <a:r>
              <a:rPr lang="en-US" altLang="en-US" sz="2400" b="1" dirty="0" smtClean="0"/>
              <a:t>/</a:t>
            </a:r>
            <a:r>
              <a:rPr lang="zh-CN" altLang="en-US" sz="2400" b="1" dirty="0" smtClean="0"/>
              <a:t>代词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，其中的名词可以是单数也可以是复数。当该短语作主语时，谓语动词应和</a:t>
            </a:r>
            <a:r>
              <a:rPr lang="en-US" altLang="en-US" sz="2400" b="1" dirty="0" smtClean="0"/>
              <a:t>of</a:t>
            </a:r>
            <a:r>
              <a:rPr lang="zh-CN" altLang="en-US" sz="2400" b="1" dirty="0" smtClean="0"/>
              <a:t>后面的</a:t>
            </a:r>
            <a:r>
              <a:rPr lang="en-US" altLang="en-US" sz="2400" b="1" dirty="0" smtClean="0"/>
              <a:t>______________</a:t>
            </a:r>
            <a:r>
              <a:rPr lang="zh-CN" altLang="en-US" sz="2400" b="1" dirty="0" smtClean="0"/>
              <a:t>的数保持一致。</a:t>
            </a:r>
          </a:p>
        </p:txBody>
      </p:sp>
      <p:sp>
        <p:nvSpPr>
          <p:cNvPr id="5" name="矩形 4"/>
          <p:cNvSpPr/>
          <p:nvPr/>
        </p:nvSpPr>
        <p:spPr>
          <a:xfrm>
            <a:off x="5898740" y="5379305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名词或代词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4375" y="126959"/>
            <a:ext cx="58864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Home to Many Cultures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  <p:bldP spid="7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631429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103922" y="2074496"/>
          <a:ext cx="5634322" cy="3657600"/>
        </p:xfrm>
        <a:graphic>
          <a:graphicData uri="http://schemas.openxmlformats.org/drawingml/2006/table">
            <a:tbl>
              <a:tblPr/>
              <a:tblGrid>
                <a:gridCol w="45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4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29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</a:t>
                      </a:r>
                      <a:r>
                        <a:rPr lang="zh-CN" sz="24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闯关</a:t>
                      </a:r>
                      <a:endParaRPr lang="zh-CN" sz="24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1.percent __________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2</a:t>
                      </a: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.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central _____________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3</a:t>
                      </a: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.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immigrant 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4.official ________________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5</a:t>
                      </a: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.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custom ________________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矩形 12"/>
          <p:cNvSpPr/>
          <p:nvPr/>
        </p:nvSpPr>
        <p:spPr>
          <a:xfrm>
            <a:off x="2794939" y="2190235"/>
            <a:ext cx="17283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百分之</a:t>
            </a:r>
            <a:r>
              <a:rPr lang="en-US" sz="2400" b="1" dirty="0" smtClean="0">
                <a:solidFill>
                  <a:srgbClr val="FF0000"/>
                </a:solidFill>
              </a:rPr>
              <a:t>……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983765" y="2888735"/>
            <a:ext cx="23503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中部的；中间的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730901" y="3587235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移民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888515" y="4247635"/>
            <a:ext cx="23503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官方的；正式的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906728" y="5069960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习惯；习俗；风俗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4" name="Rectangle 5"/>
          <p:cNvSpPr/>
          <p:nvPr/>
        </p:nvSpPr>
        <p:spPr>
          <a:xfrm>
            <a:off x="714375" y="126959"/>
            <a:ext cx="58864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Home to Many Cultures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22" grpId="0"/>
      <p:bldP spid="2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561972" y="1198744"/>
            <a:ext cx="7953375" cy="2238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en-US" sz="2400" b="1" dirty="0" smtClean="0"/>
              <a:t>rest</a:t>
            </a:r>
            <a:r>
              <a:rPr lang="zh-CN" altLang="en-US" sz="2400" b="1" dirty="0" smtClean="0"/>
              <a:t>作名词时，还可译为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休息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。常用短语：</a:t>
            </a:r>
            <a:r>
              <a:rPr lang="en-US" altLang="en-US" sz="2400" b="1" dirty="0" smtClean="0"/>
              <a:t>have/take a rest</a:t>
            </a:r>
            <a:r>
              <a:rPr lang="zh-CN" altLang="en-US" sz="2400" b="1" dirty="0" smtClean="0"/>
              <a:t>休息一下。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You look tired. Why don't you take a rest?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你看上去很疲倦。为什么不休息一下呢？</a:t>
            </a:r>
          </a:p>
        </p:txBody>
      </p:sp>
      <p:sp>
        <p:nvSpPr>
          <p:cNvPr id="5" name="Rectangle 5"/>
          <p:cNvSpPr/>
          <p:nvPr/>
        </p:nvSpPr>
        <p:spPr>
          <a:xfrm>
            <a:off x="714375" y="126959"/>
            <a:ext cx="58864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Home to Many Cultures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30670" y="1547612"/>
            <a:ext cx="8406502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3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The rest of the students ________ not allowed to leave the 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classroom at that time.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A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are</a:t>
            </a:r>
            <a:r>
              <a:rPr lang="zh-CN" altLang="en-US" sz="2400" b="1" dirty="0" smtClean="0"/>
              <a:t>　　</a:t>
            </a:r>
            <a:r>
              <a:rPr lang="en-US" altLang="en-US" sz="2400" b="1" dirty="0" smtClean="0"/>
              <a:t>       B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have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C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was             D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were</a:t>
            </a:r>
            <a:endParaRPr lang="zh-CN" altLang="en-US" sz="2400" b="1" dirty="0" smtClean="0"/>
          </a:p>
        </p:txBody>
      </p:sp>
      <p:sp>
        <p:nvSpPr>
          <p:cNvPr id="7" name="矩形 6"/>
          <p:cNvSpPr/>
          <p:nvPr/>
        </p:nvSpPr>
        <p:spPr>
          <a:xfrm>
            <a:off x="4326437" y="1547612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714375" y="126959"/>
            <a:ext cx="58864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Home to Many Cultures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09810" y="1280434"/>
            <a:ext cx="8442198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●4</a:t>
            </a:r>
            <a:r>
              <a:rPr kumimoji="0" lang="zh-CN" alt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a survey, the number of European immigrants dropped from 90 percent to 25 percent…</a:t>
            </a: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根据一项调查，欧洲移民的数量从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90%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下降到了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25%……</a:t>
            </a:r>
            <a:endParaRPr lang="zh-CN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6002" y="3673950"/>
            <a:ext cx="8107449" cy="113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sz="2400" b="1" dirty="0" smtClean="0"/>
              <a:t> the number of…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“……</a:t>
            </a:r>
            <a:r>
              <a:rPr lang="zh-CN" altLang="en-US" sz="2400" b="1" dirty="0" smtClean="0"/>
              <a:t>的数量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，其后接名词或代词作主语时，谓语动词用</a:t>
            </a:r>
            <a:r>
              <a:rPr lang="en-US" altLang="en-US" sz="2400" b="1" dirty="0" smtClean="0"/>
              <a:t>__________</a:t>
            </a:r>
            <a:r>
              <a:rPr lang="zh-CN" altLang="en-US" sz="2400" b="1" dirty="0" smtClean="0"/>
              <a:t>。</a:t>
            </a:r>
            <a:endParaRPr lang="zh-CN" altLang="zh-CN" sz="2400" b="1" dirty="0" smtClean="0"/>
          </a:p>
        </p:txBody>
      </p:sp>
      <p:sp>
        <p:nvSpPr>
          <p:cNvPr id="5" name="矩形 4"/>
          <p:cNvSpPr/>
          <p:nvPr/>
        </p:nvSpPr>
        <p:spPr>
          <a:xfrm>
            <a:off x="4242227" y="4262073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单数形式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714375" y="126959"/>
            <a:ext cx="58864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Home to Many Cultures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09575" y="1481772"/>
            <a:ext cx="837247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sz="2400" dirty="0" smtClean="0"/>
              <a:t>a </a:t>
            </a:r>
            <a:r>
              <a:rPr lang="en-US" altLang="en-US" sz="2400" b="1" dirty="0" smtClean="0"/>
              <a:t>number of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许多的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，相当于</a:t>
            </a:r>
            <a:r>
              <a:rPr lang="en-US" altLang="en-US" sz="2400" b="1" dirty="0" smtClean="0"/>
              <a:t>many</a:t>
            </a:r>
            <a:r>
              <a:rPr lang="zh-CN" altLang="en-US" sz="2400" b="1" dirty="0" smtClean="0"/>
              <a:t>或</a:t>
            </a:r>
            <a:r>
              <a:rPr lang="en-US" altLang="en-US" sz="2400" b="1" dirty="0" smtClean="0"/>
              <a:t>a lot of</a:t>
            </a:r>
            <a:r>
              <a:rPr lang="zh-CN" altLang="en-US" sz="2400" b="1" dirty="0" smtClean="0"/>
              <a:t>。其中， </a:t>
            </a:r>
            <a:r>
              <a:rPr lang="en-US" altLang="en-US" sz="2400" b="1" dirty="0" smtClean="0"/>
              <a:t>number</a:t>
            </a:r>
            <a:r>
              <a:rPr lang="zh-CN" altLang="en-US" sz="2400" b="1" dirty="0" smtClean="0"/>
              <a:t>前可用</a:t>
            </a:r>
            <a:r>
              <a:rPr lang="en-US" altLang="en-US" sz="2400" b="1" dirty="0" smtClean="0"/>
              <a:t>small, large</a:t>
            </a:r>
            <a:r>
              <a:rPr lang="zh-CN" altLang="en-US" sz="2400" b="1" dirty="0" smtClean="0"/>
              <a:t>等词来修饰，表示程度。</a:t>
            </a:r>
            <a:endParaRPr lang="en-US" altLang="zh-CN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“a number of</a:t>
            </a:r>
            <a:r>
              <a:rPr lang="zh-CN" altLang="en-US" sz="2400" b="1" dirty="0" smtClean="0"/>
              <a:t>＋复数可数名词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作主语时，谓语动词用</a:t>
            </a:r>
            <a:r>
              <a:rPr lang="en-US" altLang="en-US" sz="2400" b="1" dirty="0" smtClean="0"/>
              <a:t>________</a:t>
            </a:r>
            <a:r>
              <a:rPr lang="zh-CN" altLang="en-US" sz="24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A number of students are playing football.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许多学生正在踢足球。</a:t>
            </a:r>
          </a:p>
        </p:txBody>
      </p:sp>
      <p:sp>
        <p:nvSpPr>
          <p:cNvPr id="5" name="矩形 4"/>
          <p:cNvSpPr/>
          <p:nvPr/>
        </p:nvSpPr>
        <p:spPr>
          <a:xfrm>
            <a:off x="409575" y="3152092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复数形式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4375" y="126959"/>
            <a:ext cx="58864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Home to Many Cultures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2682" y="1667484"/>
            <a:ext cx="830506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4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2018·</a:t>
            </a:r>
            <a:r>
              <a:rPr lang="zh-CN" altLang="en-US" sz="2400" b="1" dirty="0" smtClean="0"/>
              <a:t>天水  </a:t>
            </a:r>
            <a:r>
              <a:rPr lang="en-US" altLang="en-US" sz="2400" b="1" dirty="0" smtClean="0"/>
              <a:t>—The number of tourists ________ over 33 million this year.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—Yes. A large number of tourists ________ so far because of the new look of our city.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A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is; have come                   B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is; has come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C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are; has come                  D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are; have come</a:t>
            </a:r>
            <a:endParaRPr lang="zh-CN" altLang="en-US" sz="2400" b="1" dirty="0" smtClean="0"/>
          </a:p>
        </p:txBody>
      </p:sp>
      <p:sp>
        <p:nvSpPr>
          <p:cNvPr id="7" name="矩形 6"/>
          <p:cNvSpPr/>
          <p:nvPr/>
        </p:nvSpPr>
        <p:spPr>
          <a:xfrm>
            <a:off x="5778542" y="1440935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714375" y="126959"/>
            <a:ext cx="58864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Home to Many Cultures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28019" y="1547873"/>
            <a:ext cx="7841066" cy="2803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0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0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000" b="1" dirty="0" smtClean="0">
                <a:ea typeface="仿宋" panose="02010609060101010101" charset="-122"/>
              </a:rPr>
              <a:t>考查主谓一致。句意：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今年游客的数量已经达到三千三百多万人。</a:t>
            </a:r>
            <a:r>
              <a:rPr lang="en-US" altLang="en-US" sz="2000" b="1" dirty="0" smtClean="0">
                <a:ea typeface="仿宋" panose="02010609060101010101" charset="-122"/>
              </a:rPr>
              <a:t>”“</a:t>
            </a:r>
            <a:r>
              <a:rPr lang="zh-CN" altLang="en-US" sz="2000" b="1" dirty="0" smtClean="0">
                <a:ea typeface="仿宋" panose="02010609060101010101" charset="-122"/>
              </a:rPr>
              <a:t>是的。因为我们城市的新面貌，到目前为止大量的游客已经到来。</a:t>
            </a:r>
            <a:r>
              <a:rPr lang="en-US" altLang="en-US" sz="2000" b="1" dirty="0" smtClean="0">
                <a:ea typeface="仿宋" panose="02010609060101010101" charset="-122"/>
              </a:rPr>
              <a:t>”the number of</a:t>
            </a:r>
            <a:r>
              <a:rPr lang="zh-CN" altLang="en-US" sz="2000" b="1" dirty="0" smtClean="0">
                <a:ea typeface="仿宋" panose="02010609060101010101" charset="-122"/>
              </a:rPr>
              <a:t>意为“</a:t>
            </a:r>
            <a:r>
              <a:rPr lang="en-US" altLang="zh-CN" sz="2000" b="1" dirty="0" smtClean="0">
                <a:ea typeface="仿宋" panose="02010609060101010101" charset="-122"/>
              </a:rPr>
              <a:t>……</a:t>
            </a:r>
            <a:r>
              <a:rPr lang="zh-CN" altLang="en-US" sz="2000" b="1" dirty="0" smtClean="0">
                <a:ea typeface="仿宋" panose="02010609060101010101" charset="-122"/>
              </a:rPr>
              <a:t>的数量”，作主语时，其后的谓语动词用单数形式；</a:t>
            </a:r>
            <a:r>
              <a:rPr lang="en-US" altLang="en-US" sz="2000" b="1" dirty="0" smtClean="0">
                <a:ea typeface="仿宋" panose="02010609060101010101" charset="-122"/>
              </a:rPr>
              <a:t>a large number of 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许多的；大量的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，后跟可数名词复数，谓语动词用复数形式。根据句意可知，第一空用单数</a:t>
            </a:r>
            <a:r>
              <a:rPr lang="en-US" altLang="en-US" sz="2000" b="1" dirty="0" smtClean="0">
                <a:ea typeface="仿宋" panose="02010609060101010101" charset="-122"/>
              </a:rPr>
              <a:t>is</a:t>
            </a:r>
            <a:r>
              <a:rPr lang="zh-CN" altLang="en-US" sz="2000" b="1" dirty="0" smtClean="0">
                <a:ea typeface="仿宋" panose="02010609060101010101" charset="-122"/>
              </a:rPr>
              <a:t>；第二空用</a:t>
            </a:r>
            <a:r>
              <a:rPr lang="en-US" altLang="en-US" sz="2000" b="1" dirty="0" smtClean="0">
                <a:ea typeface="仿宋" panose="02010609060101010101" charset="-122"/>
              </a:rPr>
              <a:t>have come</a:t>
            </a:r>
            <a:r>
              <a:rPr lang="zh-CN" altLang="en-US" sz="2000" b="1" dirty="0" smtClean="0">
                <a:ea typeface="仿宋" panose="02010609060101010101" charset="-122"/>
              </a:rPr>
              <a:t>。故选</a:t>
            </a:r>
            <a:r>
              <a:rPr lang="en-US" altLang="en-US" sz="2000" b="1" dirty="0" smtClean="0">
                <a:ea typeface="仿宋" panose="02010609060101010101" charset="-122"/>
              </a:rPr>
              <a:t>A</a:t>
            </a:r>
            <a:r>
              <a:rPr lang="zh-CN" altLang="en-US" sz="2000" b="1" dirty="0" smtClean="0">
                <a:ea typeface="仿宋" panose="02010609060101010101" charset="-122"/>
              </a:rPr>
              <a:t>。</a:t>
            </a:r>
          </a:p>
        </p:txBody>
      </p:sp>
      <p:sp>
        <p:nvSpPr>
          <p:cNvPr id="5" name="Rectangle 5"/>
          <p:cNvSpPr/>
          <p:nvPr/>
        </p:nvSpPr>
        <p:spPr>
          <a:xfrm>
            <a:off x="714375" y="126959"/>
            <a:ext cx="58864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Home to Many Cultures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09810" y="1124718"/>
            <a:ext cx="8442198" cy="130317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●5</a:t>
            </a:r>
            <a:r>
              <a:rPr kumimoji="0" lang="zh-CN" alt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That's a little hard to describe.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那描述起来有点儿难。</a:t>
            </a:r>
            <a:endParaRPr lang="zh-CN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6002" y="2718275"/>
            <a:ext cx="8107449" cy="113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sz="2400" b="1" dirty="0" smtClean="0"/>
              <a:t> a</a:t>
            </a:r>
            <a:r>
              <a:rPr lang="en-US" sz="2400" dirty="0" smtClean="0"/>
              <a:t> </a:t>
            </a:r>
            <a:r>
              <a:rPr lang="en-US" altLang="en-US" sz="2400" b="1" dirty="0" smtClean="0"/>
              <a:t>little </a:t>
            </a:r>
            <a:r>
              <a:rPr lang="zh-CN" altLang="en-US" sz="2400" b="1" dirty="0" smtClean="0"/>
              <a:t>用作程度副词，意为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稍微；一点儿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，修饰动词、形容词或副词的比较等级，相当于</a:t>
            </a:r>
            <a:r>
              <a:rPr lang="en-US" altLang="en-US" sz="2400" b="1" dirty="0" smtClean="0"/>
              <a:t>a bit</a:t>
            </a:r>
            <a:r>
              <a:rPr lang="zh-CN" altLang="en-US" sz="2400" dirty="0" smtClean="0"/>
              <a:t>。</a:t>
            </a:r>
            <a:endParaRPr lang="zh-CN" altLang="zh-CN" sz="2400" b="1" dirty="0" smtClean="0"/>
          </a:p>
        </p:txBody>
      </p:sp>
      <p:sp>
        <p:nvSpPr>
          <p:cNvPr id="8" name="Rectangle 5"/>
          <p:cNvSpPr/>
          <p:nvPr/>
        </p:nvSpPr>
        <p:spPr>
          <a:xfrm>
            <a:off x="714375" y="126959"/>
            <a:ext cx="58864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Home to Many Cultures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90524" y="1532572"/>
            <a:ext cx="795337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  </a:t>
            </a:r>
            <a:r>
              <a:rPr lang="en-US" altLang="en-US" sz="2400" b="1" dirty="0" smtClean="0"/>
              <a:t>a little</a:t>
            </a:r>
            <a:r>
              <a:rPr lang="zh-CN" altLang="en-US" sz="2400" b="1" dirty="0" smtClean="0"/>
              <a:t>与</a:t>
            </a:r>
            <a:r>
              <a:rPr lang="en-US" altLang="en-US" sz="2400" b="1" dirty="0" smtClean="0"/>
              <a:t>a bit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(1)a little</a:t>
            </a:r>
            <a:r>
              <a:rPr lang="zh-CN" altLang="en-US" sz="2400" b="1" dirty="0" smtClean="0"/>
              <a:t>可直接修饰不可数名词，而</a:t>
            </a:r>
            <a:r>
              <a:rPr lang="en-US" altLang="en-US" sz="2400" b="1" dirty="0" smtClean="0"/>
              <a:t>a bit</a:t>
            </a:r>
            <a:r>
              <a:rPr lang="zh-CN" altLang="en-US" sz="2400" b="1" dirty="0" smtClean="0"/>
              <a:t>修饰不可数名词时，后须加介词</a:t>
            </a:r>
            <a:r>
              <a:rPr lang="en-US" altLang="en-US" sz="2400" b="1" dirty="0" smtClean="0"/>
              <a:t>of</a:t>
            </a:r>
            <a:r>
              <a:rPr lang="zh-CN" altLang="en-US" sz="24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Tom has a little money./Tom has a bit of money.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汤姆有一点儿钱。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注意：当名词前有</a:t>
            </a:r>
            <a:r>
              <a:rPr lang="en-US" altLang="en-US" sz="2400" b="1" dirty="0" smtClean="0"/>
              <a:t>my, this, that</a:t>
            </a:r>
            <a:r>
              <a:rPr lang="zh-CN" altLang="en-US" sz="2400" b="1" dirty="0" smtClean="0"/>
              <a:t>等限定词时，要用</a:t>
            </a:r>
            <a:r>
              <a:rPr lang="en-US" altLang="en-US" sz="2400" b="1" dirty="0" smtClean="0"/>
              <a:t>a little of</a:t>
            </a:r>
            <a:r>
              <a:rPr lang="zh-CN" altLang="en-US" sz="24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I want to drink a little of that drink.</a:t>
            </a:r>
            <a:r>
              <a:rPr lang="zh-CN" altLang="en-US" sz="2400" b="1" dirty="0" smtClean="0"/>
              <a:t>我想喝点儿那种饮料。 </a:t>
            </a:r>
          </a:p>
        </p:txBody>
      </p:sp>
      <p:sp>
        <p:nvSpPr>
          <p:cNvPr id="6" name="Rectangle 5"/>
          <p:cNvSpPr/>
          <p:nvPr/>
        </p:nvSpPr>
        <p:spPr>
          <a:xfrm>
            <a:off x="714375" y="126959"/>
            <a:ext cx="58864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Home to Many Cultures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90525" y="1694498"/>
            <a:ext cx="7953375" cy="2792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(2)a little</a:t>
            </a:r>
            <a:r>
              <a:rPr lang="zh-CN" altLang="en-US" sz="2400" b="1" dirty="0" smtClean="0"/>
              <a:t>和</a:t>
            </a:r>
            <a:r>
              <a:rPr lang="en-US" altLang="en-US" sz="2400" b="1" dirty="0" smtClean="0"/>
              <a:t>a bit</a:t>
            </a:r>
            <a:r>
              <a:rPr lang="zh-CN" altLang="en-US" sz="2400" b="1" dirty="0" smtClean="0"/>
              <a:t>在与</a:t>
            </a:r>
            <a:r>
              <a:rPr lang="en-US" altLang="en-US" sz="2400" b="1" dirty="0" smtClean="0"/>
              <a:t>not</a:t>
            </a:r>
            <a:r>
              <a:rPr lang="zh-CN" altLang="en-US" sz="2400" b="1" dirty="0" smtClean="0"/>
              <a:t>连用时，意思大相径庭。</a:t>
            </a:r>
            <a:endParaRPr lang="en-US" altLang="zh-CN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not a little</a:t>
            </a:r>
            <a:r>
              <a:rPr lang="zh-CN" altLang="en-US" sz="2400" b="1" dirty="0" smtClean="0"/>
              <a:t>＝</a:t>
            </a:r>
            <a:r>
              <a:rPr lang="en-US" altLang="en-US" sz="2400" b="1" dirty="0" smtClean="0"/>
              <a:t>very much</a:t>
            </a:r>
            <a:r>
              <a:rPr lang="zh-CN" altLang="en-US" sz="2400" b="1" dirty="0" smtClean="0"/>
              <a:t>，意为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十分；相当；极其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； </a:t>
            </a:r>
            <a:endParaRPr lang="en-US" altLang="zh-CN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not a bit</a:t>
            </a:r>
            <a:r>
              <a:rPr lang="zh-CN" altLang="en-US" sz="2400" b="1" dirty="0" smtClean="0"/>
              <a:t>＝</a:t>
            </a:r>
            <a:r>
              <a:rPr lang="en-US" altLang="en-US" sz="2400" b="1" dirty="0" smtClean="0"/>
              <a:t>not at all</a:t>
            </a:r>
            <a:r>
              <a:rPr lang="zh-CN" altLang="en-US" sz="2400" b="1" dirty="0" smtClean="0"/>
              <a:t>，意为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根本不；一点儿也不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He is not a little tired.</a:t>
            </a:r>
            <a:r>
              <a:rPr lang="zh-CN" altLang="en-US" sz="2400" b="1" dirty="0" smtClean="0"/>
              <a:t>他很累。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He is not a bit tired.</a:t>
            </a:r>
            <a:r>
              <a:rPr lang="zh-CN" altLang="en-US" sz="2400" b="1" dirty="0" smtClean="0"/>
              <a:t>他一点儿也不累。</a:t>
            </a:r>
          </a:p>
        </p:txBody>
      </p:sp>
      <p:sp>
        <p:nvSpPr>
          <p:cNvPr id="5" name="Rectangle 5"/>
          <p:cNvSpPr/>
          <p:nvPr/>
        </p:nvSpPr>
        <p:spPr>
          <a:xfrm>
            <a:off x="714375" y="126959"/>
            <a:ext cx="58864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Home to Many Cultures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0718" y="1435418"/>
            <a:ext cx="830506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5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(1)</a:t>
            </a:r>
            <a:r>
              <a:rPr lang="zh-CN" altLang="en-US" sz="2400" b="1" dirty="0" smtClean="0"/>
              <a:t>听到这个消息，他有些激动。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He was ________ ________ excited when he heard the news.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He was ________ ________ excited when he heard the news. 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(2)</a:t>
            </a:r>
            <a:r>
              <a:rPr lang="zh-CN" altLang="en-US" sz="2400" b="1" dirty="0" smtClean="0"/>
              <a:t>冰箱里只有一点儿果汁了。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There is only ________ ________/________ ________  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________ juice in the fridge.</a:t>
            </a:r>
            <a:endParaRPr lang="zh-CN" altLang="en-US" sz="2400" b="1" dirty="0" smtClean="0"/>
          </a:p>
        </p:txBody>
      </p:sp>
      <p:sp>
        <p:nvSpPr>
          <p:cNvPr id="10" name="矩形 9"/>
          <p:cNvSpPr/>
          <p:nvPr/>
        </p:nvSpPr>
        <p:spPr>
          <a:xfrm>
            <a:off x="1902960" y="2605713"/>
            <a:ext cx="18517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 a              bit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023056" y="3617576"/>
            <a:ext cx="20056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                 bit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417273" y="3604548"/>
            <a:ext cx="21659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                little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842674" y="1919913"/>
            <a:ext cx="22751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 a             little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88676" y="4183688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of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Rectangle 5"/>
          <p:cNvSpPr/>
          <p:nvPr/>
        </p:nvSpPr>
        <p:spPr>
          <a:xfrm>
            <a:off x="714375" y="126959"/>
            <a:ext cx="58864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Home to Many Cultures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  <p:bldP spid="12" grpId="1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947048" y="1498600"/>
          <a:ext cx="6814457" cy="3657600"/>
        </p:xfrm>
        <a:graphic>
          <a:graphicData uri="http://schemas.openxmlformats.org/drawingml/2006/table">
            <a:tbl>
              <a:tblPr/>
              <a:tblGrid>
                <a:gridCol w="954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0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520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</a:t>
                      </a:r>
                      <a:endParaRPr lang="en-US" altLang="zh-CN" sz="24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互</a:t>
                      </a: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译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中美洲 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根据；依照 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……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的发源地 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超过 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number of… ______________</a:t>
                      </a:r>
                      <a:endParaRPr lang="zh-CN" altLang="zh-CN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矩形 15"/>
          <p:cNvSpPr/>
          <p:nvPr/>
        </p:nvSpPr>
        <p:spPr>
          <a:xfrm>
            <a:off x="3096013" y="1656835"/>
            <a:ext cx="23798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Central America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007024" y="2380735"/>
            <a:ext cx="18165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according to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175697" y="3041135"/>
            <a:ext cx="19287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be home to…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364876" y="3739634"/>
            <a:ext cx="15384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more than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709469" y="4438910"/>
            <a:ext cx="17283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的数量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714375" y="126959"/>
            <a:ext cx="58864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Home to Many Cultures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576942" y="1498600"/>
          <a:ext cx="6999514" cy="4389120"/>
        </p:xfrm>
        <a:graphic>
          <a:graphicData uri="http://schemas.openxmlformats.org/drawingml/2006/table">
            <a:tbl>
              <a:tblPr/>
              <a:tblGrid>
                <a:gridCol w="980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9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520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</a:t>
                      </a:r>
                      <a:endParaRPr lang="en-US" altLang="zh-CN" sz="24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互</a:t>
                      </a: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译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 official language 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7.in the 1970s ______________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rise from…to… ________________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drop from…to…   ________________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way of doing </a:t>
                      </a:r>
                      <a:r>
                        <a:rPr lang="en-US" altLang="en-US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sth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./a way to do </a:t>
                      </a:r>
                      <a:r>
                        <a:rPr lang="en-US" altLang="en-US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sth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________________</a:t>
                      </a:r>
                      <a:endParaRPr lang="zh-CN" altLang="zh-CN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4356527" y="1593334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官方语言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372940" y="2304535"/>
            <a:ext cx="23471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在</a:t>
            </a:r>
            <a:r>
              <a:rPr lang="en-US" sz="2400" b="1" dirty="0" smtClean="0">
                <a:solidFill>
                  <a:srgbClr val="FF0000"/>
                </a:solidFill>
              </a:rPr>
              <a:t>20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世纪</a:t>
            </a:r>
            <a:r>
              <a:rPr lang="en-US" sz="2400" b="1" dirty="0" smtClean="0">
                <a:solidFill>
                  <a:srgbClr val="FF0000"/>
                </a:solidFill>
              </a:rPr>
              <a:t>70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年代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191253" y="2926835"/>
            <a:ext cx="2653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从</a:t>
            </a:r>
            <a:r>
              <a:rPr lang="en-US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上升至</a:t>
            </a:r>
            <a:r>
              <a:rPr lang="en-US" sz="2400" b="1" dirty="0" smtClean="0">
                <a:solidFill>
                  <a:srgbClr val="FF0000"/>
                </a:solidFill>
              </a:rPr>
              <a:t>……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524627" y="3638035"/>
            <a:ext cx="2653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从</a:t>
            </a:r>
            <a:r>
              <a:rPr lang="en-US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下降到</a:t>
            </a:r>
            <a:r>
              <a:rPr lang="en-US" sz="2400" b="1" dirty="0" smtClean="0">
                <a:solidFill>
                  <a:srgbClr val="FF0000"/>
                </a:solidFill>
              </a:rPr>
              <a:t>……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752853" y="5133460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一种做某事的方法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714375" y="126959"/>
            <a:ext cx="58864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Home to Many Cultures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33364" y="1344510"/>
          <a:ext cx="8468436" cy="4389120"/>
        </p:xfrm>
        <a:graphic>
          <a:graphicData uri="http://schemas.openxmlformats.org/drawingml/2006/table">
            <a:tbl>
              <a:tblPr/>
              <a:tblGrid>
                <a:gridCol w="574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3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加拿大是众多文化的发源地。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Canada ________ ________ ________ many cultures. 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3%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的加拿大人是第一民族。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 ________ ________ all Canadians are First Nations people. 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．现在一半以上的加拿大人具有英国或法国血统。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Now ________ ________  half of Canadians have British or French blood.</a:t>
                      </a:r>
                      <a:endParaRPr lang="en-US" altLang="zh-CN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2427575" y="1860035"/>
            <a:ext cx="3134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is             home          to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148419" y="3000801"/>
            <a:ext cx="33602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Three      percent         of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829997" y="4565135"/>
            <a:ext cx="21539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more         than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Rectangle 5"/>
          <p:cNvSpPr/>
          <p:nvPr/>
        </p:nvSpPr>
        <p:spPr>
          <a:xfrm>
            <a:off x="714375" y="126959"/>
            <a:ext cx="58864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Home to Many Cultures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23838" y="1404835"/>
          <a:ext cx="8386787" cy="3200400"/>
        </p:xfrm>
        <a:graphic>
          <a:graphicData uri="http://schemas.openxmlformats.org/drawingml/2006/table">
            <a:tbl>
              <a:tblPr/>
              <a:tblGrid>
                <a:gridCol w="568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7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en-US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．其余的来自世界各地：亚洲、非洲、中美洲、南美洲、澳大利亚和其他的欧洲国家。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 ________ ________ from every part of the world: Asia, Africa, Central America, South America, Australia and other European countries.</a:t>
                      </a:r>
                      <a:endParaRPr lang="zh-CN" altLang="en-US" sz="2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矩形 14"/>
          <p:cNvSpPr/>
          <p:nvPr/>
        </p:nvSpPr>
        <p:spPr>
          <a:xfrm>
            <a:off x="1417460" y="2749035"/>
            <a:ext cx="38395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The               rest              are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Rectangle 5"/>
          <p:cNvSpPr/>
          <p:nvPr/>
        </p:nvSpPr>
        <p:spPr>
          <a:xfrm>
            <a:off x="714375" y="126959"/>
            <a:ext cx="58864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Home to Many Cultures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04788" y="985735"/>
          <a:ext cx="8386787" cy="4937760"/>
        </p:xfrm>
        <a:graphic>
          <a:graphicData uri="http://schemas.openxmlformats.org/drawingml/2006/table">
            <a:tbl>
              <a:tblPr/>
              <a:tblGrid>
                <a:gridCol w="568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7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．根据一项调查，欧洲移民的数量从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下降到了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25%……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 ________ a survey, ________ ________ ________ European immigrants dropped from 90 percent to 25 percent…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虽然加拿大有两种官方语言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——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英语和法语，但是大部分加拿大人并非这两种语言都讲。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 Canada has two ________ ________—English and French, most Canadians do not speak both.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矩形 12"/>
          <p:cNvSpPr/>
          <p:nvPr/>
        </p:nvSpPr>
        <p:spPr>
          <a:xfrm>
            <a:off x="4955179" y="2027367"/>
            <a:ext cx="33514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the           number       of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05852" y="2031317"/>
            <a:ext cx="22701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According      to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475682" y="4761985"/>
            <a:ext cx="26196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official   languages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948702" y="4800085"/>
            <a:ext cx="1417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Although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Rectangle 5"/>
          <p:cNvSpPr/>
          <p:nvPr/>
        </p:nvSpPr>
        <p:spPr>
          <a:xfrm>
            <a:off x="714375" y="126959"/>
            <a:ext cx="58864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Home to Many Cultures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85738" y="1692274"/>
          <a:ext cx="8682062" cy="2743200"/>
        </p:xfrm>
        <a:graphic>
          <a:graphicData uri="http://schemas.openxmlformats.org/drawingml/2006/table">
            <a:tbl>
              <a:tblPr/>
              <a:tblGrid>
                <a:gridCol w="589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3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531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．加拿大乐于接受居住在那里的人们的文化差异。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Canada ________ ________ ________ in the people _______ ________ ________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．那描述起来有点儿难。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That's ________ ________ hard to describe.</a:t>
                      </a:r>
                      <a:endParaRPr lang="zh-CN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1157560" y="2761735"/>
            <a:ext cx="21684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live          there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981607" y="2250987"/>
            <a:ext cx="4287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welcomes cultural  differences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7920517" y="2253647"/>
            <a:ext cx="7328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who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121765" y="3831710"/>
            <a:ext cx="20890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              little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714375" y="126959"/>
            <a:ext cx="58864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Home to Many Cultures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04788" y="1371599"/>
          <a:ext cx="8386787" cy="3291840"/>
        </p:xfrm>
        <a:graphic>
          <a:graphicData uri="http://schemas.openxmlformats.org/drawingml/2006/table">
            <a:tbl>
              <a:tblPr/>
              <a:tblGrid>
                <a:gridCol w="568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7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531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．那就是人们应该尊重和接受彼此并且互相帮助。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It's that people should respect and accept one another and ________ ________ ________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．使不同的语言、宗教和习俗传承下去是重要的。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It's important to________ different languages, religions and customs________.</a:t>
                      </a:r>
                      <a:endParaRPr lang="zh-CN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1062256" y="2401670"/>
            <a:ext cx="37753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help           one        another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731053" y="4050785"/>
            <a:ext cx="7986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alive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360109" y="3495160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keep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714375" y="126959"/>
            <a:ext cx="58864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46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Home to Many Cultures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6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1648</Words>
  <Application>Microsoft Office PowerPoint</Application>
  <PresentationFormat>全屏显示(4:3)</PresentationFormat>
  <Paragraphs>223</Paragraphs>
  <Slides>29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9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2023-01-16T23:24:07Z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539218CFE2CB4B6A8ACE54D9D3603ABA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