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7" r:id="rId2"/>
    <p:sldId id="608" r:id="rId3"/>
    <p:sldId id="609" r:id="rId4"/>
    <p:sldId id="610" r:id="rId5"/>
    <p:sldId id="593" r:id="rId6"/>
    <p:sldId id="607" r:id="rId7"/>
    <p:sldId id="624" r:id="rId8"/>
    <p:sldId id="629" r:id="rId9"/>
    <p:sldId id="643" r:id="rId10"/>
    <p:sldId id="644" r:id="rId11"/>
    <p:sldId id="645" r:id="rId12"/>
    <p:sldId id="631" r:id="rId13"/>
    <p:sldId id="641" r:id="rId14"/>
    <p:sldId id="628" r:id="rId15"/>
    <p:sldId id="623" r:id="rId16"/>
    <p:sldId id="632" r:id="rId17"/>
    <p:sldId id="634" r:id="rId18"/>
    <p:sldId id="612" r:id="rId19"/>
    <p:sldId id="630" r:id="rId20"/>
    <p:sldId id="617" r:id="rId21"/>
    <p:sldId id="611" r:id="rId22"/>
    <p:sldId id="613" r:id="rId23"/>
    <p:sldId id="618" r:id="rId24"/>
    <p:sldId id="614" r:id="rId25"/>
    <p:sldId id="638" r:id="rId26"/>
    <p:sldId id="637" r:id="rId27"/>
    <p:sldId id="636" r:id="rId28"/>
    <p:sldId id="620" r:id="rId29"/>
    <p:sldId id="639" r:id="rId30"/>
    <p:sldId id="621" r:id="rId31"/>
    <p:sldId id="635" r:id="rId32"/>
    <p:sldId id="648" r:id="rId33"/>
    <p:sldId id="64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CC"/>
    <a:srgbClr val="FF6600"/>
    <a:srgbClr val="FF00FF"/>
    <a:srgbClr val="FF5050"/>
    <a:srgbClr val="FF33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6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01BA739-6989-46E8-87D1-09325FA93A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AC27DA3-3733-4192-8139-99C70B3F219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AAD9FF4-0E9C-4790-A186-127C949F964B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9AF4E63-AD09-44B0-B0AF-AB067673CE4E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0CD84D-2902-4594-8E82-24BBC1BEDEFC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092BAB-B79E-43BE-A85F-5CECD94B4D26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1DDD0D-9CDA-472E-97E3-DB0869161E4C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C699667-0843-4A04-A7E7-1C644FFAE93F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6E685-16D2-4C83-944C-DF015EB56718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A95D98-1FFD-495E-9C28-C90A5BBB5754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EE77FB1-DE23-4592-8A2D-9776B50841C4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C87424-7FE5-40BA-A352-D8391C80D46E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73983A-8003-48C0-A32C-6907B606E465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01512EB-06B5-413A-8A53-B6FD4F22946D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B6804EC-8897-480F-905E-A061862ECBB4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866CA01-8895-478A-86A3-BCAB52711FD0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594AFD-D6B1-4CAE-B4BB-B75979611CC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27DA3-3733-4192-8139-99C70B3F2195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A9AFF1-A785-4224-91D9-B13F2EA4DA2B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1322B4-8BB7-4162-9E72-9EB8C572E465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4D83D9D-7E13-47AC-BC68-1EFACDEA3523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9D37DB-05FA-44D6-9204-1439A930A5C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278643-BD1D-49BA-A88D-961FC628288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91E43-E6C2-41E9-ACA7-83FF6A8E95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9BAC5-FDE6-401E-B210-C25CC2AA4F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A0C89-CBAC-432C-A787-C2F0F1C9D28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1975E-1970-43CC-AA2C-DBED4C01E0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655E7-2D3A-49F5-99D4-CEBB5DBF48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67A46-3AB2-452D-B4C3-8D834E34617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689E2-7D44-4C04-BECE-7768CCA0D7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0B5B-208F-4EB3-B0C2-54E0CF44AF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08D8C-CA27-4057-87DF-86391E00E9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4CC98-5B20-4960-8CE1-2C91AFF0F5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9A0D4-08E5-4CF0-AE99-49886EF881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DB5A357-07AA-4BC8-BC20-712233DEE37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smoke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smoke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factory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factory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Say%20and%20act-1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Say%20and%20act-1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Say%20and%20act-2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Say%20and%20act-2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dirty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dirty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clean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clean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" y="685872"/>
            <a:ext cx="2084302" cy="26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标题 1"/>
          <p:cNvSpPr txBox="1">
            <a:spLocks noChangeArrowheads="1"/>
          </p:cNvSpPr>
          <p:nvPr/>
        </p:nvSpPr>
        <p:spPr bwMode="auto">
          <a:xfrm>
            <a:off x="152516" y="1676510"/>
            <a:ext cx="1439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8000" dirty="0">
                <a:solidFill>
                  <a:schemeClr val="bg1"/>
                </a:solidFill>
                <a:latin typeface="Jokerman" panose="04090605060D06020702" pitchFamily="82" charset="0"/>
              </a:rPr>
              <a:t>10</a:t>
            </a:r>
          </a:p>
        </p:txBody>
      </p:sp>
      <p:pic>
        <p:nvPicPr>
          <p:cNvPr id="5127" name="Picture 10" descr="D:\NOT SB 1A～5D （转）\4D（转）\08.4.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772" y="2547176"/>
            <a:ext cx="3429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矩形 308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5460" y="1223645"/>
            <a:ext cx="4299585" cy="264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6600" b="1" kern="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 BT" pitchFamily="82" charset="0"/>
              </a:rPr>
              <a:t>Air</a:t>
            </a:r>
          </a:p>
        </p:txBody>
      </p:sp>
      <p:sp>
        <p:nvSpPr>
          <p:cNvPr id="11" name="矩形 10"/>
          <p:cNvSpPr/>
          <p:nvPr/>
        </p:nvSpPr>
        <p:spPr>
          <a:xfrm>
            <a:off x="1398509" y="57149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_large_MPD1_7b4900071d562d0d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590550"/>
            <a:ext cx="7991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dirty="0">
                <a:solidFill>
                  <a:srgbClr val="FFFF00"/>
                </a:solidFill>
                <a:latin typeface="GCFrutiger" pitchFamily="50" charset="0"/>
              </a:rPr>
              <a:t>Air pollution is harmful!</a:t>
            </a:r>
          </a:p>
          <a:p>
            <a:pPr eaLnBrk="0" hangingPunct="0"/>
            <a:endParaRPr lang="en-US" altLang="zh-CN" sz="2000" dirty="0">
              <a:solidFill>
                <a:schemeClr val="bg2"/>
              </a:solidFill>
              <a:latin typeface="GCFrutiger" pitchFamily="50" charset="0"/>
            </a:endParaRPr>
          </a:p>
          <a:p>
            <a:pPr eaLnBrk="0" hangingPunct="0"/>
            <a:r>
              <a:rPr lang="en-US" altLang="zh-CN" sz="2000" dirty="0">
                <a:solidFill>
                  <a:schemeClr val="bg2"/>
                </a:solidFill>
                <a:latin typeface="GCFrutiger" pitchFamily="50" charset="0"/>
              </a:rPr>
              <a:t> </a:t>
            </a:r>
            <a:r>
              <a:rPr lang="en-US" altLang="zh-CN" sz="3200" dirty="0">
                <a:solidFill>
                  <a:schemeClr val="bg2"/>
                </a:solidFill>
                <a:latin typeface="GCFrutiger" pitchFamily="50" charset="0"/>
              </a:rPr>
              <a:t>1  </a:t>
            </a:r>
            <a:r>
              <a:rPr lang="en-US" altLang="zh-CN" sz="3200" dirty="0">
                <a:solidFill>
                  <a:schemeClr val="bg1"/>
                </a:solidFill>
                <a:latin typeface="GCFrutiger" pitchFamily="50" charset="0"/>
              </a:rPr>
              <a:t>It’s harmful to the health of people</a:t>
            </a:r>
          </a:p>
          <a:p>
            <a:pPr eaLnBrk="0" hangingPunct="0"/>
            <a:r>
              <a:rPr lang="en-US" altLang="zh-CN" sz="3200" dirty="0">
                <a:solidFill>
                  <a:schemeClr val="bg2"/>
                </a:solidFill>
                <a:latin typeface="GCFrutiger" pitchFamily="50" charset="0"/>
              </a:rPr>
              <a:t> 2  </a:t>
            </a:r>
            <a:r>
              <a:rPr lang="en-US" altLang="zh-CN" sz="3200" dirty="0">
                <a:solidFill>
                  <a:schemeClr val="bg1"/>
                </a:solidFill>
                <a:latin typeface="GCFrutiger" pitchFamily="50" charset="0"/>
              </a:rPr>
              <a:t>It’s harmful to the nature.</a:t>
            </a:r>
            <a:endParaRPr lang="en-US" altLang="zh-CN" sz="3200" dirty="0">
              <a:solidFill>
                <a:schemeClr val="bg2"/>
              </a:solidFill>
              <a:latin typeface="GCFrutiger" pitchFamily="50" charset="0"/>
            </a:endParaRPr>
          </a:p>
          <a:p>
            <a:pPr eaLnBrk="0" hangingPunct="0"/>
            <a:r>
              <a:rPr lang="en-US" altLang="zh-CN" sz="3200" dirty="0">
                <a:solidFill>
                  <a:schemeClr val="bg1"/>
                </a:solidFill>
                <a:latin typeface="GCFrutiger" pitchFamily="50" charset="0"/>
              </a:rPr>
              <a:t> </a:t>
            </a:r>
            <a:r>
              <a:rPr lang="en-US" altLang="zh-CN" sz="3200" dirty="0">
                <a:solidFill>
                  <a:schemeClr val="bg2"/>
                </a:solidFill>
                <a:latin typeface="GCFrutiger" pitchFamily="50" charset="0"/>
              </a:rPr>
              <a:t>3  </a:t>
            </a:r>
            <a:r>
              <a:rPr lang="en-US" altLang="zh-CN" sz="3200" dirty="0">
                <a:solidFill>
                  <a:schemeClr val="bg1"/>
                </a:solidFill>
                <a:latin typeface="GCFrutiger" pitchFamily="50" charset="0"/>
              </a:rPr>
              <a:t>Air pollution spreads easily.</a:t>
            </a:r>
          </a:p>
          <a:p>
            <a:pPr eaLnBrk="0" hangingPunct="0"/>
            <a:r>
              <a:rPr lang="en-US" altLang="zh-CN" sz="3200" dirty="0">
                <a:solidFill>
                  <a:schemeClr val="bg2"/>
                </a:solidFill>
                <a:latin typeface="GCFrutiger" pitchFamily="50" charset="0"/>
              </a:rPr>
              <a:t> 4</a:t>
            </a:r>
            <a:r>
              <a:rPr lang="en-US" altLang="zh-CN" sz="3200" dirty="0">
                <a:solidFill>
                  <a:schemeClr val="bg1"/>
                </a:solidFill>
                <a:latin typeface="GCFrutiger" pitchFamily="50" charset="0"/>
              </a:rPr>
              <a:t>  Air pollution is a global problem.</a:t>
            </a:r>
          </a:p>
          <a:p>
            <a:pPr eaLnBrk="0" hangingPunct="0"/>
            <a:r>
              <a:rPr lang="en-US" altLang="zh-CN" sz="3200" dirty="0">
                <a:solidFill>
                  <a:schemeClr val="bg2"/>
                </a:solidFill>
                <a:latin typeface="GCFrutiger" pitchFamily="50" charset="0"/>
              </a:rPr>
              <a:t> 5  </a:t>
            </a:r>
            <a:r>
              <a:rPr lang="en-US" altLang="zh-CN" sz="3200" dirty="0">
                <a:solidFill>
                  <a:schemeClr val="bg1"/>
                </a:solidFill>
                <a:latin typeface="GCFrutiger" pitchFamily="50" charset="0"/>
              </a:rPr>
              <a:t>People should stop using coal.</a:t>
            </a:r>
            <a:endParaRPr lang="en-US" altLang="zh-CN" sz="3200" dirty="0">
              <a:latin typeface="GCFrutiger" pitchFamily="50" charset="0"/>
            </a:endParaRPr>
          </a:p>
        </p:txBody>
      </p:sp>
      <p:sp>
        <p:nvSpPr>
          <p:cNvPr id="22531" name="矩形 1229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013000003290921252410650733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213" y="-603250"/>
            <a:ext cx="11882438" cy="816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62199" y="4267200"/>
            <a:ext cx="63914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What’s the matter?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~1\ADMINI~1\APPLIC~1\360se6\USERDA~1\Temp\135951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098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 descr="c:\DOCUME~1\ADMINI~1\APPLIC~1\360se6\USERDA~1\Temp\013000~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914400"/>
            <a:ext cx="48402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819400" y="5181600"/>
            <a:ext cx="42627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air pollution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604" name="AutoShape 8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1168400"/>
            <a:ext cx="7010400" cy="210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Air pollution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spcBef>
                <a:spcPts val="1800"/>
              </a:spcBef>
              <a:buFontTx/>
              <a:buNone/>
              <a:defRPr/>
            </a:pPr>
            <a:r>
              <a:rPr lang="en-US" altLang="zh-CN" sz="3200" dirty="0">
                <a:latin typeface="GCFrutiger" pitchFamily="50" charset="0"/>
              </a:rPr>
              <a:t>Air keeps us alive. 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GCFrutiger" pitchFamily="50" charset="0"/>
              </a:rPr>
              <a:t>We get sick if the air is too dirty.</a:t>
            </a:r>
          </a:p>
          <a:p>
            <a:pPr eaLnBrk="0" hangingPunct="0">
              <a:buFontTx/>
              <a:buNone/>
              <a:defRPr/>
            </a:pPr>
            <a:endParaRPr lang="en-US" altLang="zh-CN" sz="2000" dirty="0">
              <a:latin typeface="Comic Sans MS" panose="030F0702030302020204" pitchFamily="66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3200400"/>
            <a:ext cx="4572000" cy="329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399" y="3276600"/>
            <a:ext cx="2995281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7800" y="1219200"/>
            <a:ext cx="6781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does air pollution come from?</a:t>
            </a:r>
            <a:endParaRPr lang="zh-CN" alt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650" name="AutoShape 2" descr="c:\documents and settings\administrator\application data\360se6\User Data\Temp\3020979997_188f5e0b63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1" name="AutoShape 4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AutoShape 6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AutoShape 8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999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565861"/>
            <a:ext cx="3048000" cy="211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2542466"/>
            <a:ext cx="27432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9998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799" y="4752267"/>
            <a:ext cx="2971800" cy="210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矩形 57"/>
          <p:cNvSpPr/>
          <p:nvPr/>
        </p:nvSpPr>
        <p:spPr>
          <a:xfrm>
            <a:off x="304800" y="304800"/>
            <a:ext cx="4285148" cy="738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 and answer</a:t>
            </a:r>
            <a:endParaRPr lang="zh-CN" altLang="en-US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82913"/>
            <a:ext cx="5301322" cy="3479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3581399" y="5616714"/>
            <a:ext cx="184217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smoke</a:t>
            </a:r>
            <a:endParaRPr lang="zh-CN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4175"/>
            <a:ext cx="4648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mok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84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6800" y="2209800"/>
            <a:ext cx="70104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does air pollution come from?</a:t>
            </a:r>
            <a:endParaRPr lang="zh-CN" alt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2" name="AutoShape 2" descr="c:\documents and settings\administrator\application data\360se6\User Data\Temp\3020979997_188f5e0b63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AutoShape 4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AutoShape 6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5" name="AutoShape 8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639619" y="3697068"/>
            <a:ext cx="5904181" cy="646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comes from the smoke.</a:t>
            </a:r>
            <a:endParaRPr lang="zh-CN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4800" y="304800"/>
            <a:ext cx="4285148" cy="738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 and answer</a:t>
            </a:r>
            <a:endParaRPr lang="zh-CN" altLang="en-US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1792068"/>
            <a:ext cx="6109365" cy="646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is the smoke from?</a:t>
            </a:r>
            <a:endParaRPr lang="zh-CN" alt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746" name="AutoShape 2" descr="c:\documents and settings\administrator\application data\360se6\User Data\Temp\3020979997_188f5e0b63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7" name="AutoShape 4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AutoShape 6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AutoShape 8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371600" y="2514600"/>
            <a:ext cx="6324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comes from cars, buses </a:t>
            </a:r>
          </a:p>
          <a:p>
            <a:pPr>
              <a:buFontTx/>
              <a:buNone/>
              <a:defRPr/>
            </a:pPr>
            <a:r>
              <a:rPr lang="en-US" altLang="zh-C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factories.</a:t>
            </a:r>
            <a:endParaRPr lang="zh-CN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4800" y="304800"/>
            <a:ext cx="4285148" cy="738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 and answer</a:t>
            </a:r>
            <a:endParaRPr lang="zh-CN" altLang="en-US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3657599" y="5616714"/>
            <a:ext cx="194155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factory</a:t>
            </a:r>
            <a:endParaRPr lang="zh-CN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4175"/>
            <a:ext cx="4648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0" y="1666875"/>
            <a:ext cx="5810250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factor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 descr="c:\documents and settings\administrator\application data\360se6\User Data\Temp\695352964_ec9998f88d_z.jpg?zz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295400"/>
            <a:ext cx="3581400" cy="2392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962400"/>
            <a:ext cx="7696200" cy="226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5105399" y="1578114"/>
            <a:ext cx="194155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factory</a:t>
            </a:r>
            <a:endParaRPr lang="zh-CN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05399" y="2644914"/>
            <a:ext cx="238238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</a:t>
            </a:r>
            <a:r>
              <a:rPr lang="en-US" altLang="zh-C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ies</a:t>
            </a:r>
            <a:endParaRPr lang="zh-CN" alt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2"/>
          <p:cNvSpPr>
            <a:spLocks noChangeArrowheads="1"/>
          </p:cNvSpPr>
          <p:nvPr/>
        </p:nvSpPr>
        <p:spPr bwMode="auto">
          <a:xfrm>
            <a:off x="990600" y="1600200"/>
            <a:ext cx="8001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dirty="0"/>
              <a:t>Air has no ______ or _______.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Air has no _______ or _______.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We cannot ____ it, but we can ____ it.</a:t>
            </a:r>
          </a:p>
          <a:p>
            <a:pPr>
              <a:lnSpc>
                <a:spcPct val="200000"/>
              </a:lnSpc>
            </a:pPr>
            <a:endParaRPr lang="en-US" altLang="zh-CN" sz="1100" dirty="0"/>
          </a:p>
        </p:txBody>
      </p:sp>
      <p:sp>
        <p:nvSpPr>
          <p:cNvPr id="4" name="矩形 3"/>
          <p:cNvSpPr/>
          <p:nvPr/>
        </p:nvSpPr>
        <p:spPr>
          <a:xfrm>
            <a:off x="1353851" y="457200"/>
            <a:ext cx="65325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and complete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76600" y="1928813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colour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8950" y="1928813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shape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29000" y="3046413"/>
            <a:ext cx="1262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smell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986463" y="3046413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taste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29000" y="4175125"/>
            <a:ext cx="92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see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391400" y="4175125"/>
            <a:ext cx="92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feel</a:t>
            </a:r>
            <a:endParaRPr lang="zh-CN" alt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295400"/>
            <a:ext cx="4038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" y="5334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3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ChangeArrowheads="1"/>
          </p:cNvSpPr>
          <p:nvPr/>
        </p:nvSpPr>
        <p:spPr bwMode="auto">
          <a:xfrm>
            <a:off x="838200" y="2057400"/>
            <a:ext cx="783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231F20"/>
                </a:solidFill>
              </a:rPr>
              <a:t>What</a:t>
            </a:r>
            <a:r>
              <a:rPr lang="en-US" altLang="zh-CN" sz="2800" dirty="0">
                <a:solidFill>
                  <a:srgbClr val="231F20"/>
                </a:solidFill>
              </a:rPr>
              <a:t>’</a:t>
            </a:r>
            <a:r>
              <a:rPr lang="zh-CN" altLang="zh-CN" sz="2800" dirty="0">
                <a:solidFill>
                  <a:srgbClr val="231F20"/>
                </a:solidFill>
              </a:rPr>
              <a:t>s the matter</a:t>
            </a:r>
            <a:r>
              <a:rPr lang="en-US" altLang="zh-CN" sz="2800" dirty="0">
                <a:solidFill>
                  <a:srgbClr val="231F20"/>
                </a:solidFill>
              </a:rPr>
              <a:t> with </a:t>
            </a:r>
            <a:r>
              <a:rPr lang="zh-CN" altLang="zh-CN" sz="2800" dirty="0">
                <a:solidFill>
                  <a:srgbClr val="231F20"/>
                </a:solidFill>
              </a:rPr>
              <a:t>Kitty? </a:t>
            </a:r>
            <a:endParaRPr lang="en-US" altLang="zh-CN" sz="2800" dirty="0">
              <a:solidFill>
                <a:srgbClr val="231F20"/>
              </a:solidFill>
            </a:endParaRPr>
          </a:p>
          <a:p>
            <a:pPr>
              <a:lnSpc>
                <a:spcPct val="115000"/>
              </a:lnSpc>
            </a:pPr>
            <a:endParaRPr lang="en-US" altLang="zh-CN" sz="2800" dirty="0"/>
          </a:p>
          <a:p>
            <a:pPr>
              <a:lnSpc>
                <a:spcPct val="115000"/>
              </a:lnSpc>
            </a:pPr>
            <a:endParaRPr lang="zh-CN" altLang="zh-CN" sz="1100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5800" y="3819525"/>
            <a:ext cx="479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rgbClr val="231F20"/>
                </a:solidFill>
              </a:rPr>
              <a:t> </a:t>
            </a:r>
            <a:r>
              <a:rPr lang="zh-CN" altLang="zh-CN" sz="2800" dirty="0">
                <a:solidFill>
                  <a:srgbClr val="FF5050"/>
                </a:solidFill>
              </a:rPr>
              <a:t>It</a:t>
            </a:r>
            <a:r>
              <a:rPr lang="en-US" altLang="zh-CN" sz="2800" dirty="0">
                <a:solidFill>
                  <a:srgbClr val="FF5050"/>
                </a:solidFill>
              </a:rPr>
              <a:t>’</a:t>
            </a:r>
            <a:r>
              <a:rPr lang="zh-CN" altLang="zh-CN" sz="2800" dirty="0">
                <a:solidFill>
                  <a:srgbClr val="FF5050"/>
                </a:solidFill>
              </a:rPr>
              <a:t>s the smoke</a:t>
            </a:r>
            <a:r>
              <a:rPr lang="en-US" altLang="zh-CN" sz="2800" dirty="0">
                <a:solidFill>
                  <a:srgbClr val="FF5050"/>
                </a:solidFill>
              </a:rPr>
              <a:t>.</a:t>
            </a:r>
            <a:endParaRPr lang="zh-CN" altLang="en-US" dirty="0">
              <a:solidFill>
                <a:srgbClr val="FF505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2000" y="4962525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rgbClr val="FF5050"/>
                </a:solidFill>
              </a:rPr>
              <a:t>It</a:t>
            </a:r>
            <a:r>
              <a:rPr lang="en-US" altLang="zh-CN" sz="2800" dirty="0">
                <a:solidFill>
                  <a:srgbClr val="FF5050"/>
                </a:solidFill>
              </a:rPr>
              <a:t>’</a:t>
            </a:r>
            <a:r>
              <a:rPr lang="zh-CN" altLang="zh-CN" sz="2800" dirty="0">
                <a:solidFill>
                  <a:srgbClr val="FF5050"/>
                </a:solidFill>
              </a:rPr>
              <a:t>s from cars</a:t>
            </a:r>
            <a:r>
              <a:rPr lang="en-US" altLang="zh-CN" sz="2800" dirty="0">
                <a:solidFill>
                  <a:srgbClr val="FF5050"/>
                </a:solidFill>
              </a:rPr>
              <a:t>, </a:t>
            </a:r>
            <a:r>
              <a:rPr lang="zh-CN" altLang="zh-CN" sz="2800" dirty="0">
                <a:solidFill>
                  <a:srgbClr val="FF5050"/>
                </a:solidFill>
              </a:rPr>
              <a:t>buses</a:t>
            </a:r>
            <a:r>
              <a:rPr lang="en-US" altLang="zh-CN" sz="2800" dirty="0">
                <a:solidFill>
                  <a:srgbClr val="FF5050"/>
                </a:solidFill>
              </a:rPr>
              <a:t> and the </a:t>
            </a:r>
            <a:r>
              <a:rPr lang="zh-CN" altLang="zh-CN" sz="2800" dirty="0">
                <a:solidFill>
                  <a:srgbClr val="FF5050"/>
                </a:solidFill>
              </a:rPr>
              <a:t>factor</a:t>
            </a:r>
            <a:r>
              <a:rPr lang="en-US" altLang="zh-CN" sz="2800" dirty="0">
                <a:solidFill>
                  <a:srgbClr val="FF5050"/>
                </a:solidFill>
              </a:rPr>
              <a:t>y</a:t>
            </a:r>
            <a:r>
              <a:rPr lang="zh-CN" altLang="zh-CN" sz="2800" dirty="0">
                <a:solidFill>
                  <a:srgbClr val="FF5050"/>
                </a:solidFill>
              </a:rPr>
              <a:t>. </a:t>
            </a:r>
            <a:endParaRPr lang="zh-CN" altLang="en-US" dirty="0">
              <a:solidFill>
                <a:srgbClr val="FF5050"/>
              </a:solidFill>
            </a:endParaRPr>
          </a:p>
        </p:txBody>
      </p:sp>
      <p:grpSp>
        <p:nvGrpSpPr>
          <p:cNvPr id="37892" name="组合 114"/>
          <p:cNvGrpSpPr/>
          <p:nvPr/>
        </p:nvGrpSpPr>
        <p:grpSpPr bwMode="auto">
          <a:xfrm>
            <a:off x="152400" y="533400"/>
            <a:ext cx="3733800" cy="838200"/>
            <a:chOff x="4572000" y="0"/>
            <a:chExt cx="2286000" cy="447675"/>
          </a:xfrm>
        </p:grpSpPr>
        <p:pic>
          <p:nvPicPr>
            <p:cNvPr id="37893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4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37895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37896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897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898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899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00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01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37902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03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04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05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37906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07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08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09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910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37911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37912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13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14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15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16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17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18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37919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0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1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22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37923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4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5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26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37927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8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9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30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31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37932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33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34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35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36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37937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38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39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762000" y="2590800"/>
            <a:ext cx="479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rgbClr val="231F20"/>
                </a:solidFill>
              </a:rPr>
              <a:t> </a:t>
            </a:r>
            <a:r>
              <a:rPr lang="en-US" altLang="zh-CN" sz="2800" dirty="0">
                <a:solidFill>
                  <a:srgbClr val="FF5050"/>
                </a:solidFill>
              </a:rPr>
              <a:t>Her eyes hurt.</a:t>
            </a:r>
            <a:endParaRPr lang="zh-CN" altLang="en-US" dirty="0">
              <a:solidFill>
                <a:srgbClr val="FF5050"/>
              </a:solidFill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762000" y="3200400"/>
            <a:ext cx="51736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en-US" altLang="zh-CN" sz="2800" dirty="0">
                <a:solidFill>
                  <a:srgbClr val="231F20"/>
                </a:solidFill>
              </a:rPr>
              <a:t>What hurts her eyes?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62000" y="4365625"/>
            <a:ext cx="5159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zh-CN" altLang="zh-CN" sz="2800" dirty="0">
                <a:solidFill>
                  <a:srgbClr val="231F20"/>
                </a:solidFill>
              </a:rPr>
              <a:t>Where is the smoke from? </a:t>
            </a:r>
            <a:endParaRPr lang="zh-CN" altLang="zh-CN" sz="2800" dirty="0">
              <a:solidFill>
                <a:srgbClr val="000000"/>
              </a:solidFill>
            </a:endParaRPr>
          </a:p>
        </p:txBody>
      </p:sp>
      <p:sp>
        <p:nvSpPr>
          <p:cNvPr id="37943" name="矩形 2360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2124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8"/>
          <p:cNvSpPr txBox="1">
            <a:spLocks noChangeArrowheads="1"/>
          </p:cNvSpPr>
          <p:nvPr/>
        </p:nvSpPr>
        <p:spPr bwMode="auto">
          <a:xfrm>
            <a:off x="2362200" y="12192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What</a:t>
            </a:r>
            <a:r>
              <a:rPr lang="en-US" altLang="zh-CN" sz="2800" dirty="0">
                <a:solidFill>
                  <a:srgbClr val="00B0F0"/>
                </a:solidFill>
              </a:rPr>
              <a:t>’</a:t>
            </a:r>
            <a:r>
              <a:rPr lang="zh-CN" altLang="zh-CN" sz="2800" dirty="0">
                <a:solidFill>
                  <a:srgbClr val="00B0F0"/>
                </a:solidFill>
              </a:rPr>
              <a:t>s the matter, Kitty? Are you crying?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I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m not crying. My eyes hurt.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It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s the smoke.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Where is the smoke from? 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It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s from the cars and buses.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Look at the black smoke from the factory. 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It makes the air dirty.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Let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s go to the park, Ben.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The air is clean there.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OK.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" y="5334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6"/>
          <p:cNvSpPr>
            <a:spLocks noChangeAspect="1" noChangeArrowheads="1"/>
          </p:cNvSpPr>
          <p:nvPr/>
        </p:nvSpPr>
        <p:spPr bwMode="auto">
          <a:xfrm>
            <a:off x="1981200" y="1295400"/>
            <a:ext cx="5181600" cy="41783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" y="5334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4"/>
          <p:cNvSpPr txBox="1">
            <a:spLocks noChangeArrowheads="1"/>
          </p:cNvSpPr>
          <p:nvPr/>
        </p:nvSpPr>
        <p:spPr bwMode="auto">
          <a:xfrm>
            <a:off x="457200" y="1447800"/>
            <a:ext cx="868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The air is so fresh here.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Yes. There are a lot of trees in the park. Trees keep the air clean.</a:t>
            </a:r>
          </a:p>
          <a:p>
            <a:pPr algn="just"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We should plant more trees and keep the air clean.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Yes! We should keep our city clean.</a:t>
            </a:r>
          </a:p>
        </p:txBody>
      </p:sp>
      <p:sp>
        <p:nvSpPr>
          <p:cNvPr id="44034" name="object 6"/>
          <p:cNvSpPr>
            <a:spLocks noChangeAspect="1" noChangeArrowheads="1"/>
          </p:cNvSpPr>
          <p:nvPr/>
        </p:nvSpPr>
        <p:spPr bwMode="auto">
          <a:xfrm>
            <a:off x="6172200" y="4419600"/>
            <a:ext cx="2759075" cy="2224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524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矩形 2663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bject 8"/>
          <p:cNvSpPr txBox="1">
            <a:spLocks noChangeArrowheads="1"/>
          </p:cNvSpPr>
          <p:nvPr/>
        </p:nvSpPr>
        <p:spPr bwMode="auto">
          <a:xfrm>
            <a:off x="2971800" y="18288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800">
                <a:solidFill>
                  <a:srgbClr val="231F20"/>
                </a:solidFill>
                <a:latin typeface="GCFrutiger" pitchFamily="50" charset="0"/>
              </a:rPr>
              <a:t>How is the air</a:t>
            </a:r>
            <a:r>
              <a:rPr lang="zh-CN" altLang="zh-CN" sz="2800">
                <a:solidFill>
                  <a:srgbClr val="231F20"/>
                </a:solidFill>
                <a:latin typeface="GCFrutiger" pitchFamily="50" charset="0"/>
              </a:rPr>
              <a:t>? </a:t>
            </a:r>
            <a:endParaRPr lang="en-US" altLang="zh-CN" sz="2800">
              <a:solidFill>
                <a:srgbClr val="231F20"/>
              </a:solidFill>
              <a:latin typeface="GCFrutiger" pitchFamily="50" charset="0"/>
            </a:endParaRPr>
          </a:p>
          <a:p>
            <a:pPr>
              <a:lnSpc>
                <a:spcPct val="115000"/>
              </a:lnSpc>
            </a:pPr>
            <a:endParaRPr lang="en-US" altLang="zh-CN" sz="2800">
              <a:latin typeface="GCFrutiger" pitchFamily="50" charset="0"/>
            </a:endParaRPr>
          </a:p>
          <a:p>
            <a:pPr>
              <a:lnSpc>
                <a:spcPct val="115000"/>
              </a:lnSpc>
            </a:pPr>
            <a:endParaRPr lang="zh-CN" altLang="zh-CN" sz="1100">
              <a:latin typeface="GCFrutiger" pitchFamily="50" charset="0"/>
            </a:endParaRPr>
          </a:p>
        </p:txBody>
      </p:sp>
      <p:grpSp>
        <p:nvGrpSpPr>
          <p:cNvPr id="46082" name="组合 114"/>
          <p:cNvGrpSpPr/>
          <p:nvPr/>
        </p:nvGrpSpPr>
        <p:grpSpPr bwMode="auto">
          <a:xfrm>
            <a:off x="152400" y="228600"/>
            <a:ext cx="3733800" cy="838200"/>
            <a:chOff x="4572000" y="0"/>
            <a:chExt cx="2286000" cy="447675"/>
          </a:xfrm>
        </p:grpSpPr>
        <p:pic>
          <p:nvPicPr>
            <p:cNvPr id="46083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84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46085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46086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87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88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89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0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091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46092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3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4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095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46096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7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8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9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6100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46101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46102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3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4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5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6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7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08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46109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0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1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12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46113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4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5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16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46117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8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9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0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21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46122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3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4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5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26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46127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8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9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519" y="2743200"/>
            <a:ext cx="4412081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131" name="矩形 2770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00200"/>
            <a:ext cx="4876800" cy="3200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8130" name="组合 61"/>
          <p:cNvGrpSpPr/>
          <p:nvPr/>
        </p:nvGrpSpPr>
        <p:grpSpPr bwMode="auto">
          <a:xfrm>
            <a:off x="0" y="228600"/>
            <a:ext cx="4724400" cy="838200"/>
            <a:chOff x="0" y="0"/>
            <a:chExt cx="2743200" cy="485775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11430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09675" y="76200"/>
              <a:ext cx="1533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3581400" y="5105400"/>
            <a:ext cx="132921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dirty</a:t>
            </a:r>
            <a:endParaRPr lang="zh-CN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dirt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object 8"/>
          <p:cNvSpPr txBox="1">
            <a:spLocks noChangeArrowheads="1"/>
          </p:cNvSpPr>
          <p:nvPr/>
        </p:nvSpPr>
        <p:spPr bwMode="auto">
          <a:xfrm>
            <a:off x="838200" y="1371600"/>
            <a:ext cx="783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800">
                <a:solidFill>
                  <a:srgbClr val="231F20"/>
                </a:solidFill>
              </a:rPr>
              <a:t>How is the air in the picture</a:t>
            </a:r>
            <a:r>
              <a:rPr lang="zh-CN" altLang="zh-CN" sz="2800">
                <a:solidFill>
                  <a:srgbClr val="231F20"/>
                </a:solidFill>
              </a:rPr>
              <a:t>? </a:t>
            </a:r>
            <a:endParaRPr lang="en-US" altLang="zh-CN" sz="2800">
              <a:solidFill>
                <a:srgbClr val="231F20"/>
              </a:solidFill>
            </a:endParaRPr>
          </a:p>
          <a:p>
            <a:pPr>
              <a:lnSpc>
                <a:spcPct val="115000"/>
              </a:lnSpc>
            </a:pPr>
            <a:endParaRPr lang="en-US" altLang="zh-CN" sz="2800"/>
          </a:p>
          <a:p>
            <a:pPr>
              <a:lnSpc>
                <a:spcPct val="115000"/>
              </a:lnSpc>
            </a:pPr>
            <a:endParaRPr lang="zh-CN" altLang="zh-CN" sz="1100"/>
          </a:p>
        </p:txBody>
      </p:sp>
      <p:grpSp>
        <p:nvGrpSpPr>
          <p:cNvPr id="49154" name="组合 114"/>
          <p:cNvGrpSpPr/>
          <p:nvPr/>
        </p:nvGrpSpPr>
        <p:grpSpPr bwMode="auto">
          <a:xfrm>
            <a:off x="152400" y="228600"/>
            <a:ext cx="3733800" cy="838200"/>
            <a:chOff x="4572000" y="0"/>
            <a:chExt cx="2286000" cy="447675"/>
          </a:xfrm>
        </p:grpSpPr>
        <p:pic>
          <p:nvPicPr>
            <p:cNvPr id="49155" name="Picture 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56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49157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49158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59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0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1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2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63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49164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5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6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67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49168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9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0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1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9172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49173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49174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5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6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7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8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9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80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49181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2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3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84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49185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6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7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88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49189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0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1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2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93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49194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5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6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7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98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49199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00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01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9202" name="矩形 56"/>
          <p:cNvSpPr>
            <a:spLocks noChangeArrowheads="1"/>
          </p:cNvSpPr>
          <p:nvPr/>
        </p:nvSpPr>
        <p:spPr bwMode="auto">
          <a:xfrm>
            <a:off x="685800" y="1905000"/>
            <a:ext cx="479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231F20"/>
                </a:solidFill>
              </a:rPr>
              <a:t> </a:t>
            </a:r>
            <a:r>
              <a:rPr lang="en-US" altLang="zh-CN" sz="2800">
                <a:solidFill>
                  <a:srgbClr val="FF5050"/>
                </a:solidFill>
              </a:rPr>
              <a:t>It’s dirty.</a:t>
            </a:r>
            <a:endParaRPr lang="zh-CN" altLang="en-US">
              <a:solidFill>
                <a:srgbClr val="FF5050"/>
              </a:solidFill>
            </a:endParaRPr>
          </a:p>
        </p:txBody>
      </p:sp>
      <p:sp>
        <p:nvSpPr>
          <p:cNvPr id="58" name="object 8"/>
          <p:cNvSpPr txBox="1">
            <a:spLocks noChangeArrowheads="1"/>
          </p:cNvSpPr>
          <p:nvPr/>
        </p:nvSpPr>
        <p:spPr bwMode="auto">
          <a:xfrm>
            <a:off x="838200" y="3352800"/>
            <a:ext cx="783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800">
                <a:solidFill>
                  <a:srgbClr val="231F20"/>
                </a:solidFill>
              </a:rPr>
              <a:t>How is the air in the picture</a:t>
            </a:r>
            <a:r>
              <a:rPr lang="zh-CN" altLang="zh-CN" sz="2800">
                <a:solidFill>
                  <a:srgbClr val="231F20"/>
                </a:solidFill>
              </a:rPr>
              <a:t>? </a:t>
            </a:r>
            <a:endParaRPr lang="en-US" altLang="zh-CN" sz="2800">
              <a:solidFill>
                <a:srgbClr val="231F20"/>
              </a:solidFill>
            </a:endParaRPr>
          </a:p>
          <a:p>
            <a:pPr>
              <a:lnSpc>
                <a:spcPct val="115000"/>
              </a:lnSpc>
            </a:pPr>
            <a:endParaRPr lang="en-US" altLang="zh-CN" sz="2800"/>
          </a:p>
          <a:p>
            <a:pPr>
              <a:lnSpc>
                <a:spcPct val="115000"/>
              </a:lnSpc>
            </a:pPr>
            <a:endParaRPr lang="zh-CN" altLang="zh-CN" sz="1100"/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243825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962400"/>
            <a:ext cx="383063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905000"/>
            <a:ext cx="383063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0178" name="组合 61"/>
          <p:cNvGrpSpPr/>
          <p:nvPr/>
        </p:nvGrpSpPr>
        <p:grpSpPr bwMode="auto">
          <a:xfrm>
            <a:off x="0" y="228600"/>
            <a:ext cx="4724400" cy="838200"/>
            <a:chOff x="0" y="0"/>
            <a:chExt cx="2743200" cy="485775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11430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09675" y="76200"/>
              <a:ext cx="1533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3886199" y="4800600"/>
            <a:ext cx="152798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clean</a:t>
            </a:r>
            <a:endParaRPr lang="zh-CN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clea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object 8"/>
          <p:cNvSpPr txBox="1">
            <a:spLocks noChangeArrowheads="1"/>
          </p:cNvSpPr>
          <p:nvPr/>
        </p:nvSpPr>
        <p:spPr bwMode="auto">
          <a:xfrm>
            <a:off x="838200" y="1371600"/>
            <a:ext cx="783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800" dirty="0">
                <a:solidFill>
                  <a:srgbClr val="231F20"/>
                </a:solidFill>
              </a:rPr>
              <a:t>How is the air in the factory</a:t>
            </a:r>
            <a:r>
              <a:rPr lang="zh-CN" altLang="zh-CN" sz="2800" dirty="0">
                <a:solidFill>
                  <a:srgbClr val="231F20"/>
                </a:solidFill>
              </a:rPr>
              <a:t>? </a:t>
            </a:r>
            <a:endParaRPr lang="en-US" altLang="zh-CN" sz="2800" dirty="0">
              <a:solidFill>
                <a:srgbClr val="231F20"/>
              </a:solidFill>
            </a:endParaRPr>
          </a:p>
          <a:p>
            <a:pPr>
              <a:lnSpc>
                <a:spcPct val="115000"/>
              </a:lnSpc>
            </a:pPr>
            <a:endParaRPr lang="en-US" altLang="zh-CN" sz="2800" dirty="0"/>
          </a:p>
          <a:p>
            <a:pPr>
              <a:lnSpc>
                <a:spcPct val="115000"/>
              </a:lnSpc>
            </a:pPr>
            <a:endParaRPr lang="zh-CN" altLang="zh-CN" sz="1100" dirty="0"/>
          </a:p>
        </p:txBody>
      </p:sp>
      <p:grpSp>
        <p:nvGrpSpPr>
          <p:cNvPr id="51202" name="组合 114"/>
          <p:cNvGrpSpPr/>
          <p:nvPr/>
        </p:nvGrpSpPr>
        <p:grpSpPr bwMode="auto">
          <a:xfrm>
            <a:off x="152400" y="228600"/>
            <a:ext cx="3733800" cy="838200"/>
            <a:chOff x="4572000" y="0"/>
            <a:chExt cx="2286000" cy="447675"/>
          </a:xfrm>
        </p:grpSpPr>
        <p:pic>
          <p:nvPicPr>
            <p:cNvPr id="51203" name="Picture 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04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51205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51206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07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08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09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0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11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51212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3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4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15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51216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7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8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9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1220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51221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51222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3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4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5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6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7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28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51229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0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1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32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51233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4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5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36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51237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8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9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0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41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51242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3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4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5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46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51247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8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9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1250" name="矩形 56"/>
          <p:cNvSpPr>
            <a:spLocks noChangeArrowheads="1"/>
          </p:cNvSpPr>
          <p:nvPr/>
        </p:nvSpPr>
        <p:spPr bwMode="auto">
          <a:xfrm>
            <a:off x="762000" y="1905000"/>
            <a:ext cx="479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rgbClr val="231F20"/>
                </a:solidFill>
              </a:rPr>
              <a:t> </a:t>
            </a:r>
            <a:r>
              <a:rPr lang="en-US" altLang="zh-CN" sz="2800" dirty="0">
                <a:solidFill>
                  <a:srgbClr val="FF5050"/>
                </a:solidFill>
              </a:rPr>
              <a:t>It’s dirty.</a:t>
            </a:r>
            <a:endParaRPr lang="zh-CN" altLang="en-US" dirty="0">
              <a:solidFill>
                <a:srgbClr val="FF5050"/>
              </a:solidFill>
            </a:endParaRPr>
          </a:p>
        </p:txBody>
      </p:sp>
      <p:sp>
        <p:nvSpPr>
          <p:cNvPr id="51251" name="object 8"/>
          <p:cNvSpPr txBox="1">
            <a:spLocks noChangeArrowheads="1"/>
          </p:cNvSpPr>
          <p:nvPr/>
        </p:nvSpPr>
        <p:spPr bwMode="auto">
          <a:xfrm>
            <a:off x="838200" y="3733800"/>
            <a:ext cx="783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800">
                <a:solidFill>
                  <a:srgbClr val="231F20"/>
                </a:solidFill>
              </a:rPr>
              <a:t>How is the air in the factory</a:t>
            </a:r>
            <a:r>
              <a:rPr lang="zh-CN" altLang="zh-CN" sz="2800">
                <a:solidFill>
                  <a:srgbClr val="231F20"/>
                </a:solidFill>
              </a:rPr>
              <a:t>? </a:t>
            </a:r>
            <a:endParaRPr lang="en-US" altLang="zh-CN" sz="2800">
              <a:solidFill>
                <a:srgbClr val="231F20"/>
              </a:solidFill>
            </a:endParaRPr>
          </a:p>
          <a:p>
            <a:pPr>
              <a:lnSpc>
                <a:spcPct val="115000"/>
              </a:lnSpc>
            </a:pPr>
            <a:endParaRPr lang="en-US" altLang="zh-CN" sz="2800"/>
          </a:p>
          <a:p>
            <a:pPr>
              <a:lnSpc>
                <a:spcPct val="115000"/>
              </a:lnSpc>
            </a:pPr>
            <a:endParaRPr lang="zh-CN" altLang="zh-CN" sz="1100"/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243825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765175" y="4191000"/>
            <a:ext cx="479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231F20"/>
                </a:solidFill>
              </a:rPr>
              <a:t> </a:t>
            </a:r>
            <a:r>
              <a:rPr lang="en-US" altLang="zh-CN" sz="2800">
                <a:solidFill>
                  <a:srgbClr val="FF5050"/>
                </a:solidFill>
              </a:rPr>
              <a:t>It’s clean.</a:t>
            </a:r>
            <a:endParaRPr lang="zh-CN" altLang="en-US">
              <a:solidFill>
                <a:srgbClr val="FF5050"/>
              </a:solidFill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399" y="4191000"/>
            <a:ext cx="2321599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55" name="矩形 3180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0"/>
          <p:cNvSpPr>
            <a:spLocks noChangeArrowheads="1"/>
          </p:cNvSpPr>
          <p:nvPr/>
        </p:nvSpPr>
        <p:spPr bwMode="auto">
          <a:xfrm>
            <a:off x="381000" y="1524000"/>
            <a:ext cx="8610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dirty="0"/>
              <a:t>Air is __________.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It is important to all ______.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It is also important to ______ and 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We all need it to keep us ____.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00200" y="1836738"/>
            <a:ext cx="2976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everywhere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419600" y="2940050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people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702175" y="4038600"/>
            <a:ext cx="177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animals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270750" y="4038600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plants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72125" y="517525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alive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3851" y="457200"/>
            <a:ext cx="65325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and complete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1752600" y="2438400"/>
            <a:ext cx="211147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factory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5257800" y="2514600"/>
            <a:ext cx="200567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smoke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4" name="矩形 7"/>
          <p:cNvSpPr>
            <a:spLocks noChangeArrowheads="1"/>
          </p:cNvSpPr>
          <p:nvPr/>
        </p:nvSpPr>
        <p:spPr bwMode="auto">
          <a:xfrm>
            <a:off x="1981200" y="3886200"/>
            <a:ext cx="143981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dirty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5" name="矩形 8"/>
          <p:cNvSpPr>
            <a:spLocks noChangeArrowheads="1"/>
          </p:cNvSpPr>
          <p:nvPr/>
        </p:nvSpPr>
        <p:spPr bwMode="auto">
          <a:xfrm>
            <a:off x="5334000" y="3810000"/>
            <a:ext cx="166103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clean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28800" y="762000"/>
            <a:ext cx="50706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Read and spell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object 6"/>
          <p:cNvSpPr>
            <a:spLocks noChangeAspect="1" noChangeArrowheads="1"/>
          </p:cNvSpPr>
          <p:nvPr/>
        </p:nvSpPr>
        <p:spPr bwMode="auto">
          <a:xfrm>
            <a:off x="4343400" y="2057400"/>
            <a:ext cx="4252913" cy="3429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524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295400"/>
            <a:ext cx="32766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4213" y="1125538"/>
            <a:ext cx="7704137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API and Health Implications (Daily Targets)</a:t>
            </a:r>
          </a:p>
          <a:p>
            <a:pPr eaLnBrk="0" hangingPunct="0"/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API  Air Pollution</a:t>
            </a:r>
          </a:p>
          <a:p>
            <a:pPr eaLnBrk="0" hangingPunct="0"/>
            <a:endParaRPr lang="en-US" altLang="zh-CN" sz="2800" dirty="0">
              <a:solidFill>
                <a:srgbClr val="006600"/>
              </a:solidFill>
              <a:latin typeface="GCFrutiger" pitchFamily="50" charset="0"/>
            </a:endParaRPr>
          </a:p>
          <a:p>
            <a:pPr eaLnBrk="0" hangingPunct="0"/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Level</a:t>
            </a:r>
            <a:r>
              <a:rPr lang="zh-CN" altLang="en-US" sz="2800" dirty="0">
                <a:solidFill>
                  <a:srgbClr val="006600"/>
                </a:solidFill>
                <a:latin typeface="GCFrutiger" pitchFamily="50" charset="0"/>
              </a:rPr>
              <a:t>：</a:t>
            </a:r>
            <a:endParaRPr lang="en-US" altLang="zh-CN" sz="2800" dirty="0">
              <a:solidFill>
                <a:srgbClr val="006600"/>
              </a:solidFill>
              <a:latin typeface="GCFrutiger" pitchFamily="50" charset="0"/>
            </a:endParaRPr>
          </a:p>
          <a:p>
            <a:pPr eaLnBrk="0" hangingPunct="0"/>
            <a:r>
              <a:rPr lang="en-US" altLang="zh-CN" sz="2400" dirty="0">
                <a:solidFill>
                  <a:schemeClr val="bg2"/>
                </a:solidFill>
                <a:latin typeface="GCFrutiger" pitchFamily="50" charset="0"/>
              </a:rPr>
              <a:t>    0 - 50	Excellent </a:t>
            </a:r>
          </a:p>
          <a:p>
            <a:pPr eaLnBrk="0" hangingPunct="0"/>
            <a:r>
              <a:rPr lang="en-US" altLang="zh-CN" sz="2400" dirty="0">
                <a:solidFill>
                  <a:schemeClr val="bg2"/>
                </a:solidFill>
                <a:latin typeface="GCFrutiger" pitchFamily="50" charset="0"/>
              </a:rPr>
              <a:t> 51 -100	Good</a:t>
            </a:r>
          </a:p>
          <a:p>
            <a:pPr eaLnBrk="0" hangingPunct="0"/>
            <a:r>
              <a:rPr lang="en-US" altLang="zh-CN" sz="2400" dirty="0">
                <a:solidFill>
                  <a:schemeClr val="bg2"/>
                </a:solidFill>
                <a:latin typeface="GCFrutiger" pitchFamily="50" charset="0"/>
              </a:rPr>
              <a:t>101-150	Slightly Polluted </a:t>
            </a:r>
          </a:p>
          <a:p>
            <a:pPr eaLnBrk="0" hangingPunct="0"/>
            <a:r>
              <a:rPr lang="en-US" altLang="zh-CN" sz="2400" dirty="0">
                <a:solidFill>
                  <a:schemeClr val="bg2"/>
                </a:solidFill>
                <a:latin typeface="GCFrutiger" pitchFamily="50" charset="0"/>
              </a:rPr>
              <a:t>151-200	Lightly Polluted</a:t>
            </a:r>
          </a:p>
          <a:p>
            <a:pPr eaLnBrk="0" hangingPunct="0"/>
            <a:r>
              <a:rPr lang="en-US" altLang="zh-CN" sz="2400" dirty="0">
                <a:solidFill>
                  <a:schemeClr val="bg2"/>
                </a:solidFill>
                <a:latin typeface="GCFrutiger" pitchFamily="50" charset="0"/>
              </a:rPr>
              <a:t>201-250	Moderately Polluted </a:t>
            </a:r>
          </a:p>
          <a:p>
            <a:pPr eaLnBrk="0" hangingPunct="0"/>
            <a:r>
              <a:rPr lang="en-US" altLang="zh-CN" sz="2400" dirty="0">
                <a:solidFill>
                  <a:schemeClr val="bg2"/>
                </a:solidFill>
                <a:latin typeface="GCFrutiger" pitchFamily="50" charset="0"/>
              </a:rPr>
              <a:t>251-300	Heavily Polluted </a:t>
            </a:r>
          </a:p>
          <a:p>
            <a:pPr eaLnBrk="0" hangingPunct="0"/>
            <a:r>
              <a:rPr lang="en-US" altLang="zh-CN" sz="2400" dirty="0">
                <a:solidFill>
                  <a:schemeClr val="bg2"/>
                </a:solidFill>
                <a:latin typeface="GCFrutiger" pitchFamily="50" charset="0"/>
              </a:rPr>
              <a:t>     300+	Severely Polluted </a:t>
            </a:r>
          </a:p>
          <a:p>
            <a:pPr eaLnBrk="0" hangingPunct="0"/>
            <a:endParaRPr lang="en-US" altLang="zh-CN" sz="2400" b="1" dirty="0">
              <a:solidFill>
                <a:schemeClr val="bg2"/>
              </a:solidFill>
              <a:latin typeface="GCFrutiger" pitchFamily="50" charset="0"/>
            </a:endParaRPr>
          </a:p>
        </p:txBody>
      </p:sp>
      <p:sp>
        <p:nvSpPr>
          <p:cNvPr id="60419" name="矩形 3686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7000" y="381000"/>
            <a:ext cx="3724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Homework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457200" y="1430338"/>
            <a:ext cx="83820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009900"/>
                </a:solidFill>
              </a:rPr>
              <a:t>1. Listen to and read </a:t>
            </a:r>
            <a:r>
              <a:rPr lang="en-US" altLang="zh-CN" sz="3200" i="1" dirty="0">
                <a:solidFill>
                  <a:srgbClr val="009900"/>
                </a:solidFill>
              </a:rPr>
              <a:t>Student’s Book</a:t>
            </a:r>
            <a:r>
              <a:rPr lang="en-US" altLang="zh-CN" sz="3200" dirty="0">
                <a:solidFill>
                  <a:srgbClr val="009900"/>
                </a:solidFill>
              </a:rPr>
              <a:t> page 70.</a:t>
            </a:r>
          </a:p>
          <a:p>
            <a:r>
              <a:rPr lang="en-US" altLang="zh-CN" sz="3200" dirty="0">
                <a:solidFill>
                  <a:srgbClr val="009900"/>
                </a:solidFill>
              </a:rPr>
              <a:t>2. Read, copy and spell the words:</a:t>
            </a:r>
          </a:p>
          <a:p>
            <a:r>
              <a:rPr lang="en-US" altLang="zh-CN" sz="3200" dirty="0">
                <a:solidFill>
                  <a:srgbClr val="009900"/>
                </a:solidFill>
              </a:rPr>
              <a:t>    </a:t>
            </a:r>
            <a:r>
              <a:rPr lang="en-US" altLang="zh-CN" sz="3200" dirty="0">
                <a:solidFill>
                  <a:srgbClr val="FF0000"/>
                </a:solidFill>
              </a:rPr>
              <a:t>factory, factories, smoke, dirty, clean </a:t>
            </a:r>
          </a:p>
          <a:p>
            <a:r>
              <a:rPr lang="en-US" altLang="zh-CN" sz="3200" dirty="0">
                <a:solidFill>
                  <a:srgbClr val="009900"/>
                </a:solidFill>
              </a:rPr>
              <a:t>3. Think about how to keep the air clean.</a:t>
            </a:r>
          </a:p>
          <a:p>
            <a:r>
              <a:rPr lang="en-US" altLang="zh-CN" sz="3200" dirty="0">
                <a:solidFill>
                  <a:srgbClr val="009900"/>
                </a:solidFill>
              </a:rPr>
              <a:t>4. Finish </a:t>
            </a:r>
            <a:r>
              <a:rPr lang="en-US" altLang="zh-CN" sz="3200" i="1" dirty="0">
                <a:solidFill>
                  <a:srgbClr val="009900"/>
                </a:solidFill>
              </a:rPr>
              <a:t>Workbook</a:t>
            </a:r>
            <a:r>
              <a:rPr lang="en-US" altLang="zh-CN" sz="3200" dirty="0">
                <a:solidFill>
                  <a:srgbClr val="009900"/>
                </a:solidFill>
              </a:rPr>
              <a:t> pages 57 and 59.</a:t>
            </a:r>
          </a:p>
          <a:p>
            <a:r>
              <a:rPr lang="en-US" altLang="zh-CN" dirty="0">
                <a:solidFill>
                  <a:srgbClr val="009900"/>
                </a:solidFill>
              </a:rPr>
              <a:t>     </a:t>
            </a:r>
            <a:endParaRPr lang="zh-CN" altLang="en-US" dirty="0">
              <a:solidFill>
                <a:srgbClr val="009900"/>
              </a:solidFill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199" y="3733798"/>
            <a:ext cx="1891175" cy="2673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3733798"/>
            <a:ext cx="1900237" cy="2722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2470" name="矩形 37896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685800" y="1676400"/>
            <a:ext cx="8001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dirty="0"/>
              <a:t>Look at the _____ and the ______.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Look at the _____ and the 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They all need it too.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It keeps them _____ in the sky.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76600" y="2032000"/>
            <a:ext cx="90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kite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084888" y="2032000"/>
            <a:ext cx="167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balloon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00400" y="3092450"/>
            <a:ext cx="131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plane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324600" y="3092450"/>
            <a:ext cx="95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bird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33800" y="52974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high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3851" y="457200"/>
            <a:ext cx="65325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and complete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4800"/>
            <a:ext cx="482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762000" y="1303338"/>
            <a:ext cx="6477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GCFrutiger" pitchFamily="50" charset="0"/>
              </a:rPr>
              <a:t>It has no </a:t>
            </a:r>
            <a:r>
              <a:rPr lang="en-US" altLang="zh-CN" sz="2400" dirty="0" err="1">
                <a:latin typeface="GCFrutiger" pitchFamily="50" charset="0"/>
              </a:rPr>
              <a:t>colour</a:t>
            </a:r>
            <a:r>
              <a:rPr lang="en-US" altLang="zh-CN" sz="2400" dirty="0">
                <a:latin typeface="GCFrutiger" pitchFamily="50" charset="0"/>
              </a:rPr>
              <a:t> or shape.</a:t>
            </a:r>
          </a:p>
          <a:p>
            <a:r>
              <a:rPr lang="en-US" altLang="zh-CN" sz="2400" dirty="0">
                <a:latin typeface="GCFrutiger" pitchFamily="50" charset="0"/>
              </a:rPr>
              <a:t>It has no smell or taste.</a:t>
            </a:r>
          </a:p>
          <a:p>
            <a:r>
              <a:rPr lang="en-US" altLang="zh-CN" sz="2400" dirty="0">
                <a:latin typeface="GCFrutiger" pitchFamily="50" charset="0"/>
              </a:rPr>
              <a:t>We cannot see it, but we can feel it.</a:t>
            </a:r>
          </a:p>
          <a:p>
            <a:endParaRPr lang="en-US" altLang="zh-CN" sz="1100" dirty="0">
              <a:latin typeface="GCFrutiger" pitchFamily="50" charset="0"/>
            </a:endParaRPr>
          </a:p>
          <a:p>
            <a:r>
              <a:rPr lang="en-US" altLang="zh-CN" sz="2400" dirty="0">
                <a:latin typeface="GCFrutiger" pitchFamily="50" charset="0"/>
              </a:rPr>
              <a:t>It is everywhere.</a:t>
            </a:r>
          </a:p>
          <a:p>
            <a:r>
              <a:rPr lang="en-US" altLang="zh-CN" sz="2400" dirty="0">
                <a:latin typeface="GCFrutiger" pitchFamily="50" charset="0"/>
              </a:rPr>
              <a:t>It is important to all people.</a:t>
            </a:r>
          </a:p>
          <a:p>
            <a:r>
              <a:rPr lang="en-US" altLang="zh-CN" sz="2400" dirty="0">
                <a:latin typeface="GCFrutiger" pitchFamily="50" charset="0"/>
              </a:rPr>
              <a:t>It is also important to animals and plants.</a:t>
            </a:r>
          </a:p>
          <a:p>
            <a:r>
              <a:rPr lang="en-US" altLang="zh-CN" sz="2400" dirty="0">
                <a:latin typeface="GCFrutiger" pitchFamily="50" charset="0"/>
              </a:rPr>
              <a:t>We all need it to keep us alive.</a:t>
            </a:r>
          </a:p>
          <a:p>
            <a:endParaRPr lang="en-US" altLang="zh-CN" sz="1100" dirty="0">
              <a:latin typeface="GCFrutiger" pitchFamily="50" charset="0"/>
            </a:endParaRPr>
          </a:p>
          <a:p>
            <a:r>
              <a:rPr lang="en-US" altLang="zh-CN" sz="2400" dirty="0">
                <a:latin typeface="GCFrutiger" pitchFamily="50" charset="0"/>
              </a:rPr>
              <a:t>Look at the kite and the balloon.</a:t>
            </a:r>
          </a:p>
          <a:p>
            <a:r>
              <a:rPr lang="en-US" altLang="zh-CN" sz="2400" dirty="0">
                <a:latin typeface="GCFrutiger" pitchFamily="50" charset="0"/>
              </a:rPr>
              <a:t>Look at the plane and the bird.</a:t>
            </a:r>
          </a:p>
          <a:p>
            <a:r>
              <a:rPr lang="en-US" altLang="zh-CN" sz="2400" dirty="0">
                <a:latin typeface="GCFrutiger" pitchFamily="50" charset="0"/>
              </a:rPr>
              <a:t>They all need it too.</a:t>
            </a:r>
          </a:p>
          <a:p>
            <a:r>
              <a:rPr lang="en-US" altLang="zh-CN" sz="2400" dirty="0">
                <a:latin typeface="GCFrutiger" pitchFamily="50" charset="0"/>
              </a:rPr>
              <a:t>It keeps them high in the sky.</a:t>
            </a:r>
          </a:p>
          <a:p>
            <a:endParaRPr lang="en-US" altLang="zh-CN" sz="1100" dirty="0">
              <a:latin typeface="GCFrutiger" pitchFamily="50" charset="0"/>
            </a:endParaRPr>
          </a:p>
          <a:p>
            <a:r>
              <a:rPr lang="en-US" altLang="zh-CN" sz="2400" dirty="0">
                <a:latin typeface="GCFrutiger" pitchFamily="50" charset="0"/>
              </a:rPr>
              <a:t>What is it?  </a:t>
            </a:r>
          </a:p>
          <a:p>
            <a:r>
              <a:rPr lang="en-US" altLang="zh-CN" sz="2400" dirty="0">
                <a:solidFill>
                  <a:srgbClr val="FF6600"/>
                </a:solidFill>
                <a:latin typeface="GCFrutiger" pitchFamily="50" charset="0"/>
              </a:rPr>
              <a:t>It is air.</a:t>
            </a:r>
            <a:endParaRPr lang="zh-CN" altLang="en-US" sz="2400" dirty="0">
              <a:solidFill>
                <a:srgbClr val="FF6600"/>
              </a:solidFill>
              <a:latin typeface="GCFrutiger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3105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1336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1981200"/>
            <a:ext cx="27622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191000"/>
            <a:ext cx="29432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873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矩形 15"/>
          <p:cNvSpPr>
            <a:spLocks noChangeArrowheads="1"/>
          </p:cNvSpPr>
          <p:nvPr/>
        </p:nvSpPr>
        <p:spPr bwMode="auto">
          <a:xfrm>
            <a:off x="990600" y="1143000"/>
            <a:ext cx="7551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</a:rPr>
              <a:t>How to make a parachute?</a:t>
            </a:r>
            <a:endParaRPr lang="zh-CN" altLang="en-US" sz="480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4800" y="304800"/>
            <a:ext cx="3773789" cy="738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say</a:t>
            </a:r>
            <a:endParaRPr lang="zh-CN" altLang="en-US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152400" y="1374775"/>
            <a:ext cx="7323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1. The parachute falls down </a:t>
            </a:r>
            <a:r>
              <a:rPr lang="en-US" altLang="zh-CN" sz="3600" dirty="0">
                <a:solidFill>
                  <a:srgbClr val="FF5050"/>
                </a:solidFill>
              </a:rPr>
              <a:t>slowly</a:t>
            </a:r>
            <a:r>
              <a:rPr lang="en-US" altLang="zh-CN" sz="3600" dirty="0">
                <a:solidFill>
                  <a:srgbClr val="0070C0"/>
                </a:solidFill>
              </a:rPr>
              <a:t>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152400" y="2365375"/>
            <a:ext cx="553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2. The parachute is </a:t>
            </a:r>
            <a:r>
              <a:rPr lang="en-US" altLang="zh-CN" sz="3600" dirty="0">
                <a:solidFill>
                  <a:srgbClr val="FF5050"/>
                </a:solidFill>
              </a:rPr>
              <a:t>open</a:t>
            </a:r>
            <a:r>
              <a:rPr lang="en-US" altLang="zh-CN" sz="3600" dirty="0">
                <a:solidFill>
                  <a:srgbClr val="0070C0"/>
                </a:solidFill>
              </a:rPr>
              <a:t>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152400" y="3355975"/>
            <a:ext cx="829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3. The parachute hits the ground </a:t>
            </a:r>
            <a:r>
              <a:rPr lang="en-US" altLang="zh-CN" sz="3600" dirty="0">
                <a:solidFill>
                  <a:srgbClr val="FF5050"/>
                </a:solidFill>
              </a:rPr>
              <a:t>gently</a:t>
            </a:r>
            <a:r>
              <a:rPr lang="en-US" altLang="zh-CN" sz="3600" dirty="0">
                <a:solidFill>
                  <a:srgbClr val="0070C0"/>
                </a:solidFill>
              </a:rPr>
              <a:t>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152400" y="4306888"/>
            <a:ext cx="6562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4. There is </a:t>
            </a:r>
            <a:r>
              <a:rPr lang="en-US" altLang="zh-CN" sz="3600" dirty="0">
                <a:solidFill>
                  <a:srgbClr val="FF5050"/>
                </a:solidFill>
              </a:rPr>
              <a:t>air</a:t>
            </a:r>
            <a:r>
              <a:rPr lang="en-US" altLang="zh-CN" sz="3600" dirty="0">
                <a:solidFill>
                  <a:srgbClr val="0070C0"/>
                </a:solidFill>
              </a:rPr>
              <a:t> in the parachute.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199" y="4876800"/>
            <a:ext cx="2438400" cy="162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363308" y="304800"/>
            <a:ext cx="3656771" cy="738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and say</a:t>
            </a:r>
            <a:endParaRPr lang="zh-CN" altLang="en-US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391" name="矩形 9225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~1\ADMINI~1\APPLIC~1\360se6\USERDA~1\Temp\B_1275~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962400"/>
            <a:ext cx="4286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90600" y="1453277"/>
            <a:ext cx="714811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Air</a:t>
            </a: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is very important!</a:t>
            </a:r>
          </a:p>
          <a:p>
            <a:pPr algn="ctr">
              <a:lnSpc>
                <a:spcPct val="200000"/>
              </a:lnSpc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Why?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686" y="304800"/>
            <a:ext cx="3773790" cy="738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say</a:t>
            </a:r>
            <a:endParaRPr lang="zh-CN" altLang="en-US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1752600" y="1401763"/>
            <a:ext cx="6172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>
                <a:latin typeface="GCFrutiger" pitchFamily="50" charset="0"/>
              </a:rPr>
              <a:t>The air is dirty in some places. </a:t>
            </a:r>
          </a:p>
          <a:p>
            <a:pPr eaLnBrk="0" hangingPunct="0"/>
            <a:r>
              <a:rPr lang="en-US" altLang="zh-CN" sz="3200">
                <a:latin typeface="GCFrutiger" pitchFamily="50" charset="0"/>
              </a:rPr>
              <a:t>We call this air pollution. </a:t>
            </a:r>
          </a:p>
          <a:p>
            <a:pPr eaLnBrk="0" hangingPunct="0"/>
            <a:r>
              <a:rPr lang="en-US" altLang="zh-CN" sz="3200">
                <a:latin typeface="GCFrutiger" pitchFamily="50" charset="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" y="304800"/>
            <a:ext cx="3863558" cy="738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 and read</a:t>
            </a:r>
            <a:endParaRPr lang="zh-CN" altLang="en-US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667000"/>
            <a:ext cx="5810250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矩形 1127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全屏显示(4:3)</PresentationFormat>
  <Paragraphs>162</Paragraphs>
  <Slides>33</Slides>
  <Notes>21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Broadway BT</vt:lpstr>
      <vt:lpstr>GCFrutiger</vt:lpstr>
      <vt:lpstr>宋体</vt:lpstr>
      <vt:lpstr>微软雅黑</vt:lpstr>
      <vt:lpstr>Arial</vt:lpstr>
      <vt:lpstr>Calibri</vt:lpstr>
      <vt:lpstr>Comic Sans MS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2015-12-09T02:47:00Z</dcterms:created>
  <dcterms:modified xsi:type="dcterms:W3CDTF">2023-01-16T23:24:13Z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251B2CC93FF649A6BDD76EF41B678AE3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