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0" r:id="rId2"/>
    <p:sldId id="321" r:id="rId3"/>
    <p:sldId id="322" r:id="rId4"/>
    <p:sldId id="323" r:id="rId5"/>
    <p:sldId id="261" r:id="rId6"/>
    <p:sldId id="262" r:id="rId7"/>
    <p:sldId id="313" r:id="rId8"/>
    <p:sldId id="307" r:id="rId9"/>
    <p:sldId id="316" r:id="rId10"/>
    <p:sldId id="309" r:id="rId11"/>
    <p:sldId id="301" r:id="rId12"/>
    <p:sldId id="285" r:id="rId13"/>
    <p:sldId id="286" r:id="rId14"/>
    <p:sldId id="305" r:id="rId15"/>
    <p:sldId id="290" r:id="rId16"/>
    <p:sldId id="325" r:id="rId17"/>
    <p:sldId id="326" r:id="rId18"/>
    <p:sldId id="312" r:id="rId19"/>
    <p:sldId id="29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Verdana" panose="020B0604030504040204" pitchFamily="34" charset="0"/>
        <a:ea typeface="黑体" panose="02010609060101010101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Verdana" panose="020B0604030504040204" pitchFamily="34" charset="0"/>
        <a:ea typeface="黑体" panose="02010609060101010101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Verdana" panose="020B0604030504040204" pitchFamily="34" charset="0"/>
        <a:ea typeface="黑体" panose="02010609060101010101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Verdana" panose="020B0604030504040204" pitchFamily="34" charset="0"/>
        <a:ea typeface="黑体" panose="02010609060101010101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Verdana" panose="020B060403050404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Verdana" panose="020B060403050404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Verdana" panose="020B060403050404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Verdana" panose="020B060403050404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Verdana" panose="020B060403050404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99FFCC"/>
    <a:srgbClr val="8FEAFF"/>
    <a:srgbClr val="00CCFF"/>
    <a:srgbClr val="E77FFF"/>
    <a:srgbClr val="CC00FF"/>
    <a:srgbClr val="FF7C8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91294" autoAdjust="0"/>
  </p:normalViewPr>
  <p:slideViewPr>
    <p:cSldViewPr>
      <p:cViewPr>
        <p:scale>
          <a:sx n="100" d="100"/>
          <a:sy n="100" d="100"/>
        </p:scale>
        <p:origin x="-21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26A23-93CB-4EB7-83BE-FC2A038F4F8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B04C1-FF51-435C-86A4-9BD23099EF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B04C1-FF51-435C-86A4-9BD23099EF2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9153-267B-4807-BC3F-C085C4778A0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007DE-3AA6-4516-86BA-659381CFFAA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173E-456E-4987-8D26-EE063B06794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8EEC-E85E-452B-BB71-758B23ADEAB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9113-7C88-4C9D-9D6A-F721D3D4887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9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088E3-535D-46E6-8EA8-D1D3A6CBC23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F245-AE5B-44B9-B458-2A775AF8323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5E607-14DE-4437-9354-F774F3E1E7E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EFEA-D3A9-43CB-9897-DD05298793E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email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5"/>
            <a:ext cx="167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6000" y="6492875"/>
            <a:ext cx="26431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2625" y="5346700"/>
            <a:ext cx="871538" cy="871538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fld id="{22CC491D-E58E-40E1-BB4B-8329D83FFC0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5575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 smtClean="0">
                <a:solidFill>
                  <a:schemeClr val="tx1"/>
                </a:solidFill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CA788861-B7B9-4A51-A127-9EEDEF53F78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zh-CN" altLang="en-US" sz="4400" kern="1200" spc="50" dirty="0">
          <a:ln w="12700">
            <a:noFill/>
            <a:prstDash val="solid"/>
          </a:ln>
          <a:solidFill>
            <a:srgbClr val="4BC5B9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4BC5B9"/>
          </a:solidFill>
          <a:latin typeface="Footlight MT Light" panose="0204060206030A020304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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anose="05020102010507070707" pitchFamily="18" charset="2"/>
        <a:buChar char="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image" Target="../media/image1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5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NULL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6288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kern="10" spc="600" dirty="0" smtClean="0"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不等式</a:t>
            </a:r>
            <a:endParaRPr lang="zh-CN" altLang="en-US" sz="8000" kern="10" spc="600" dirty="0"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41618" y="54195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6"/>
          <p:cNvSpPr txBox="1">
            <a:spLocks noChangeArrowheads="1"/>
          </p:cNvSpPr>
          <p:nvPr/>
        </p:nvSpPr>
        <p:spPr bwMode="auto">
          <a:xfrm>
            <a:off x="1116013" y="2276475"/>
            <a:ext cx="6934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ea typeface="宋体" panose="02010600030101010101" pitchFamily="2" charset="-122"/>
              </a:rPr>
              <a:t>有大、小两量卡车从甲地向乙地运货。大卡车的行驶速度为55</a:t>
            </a:r>
            <a:r>
              <a:rPr lang="en-US" altLang="zh-CN" sz="2800" dirty="0">
                <a:ea typeface="宋体" panose="02010600030101010101" pitchFamily="2" charset="-122"/>
              </a:rPr>
              <a:t>km/h，</a:t>
            </a:r>
            <a:r>
              <a:rPr lang="zh-CN" altLang="en-US" sz="2800" dirty="0">
                <a:ea typeface="宋体" panose="02010600030101010101" pitchFamily="2" charset="-122"/>
              </a:rPr>
              <a:t>小卡车的行驶速度为65</a:t>
            </a:r>
            <a:r>
              <a:rPr lang="en-US" altLang="zh-CN" sz="2800" dirty="0">
                <a:ea typeface="宋体" panose="02010600030101010101" pitchFamily="2" charset="-122"/>
              </a:rPr>
              <a:t>km/h，</a:t>
            </a:r>
            <a:r>
              <a:rPr lang="zh-CN" altLang="en-US" sz="2800" dirty="0">
                <a:ea typeface="宋体" panose="02010600030101010101" pitchFamily="2" charset="-122"/>
              </a:rPr>
              <a:t>大卡车比小卡车早出发1 </a:t>
            </a:r>
            <a:r>
              <a:rPr lang="en-US" altLang="zh-CN" sz="2800" dirty="0">
                <a:ea typeface="宋体" panose="02010600030101010101" pitchFamily="2" charset="-122"/>
              </a:rPr>
              <a:t>h。</a:t>
            </a:r>
            <a:r>
              <a:rPr lang="zh-CN" altLang="en-US" sz="2800" dirty="0">
                <a:ea typeface="宋体" panose="02010600030101010101" pitchFamily="2" charset="-122"/>
              </a:rPr>
              <a:t>小卡车开出多少小时后超过大卡车？</a:t>
            </a:r>
            <a:endParaRPr lang="en-US" altLang="zh-CN" sz="2800" dirty="0">
              <a:ea typeface="宋体" panose="02010600030101010101" pitchFamily="2" charset="-122"/>
            </a:endParaRPr>
          </a:p>
        </p:txBody>
      </p:sp>
      <p:grpSp>
        <p:nvGrpSpPr>
          <p:cNvPr id="2052" name="Group 17"/>
          <p:cNvGrpSpPr/>
          <p:nvPr/>
        </p:nvGrpSpPr>
        <p:grpSpPr bwMode="auto">
          <a:xfrm>
            <a:off x="827088" y="692150"/>
            <a:ext cx="2819400" cy="609600"/>
            <a:chOff x="2064" y="432"/>
            <a:chExt cx="2112" cy="528"/>
          </a:xfrm>
        </p:grpSpPr>
        <p:pic>
          <p:nvPicPr>
            <p:cNvPr id="2054" name="Picture 18" descr="A-2-00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64" y="432"/>
              <a:ext cx="192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587" name="Text Box 19"/>
            <p:cNvSpPr txBox="1">
              <a:spLocks noChangeArrowheads="1"/>
            </p:cNvSpPr>
            <p:nvPr/>
          </p:nvSpPr>
          <p:spPr bwMode="auto">
            <a:xfrm>
              <a:off x="2255" y="477"/>
              <a:ext cx="1921" cy="4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0" lang="zh-CN" altLang="en-US" sz="2800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华文彩云" panose="02010800040101010101" pitchFamily="2" charset="-122"/>
                </a:rPr>
                <a:t>一 起 探 究</a:t>
              </a:r>
            </a:p>
          </p:txBody>
        </p:sp>
      </p:grpSp>
      <p:pic>
        <p:nvPicPr>
          <p:cNvPr id="2053" name="Picture 20" descr="pic004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有大、小两量卡车从甲地向乙地运货。大卡车的行驶速度为55</a:t>
            </a:r>
            <a:r>
              <a:rPr lang="en-US" altLang="zh-CN" dirty="0"/>
              <a:t>km/h，</a:t>
            </a:r>
            <a:r>
              <a:rPr lang="zh-CN" altLang="en-US" dirty="0"/>
              <a:t>小卡车的行驶速度为65</a:t>
            </a:r>
            <a:r>
              <a:rPr lang="en-US" altLang="zh-CN" dirty="0"/>
              <a:t>km/h，</a:t>
            </a:r>
            <a:r>
              <a:rPr lang="zh-CN" altLang="en-US" dirty="0"/>
              <a:t>大卡车比小卡车早出发1 </a:t>
            </a:r>
            <a:r>
              <a:rPr lang="en-US" altLang="zh-CN" dirty="0"/>
              <a:t>h。</a:t>
            </a:r>
            <a:r>
              <a:rPr lang="zh-CN" altLang="en-US" dirty="0"/>
              <a:t>小卡车开出多少小时后超过大卡车？</a:t>
            </a:r>
            <a:endParaRPr lang="en-US" altLang="zh-CN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295400" y="2514600"/>
            <a:ext cx="6629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ea typeface="宋体" panose="02010600030101010101" pitchFamily="2" charset="-122"/>
              </a:rPr>
              <a:t>1。如果设小卡车行驶的时间为</a:t>
            </a:r>
            <a:r>
              <a:rPr lang="en-US" altLang="zh-CN" sz="2000" dirty="0">
                <a:ea typeface="宋体" panose="02010600030101010101" pitchFamily="2" charset="-122"/>
              </a:rPr>
              <a:t>X h，</a:t>
            </a:r>
            <a:r>
              <a:rPr lang="zh-CN" altLang="en-US" sz="2000" dirty="0">
                <a:ea typeface="宋体" panose="02010600030101010101" pitchFamily="2" charset="-122"/>
              </a:rPr>
              <a:t>那么，它行驶的路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ea typeface="宋体" panose="02010600030101010101" pitchFamily="2" charset="-122"/>
              </a:rPr>
              <a:t>     程该如何表示？这时，大卡车行驶的路程又如何表示？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524000" y="33528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chemeClr val="folHlink"/>
                </a:solidFill>
              </a:rPr>
              <a:t>小卡车行驶路程表示为：</a:t>
            </a:r>
            <a:r>
              <a:rPr lang="zh-CN" altLang="en-US" dirty="0">
                <a:solidFill>
                  <a:schemeClr val="folHlink"/>
                </a:solidFill>
              </a:rPr>
              <a:t>65</a:t>
            </a:r>
            <a:r>
              <a:rPr lang="en-US" altLang="zh-CN" dirty="0">
                <a:solidFill>
                  <a:schemeClr val="folHlink"/>
                </a:solidFill>
              </a:rPr>
              <a:t>X km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24000" y="3810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chemeClr val="folHlink"/>
                </a:solidFill>
              </a:rPr>
              <a:t>大卡车行驶路程表示为：</a:t>
            </a:r>
            <a:r>
              <a:rPr lang="zh-CN" altLang="en-US" dirty="0">
                <a:solidFill>
                  <a:schemeClr val="folHlink"/>
                </a:solidFill>
              </a:rPr>
              <a:t>55（</a:t>
            </a:r>
            <a:r>
              <a:rPr lang="en-US" altLang="zh-CN" dirty="0">
                <a:solidFill>
                  <a:schemeClr val="folHlink"/>
                </a:solidFill>
              </a:rPr>
              <a:t>X+1） km</a:t>
            </a:r>
            <a:endParaRPr lang="zh-CN" altLang="en-US" dirty="0">
              <a:solidFill>
                <a:schemeClr val="folHlink"/>
              </a:solidFill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371600" y="4419600"/>
            <a:ext cx="6019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ea typeface="宋体" panose="02010600030101010101" pitchFamily="2" charset="-122"/>
              </a:rPr>
              <a:t>2。小卡车超过大卡车后，它们所行驶的路程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ea typeface="宋体" panose="02010600030101010101" pitchFamily="2" charset="-122"/>
              </a:rPr>
              <a:t>      之间的关系应怎样表示？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124200" y="51054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lvl="3"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folHlink"/>
                </a:solidFill>
              </a:rPr>
              <a:t>65</a:t>
            </a:r>
            <a:r>
              <a:rPr lang="en-US" altLang="zh-CN" dirty="0">
                <a:solidFill>
                  <a:schemeClr val="folHlink"/>
                </a:solidFill>
              </a:rPr>
              <a:t>X＞ </a:t>
            </a:r>
            <a:r>
              <a:rPr lang="zh-CN" altLang="en-US" dirty="0">
                <a:solidFill>
                  <a:schemeClr val="folHlink"/>
                </a:solidFill>
              </a:rPr>
              <a:t>55（</a:t>
            </a:r>
            <a:r>
              <a:rPr lang="en-US" altLang="zh-CN" dirty="0">
                <a:solidFill>
                  <a:schemeClr val="folHlink"/>
                </a:solidFill>
              </a:rPr>
              <a:t>X+1）</a:t>
            </a:r>
            <a:endParaRPr lang="zh-CN" altLang="en-US" dirty="0">
              <a:solidFill>
                <a:schemeClr val="folHlink"/>
              </a:solidFill>
            </a:endParaRPr>
          </a:p>
        </p:txBody>
      </p:sp>
      <p:grpSp>
        <p:nvGrpSpPr>
          <p:cNvPr id="25608" name="Group 23"/>
          <p:cNvGrpSpPr/>
          <p:nvPr/>
        </p:nvGrpSpPr>
        <p:grpSpPr bwMode="auto">
          <a:xfrm>
            <a:off x="609600" y="0"/>
            <a:ext cx="2819400" cy="609600"/>
            <a:chOff x="2064" y="432"/>
            <a:chExt cx="2112" cy="528"/>
          </a:xfrm>
        </p:grpSpPr>
        <p:pic>
          <p:nvPicPr>
            <p:cNvPr id="25610" name="Picture 24" descr="A-2-00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64" y="432"/>
              <a:ext cx="192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329" name="Text Box 25"/>
            <p:cNvSpPr txBox="1">
              <a:spLocks noChangeArrowheads="1"/>
            </p:cNvSpPr>
            <p:nvPr/>
          </p:nvSpPr>
          <p:spPr bwMode="auto">
            <a:xfrm>
              <a:off x="2255" y="477"/>
              <a:ext cx="1921" cy="4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0" lang="zh-CN" altLang="en-US" sz="2800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华文彩云" panose="02010800040101010101" pitchFamily="2" charset="-122"/>
                </a:rPr>
                <a:t>一 起 探 究</a:t>
              </a:r>
            </a:p>
          </p:txBody>
        </p:sp>
      </p:grpSp>
      <p:pic>
        <p:nvPicPr>
          <p:cNvPr id="25609" name="Picture 26" descr="pic004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  <p:bldP spid="98309" grpId="0" autoUpdateAnimBg="0"/>
      <p:bldP spid="98310" grpId="0" autoUpdateAnimBg="0"/>
      <p:bldP spid="983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3276600" y="457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ea typeface="宋体" panose="02010600030101010101" pitchFamily="2" charset="-122"/>
              </a:rPr>
              <a:t>1.完成下表：</a:t>
            </a:r>
          </a:p>
        </p:txBody>
      </p:sp>
      <p:sp>
        <p:nvSpPr>
          <p:cNvPr id="76844" name="Text Box 44"/>
          <p:cNvSpPr txBox="1">
            <a:spLocks noChangeArrowheads="1"/>
          </p:cNvSpPr>
          <p:nvPr/>
        </p:nvSpPr>
        <p:spPr bwMode="auto">
          <a:xfrm>
            <a:off x="4191000" y="45720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chemeClr val="folHlink"/>
                </a:solidFill>
              </a:rPr>
              <a:t>495</a:t>
            </a:r>
            <a:endParaRPr lang="zh-CN" altLang="en-US"/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2133600" y="4572000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chemeClr val="folHlink"/>
                </a:solidFill>
              </a:rPr>
              <a:t>520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2133600" y="5029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chemeClr val="folHlink"/>
                </a:solidFill>
              </a:rPr>
              <a:t>585</a:t>
            </a:r>
            <a:endParaRPr lang="zh-CN" altLang="en-US" sz="2000"/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2133600" y="54102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chemeClr val="folHlink"/>
                </a:solidFill>
              </a:rPr>
              <a:t>…</a:t>
            </a:r>
            <a:r>
              <a:rPr lang="zh-CN" altLang="en-US"/>
              <a:t>                </a:t>
            </a:r>
            <a:r>
              <a:rPr lang="zh-CN" altLang="en-US" sz="2000">
                <a:solidFill>
                  <a:schemeClr val="folHlink"/>
                </a:solidFill>
              </a:rPr>
              <a:t> …</a:t>
            </a:r>
            <a:r>
              <a:rPr lang="zh-CN" altLang="en-US"/>
              <a:t>                        </a:t>
            </a:r>
            <a:r>
              <a:rPr lang="zh-CN" altLang="en-US" sz="2000">
                <a:solidFill>
                  <a:schemeClr val="folHlink"/>
                </a:solidFill>
              </a:rPr>
              <a:t>…</a:t>
            </a:r>
          </a:p>
        </p:txBody>
      </p:sp>
      <p:sp>
        <p:nvSpPr>
          <p:cNvPr id="76841" name="Text Box 41"/>
          <p:cNvSpPr txBox="1">
            <a:spLocks noChangeArrowheads="1"/>
          </p:cNvSpPr>
          <p:nvPr/>
        </p:nvSpPr>
        <p:spPr bwMode="auto">
          <a:xfrm>
            <a:off x="6858000" y="5029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chemeClr val="folHlink"/>
                </a:solidFill>
              </a:rPr>
              <a:t>成立</a:t>
            </a:r>
          </a:p>
        </p:txBody>
      </p:sp>
      <p:sp>
        <p:nvSpPr>
          <p:cNvPr id="76842" name="Text Box 42"/>
          <p:cNvSpPr txBox="1">
            <a:spLocks noChangeArrowheads="1"/>
          </p:cNvSpPr>
          <p:nvPr/>
        </p:nvSpPr>
        <p:spPr bwMode="auto">
          <a:xfrm>
            <a:off x="6858000" y="44958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chemeClr val="folHlink"/>
                </a:solidFill>
              </a:rPr>
              <a:t>成立</a:t>
            </a:r>
          </a:p>
        </p:txBody>
      </p:sp>
      <p:sp>
        <p:nvSpPr>
          <p:cNvPr id="76845" name="Text Box 45"/>
          <p:cNvSpPr txBox="1">
            <a:spLocks noChangeArrowheads="1"/>
          </p:cNvSpPr>
          <p:nvPr/>
        </p:nvSpPr>
        <p:spPr bwMode="auto">
          <a:xfrm>
            <a:off x="4191000" y="5029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chemeClr val="folHlink"/>
                </a:solidFill>
              </a:rPr>
              <a:t>550</a:t>
            </a:r>
          </a:p>
        </p:txBody>
      </p:sp>
      <p:grpSp>
        <p:nvGrpSpPr>
          <p:cNvPr id="26634" name="Group 77"/>
          <p:cNvGrpSpPr/>
          <p:nvPr/>
        </p:nvGrpSpPr>
        <p:grpSpPr bwMode="auto">
          <a:xfrm>
            <a:off x="228600" y="1295400"/>
            <a:ext cx="9296400" cy="4648200"/>
            <a:chOff x="144" y="1104"/>
            <a:chExt cx="5856" cy="2928"/>
          </a:xfrm>
        </p:grpSpPr>
        <p:sp>
          <p:nvSpPr>
            <p:cNvPr id="26648" name="Text Box 15"/>
            <p:cNvSpPr txBox="1">
              <a:spLocks noChangeArrowheads="1"/>
            </p:cNvSpPr>
            <p:nvPr/>
          </p:nvSpPr>
          <p:spPr bwMode="auto">
            <a:xfrm>
              <a:off x="2640" y="2016"/>
              <a:ext cx="864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/>
                <a:t>302.5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2000"/>
                <a:t>330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2000"/>
                <a:t>357.5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2000"/>
                <a:t>385</a:t>
              </a:r>
            </a:p>
          </p:txBody>
        </p:sp>
        <p:grpSp>
          <p:nvGrpSpPr>
            <p:cNvPr id="26649" name="Group 76"/>
            <p:cNvGrpSpPr/>
            <p:nvPr/>
          </p:nvGrpSpPr>
          <p:grpSpPr bwMode="auto">
            <a:xfrm>
              <a:off x="144" y="1104"/>
              <a:ext cx="5856" cy="2928"/>
              <a:chOff x="144" y="1104"/>
              <a:chExt cx="5856" cy="2928"/>
            </a:xfrm>
          </p:grpSpPr>
          <p:sp>
            <p:nvSpPr>
              <p:cNvPr id="26650" name="Line 57"/>
              <p:cNvSpPr>
                <a:spLocks noChangeShapeType="1"/>
              </p:cNvSpPr>
              <p:nvPr/>
            </p:nvSpPr>
            <p:spPr bwMode="auto">
              <a:xfrm>
                <a:off x="144" y="4032"/>
                <a:ext cx="54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26651" name="Group 75"/>
              <p:cNvGrpSpPr/>
              <p:nvPr/>
            </p:nvGrpSpPr>
            <p:grpSpPr bwMode="auto">
              <a:xfrm>
                <a:off x="144" y="1104"/>
                <a:ext cx="5856" cy="2928"/>
                <a:chOff x="144" y="1104"/>
                <a:chExt cx="5856" cy="2928"/>
              </a:xfrm>
            </p:grpSpPr>
            <p:grpSp>
              <p:nvGrpSpPr>
                <p:cNvPr id="26652" name="Group 37"/>
                <p:cNvGrpSpPr/>
                <p:nvPr/>
              </p:nvGrpSpPr>
              <p:grpSpPr bwMode="auto">
                <a:xfrm>
                  <a:off x="4224" y="1728"/>
                  <a:ext cx="1104" cy="1402"/>
                  <a:chOff x="4224" y="2016"/>
                  <a:chExt cx="1104" cy="1402"/>
                </a:xfrm>
              </p:grpSpPr>
              <p:sp>
                <p:nvSpPr>
                  <p:cNvPr id="26678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24" y="2016"/>
                    <a:ext cx="960" cy="5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zh-CN" altLang="en-US" sz="2000" b="0"/>
                      <a:t>不成立</a:t>
                    </a:r>
                  </a:p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zh-CN" altLang="en-US" sz="2000" b="0"/>
                      <a:t>不成立</a:t>
                    </a:r>
                  </a:p>
                </p:txBody>
              </p:sp>
              <p:sp>
                <p:nvSpPr>
                  <p:cNvPr id="26679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24" y="2592"/>
                    <a:ext cx="1104" cy="82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zh-CN" altLang="en-US" sz="2000"/>
                      <a:t>不成立</a:t>
                    </a:r>
                  </a:p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zh-CN" altLang="en-US" sz="2000"/>
                      <a:t>不成立</a:t>
                    </a:r>
                  </a:p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zh-CN" altLang="en-US" sz="2000"/>
                      <a:t>  成立</a:t>
                    </a:r>
                  </a:p>
                </p:txBody>
              </p:sp>
            </p:grpSp>
            <p:grpSp>
              <p:nvGrpSpPr>
                <p:cNvPr id="26653" name="Group 74"/>
                <p:cNvGrpSpPr/>
                <p:nvPr/>
              </p:nvGrpSpPr>
              <p:grpSpPr bwMode="auto">
                <a:xfrm>
                  <a:off x="144" y="1104"/>
                  <a:ext cx="5856" cy="2928"/>
                  <a:chOff x="144" y="1104"/>
                  <a:chExt cx="5856" cy="2928"/>
                </a:xfrm>
              </p:grpSpPr>
              <p:sp>
                <p:nvSpPr>
                  <p:cNvPr id="26654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8" y="1152"/>
                    <a:ext cx="2016" cy="5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1pPr>
                    <a:lvl2pPr marL="742950" indent="-28575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2pPr>
                    <a:lvl3pPr marL="1143000" indent="-22860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3pPr>
                    <a:lvl4pPr marL="1600200" indent="-22860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4pPr>
                    <a:lvl5pPr marL="2057400" indent="-228600" eaLnBrk="0" hangingPunct="0"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 b="1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黑体" panose="02010609060101010101" pitchFamily="49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zh-CN" altLang="en-US" sz="2000"/>
                      <a:t>大卡车的路程</a:t>
                    </a:r>
                    <a:endParaRPr lang="en-US" altLang="zh-CN" sz="2000"/>
                  </a:p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zh-CN" altLang="en-US" sz="2000"/>
                      <a:t>55（</a:t>
                    </a:r>
                    <a:r>
                      <a:rPr lang="en-US" altLang="zh-CN" sz="2000"/>
                      <a:t>X+1）(km)</a:t>
                    </a:r>
                    <a:endParaRPr lang="zh-CN" altLang="en-US" sz="2000"/>
                  </a:p>
                </p:txBody>
              </p:sp>
              <p:grpSp>
                <p:nvGrpSpPr>
                  <p:cNvPr id="26655" name="Group 35"/>
                  <p:cNvGrpSpPr/>
                  <p:nvPr/>
                </p:nvGrpSpPr>
                <p:grpSpPr bwMode="auto">
                  <a:xfrm>
                    <a:off x="1248" y="1728"/>
                    <a:ext cx="2064" cy="1402"/>
                    <a:chOff x="1248" y="2016"/>
                    <a:chExt cx="2064" cy="1402"/>
                  </a:xfrm>
                </p:grpSpPr>
                <p:sp>
                  <p:nvSpPr>
                    <p:cNvPr id="26676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48" y="2016"/>
                      <a:ext cx="912" cy="14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zh-CN" altLang="en-US" sz="2000"/>
                        <a:t>  260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zh-CN" altLang="en-US" sz="2000"/>
                        <a:t>  292.5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zh-CN" altLang="en-US" sz="2000"/>
                        <a:t>  325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zh-CN" altLang="en-US" sz="2000"/>
                        <a:t>  357.5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zh-CN" altLang="en-US" sz="2000"/>
                        <a:t>  390</a:t>
                      </a:r>
                    </a:p>
                  </p:txBody>
                </p:sp>
                <p:sp>
                  <p:nvSpPr>
                    <p:cNvPr id="26677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92" y="2016"/>
                      <a:ext cx="720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zh-CN" altLang="en-US" sz="2000"/>
                        <a:t> 275</a:t>
                      </a:r>
                    </a:p>
                  </p:txBody>
                </p:sp>
              </p:grpSp>
              <p:grpSp>
                <p:nvGrpSpPr>
                  <p:cNvPr id="26656" name="Group 38"/>
                  <p:cNvGrpSpPr/>
                  <p:nvPr/>
                </p:nvGrpSpPr>
                <p:grpSpPr bwMode="auto">
                  <a:xfrm>
                    <a:off x="144" y="1152"/>
                    <a:ext cx="5856" cy="2842"/>
                    <a:chOff x="144" y="1440"/>
                    <a:chExt cx="5856" cy="2842"/>
                  </a:xfrm>
                </p:grpSpPr>
                <p:sp>
                  <p:nvSpPr>
                    <p:cNvPr id="26673" name="Text 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4" y="1440"/>
                      <a:ext cx="1440" cy="28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zh-CN" altLang="en-US" sz="2000"/>
                        <a:t>小卡车的时间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/>
                        <a:t>X（h）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/>
                        <a:t>  4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/>
                        <a:t>  4.5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/>
                        <a:t>  5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/>
                        <a:t>  5.5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/>
                        <a:t>  6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/>
                        <a:t>  8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/>
                        <a:t>  9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/>
                        <a:t>  </a:t>
                      </a:r>
                      <a:r>
                        <a:rPr lang="en-US" altLang="zh-CN" sz="2000">
                          <a:latin typeface="Times New Roman" panose="02020603050405020304" pitchFamily="18" charset="0"/>
                        </a:rPr>
                        <a:t>…</a:t>
                      </a:r>
                      <a:endParaRPr lang="en-US" altLang="zh-CN" sz="2000"/>
                    </a:p>
                  </p:txBody>
                </p:sp>
                <p:sp>
                  <p:nvSpPr>
                    <p:cNvPr id="26674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96" y="1440"/>
                      <a:ext cx="1440" cy="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3pPr>
                      <a:lvl4pPr marL="16002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zh-CN" altLang="en-US" sz="2000"/>
                        <a:t>小卡车的路程</a:t>
                      </a:r>
                      <a:endParaRPr lang="en-US" altLang="zh-CN" sz="2000"/>
                    </a:p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sz="2000"/>
                        <a:t>65X（km）</a:t>
                      </a:r>
                    </a:p>
                  </p:txBody>
                </p:sp>
                <p:sp>
                  <p:nvSpPr>
                    <p:cNvPr id="26675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68" y="1440"/>
                      <a:ext cx="2832" cy="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1pPr>
                      <a:lvl2pPr marL="742950" indent="-28575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2pPr>
                      <a:lvl3pPr marL="11430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3pPr>
                      <a:lvl4pPr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4pPr>
                      <a:lvl5pPr marL="2057400" indent="-228600" eaLnBrk="0" hangingPunct="0"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 b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黑体" panose="02010609060101010101" pitchFamily="49" charset="-122"/>
                        </a:defRPr>
                      </a:lvl9pPr>
                    </a:lstStyle>
                    <a:p>
                      <a:pPr lvl="3" eaLnBrk="1" hangingPunct="1">
                        <a:spcBef>
                          <a:spcPct val="50000"/>
                        </a:spcBef>
                      </a:pPr>
                      <a:r>
                        <a:rPr lang="zh-CN" altLang="en-US" sz="2000"/>
                        <a:t>65</a:t>
                      </a:r>
                      <a:r>
                        <a:rPr lang="en-US" altLang="zh-CN" sz="2000"/>
                        <a:t>X＞ </a:t>
                      </a:r>
                      <a:r>
                        <a:rPr lang="zh-CN" altLang="en-US" sz="2000"/>
                        <a:t>55（</a:t>
                      </a:r>
                      <a:r>
                        <a:rPr lang="en-US" altLang="zh-CN" sz="2000"/>
                        <a:t>X+1）</a:t>
                      </a:r>
                      <a:endParaRPr lang="zh-CN" altLang="en-US" sz="2000"/>
                    </a:p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lang="zh-CN" altLang="en-US" sz="2000"/>
                        <a:t>成立吗？</a:t>
                      </a:r>
                    </a:p>
                  </p:txBody>
                </p:sp>
              </p:grpSp>
              <p:grpSp>
                <p:nvGrpSpPr>
                  <p:cNvPr id="26657" name="Group 73"/>
                  <p:cNvGrpSpPr/>
                  <p:nvPr/>
                </p:nvGrpSpPr>
                <p:grpSpPr bwMode="auto">
                  <a:xfrm>
                    <a:off x="144" y="1104"/>
                    <a:ext cx="5472" cy="2928"/>
                    <a:chOff x="144" y="1104"/>
                    <a:chExt cx="5472" cy="2928"/>
                  </a:xfrm>
                </p:grpSpPr>
                <p:sp>
                  <p:nvSpPr>
                    <p:cNvPr id="26658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1104"/>
                      <a:ext cx="54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26659" name="Group 72"/>
                    <p:cNvGrpSpPr/>
                    <p:nvPr/>
                  </p:nvGrpSpPr>
                  <p:grpSpPr bwMode="auto">
                    <a:xfrm>
                      <a:off x="144" y="1104"/>
                      <a:ext cx="5472" cy="2928"/>
                      <a:chOff x="144" y="1104"/>
                      <a:chExt cx="5472" cy="2928"/>
                    </a:xfrm>
                  </p:grpSpPr>
                  <p:sp>
                    <p:nvSpPr>
                      <p:cNvPr id="26668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8" y="1104"/>
                        <a:ext cx="0" cy="292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6669" name="Line 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04"/>
                        <a:ext cx="0" cy="292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6670" name="Line 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32" y="1104"/>
                        <a:ext cx="0" cy="292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6671" name="Line 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16" y="1104"/>
                        <a:ext cx="0" cy="292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6672" name="Line 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4" y="1104"/>
                        <a:ext cx="0" cy="292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26660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1968"/>
                      <a:ext cx="54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666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2256"/>
                      <a:ext cx="54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6662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2592"/>
                      <a:ext cx="54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6663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2880"/>
                      <a:ext cx="54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666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3120"/>
                      <a:ext cx="54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6665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3408"/>
                      <a:ext cx="54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6666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3792"/>
                      <a:ext cx="54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6667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" y="1680"/>
                      <a:ext cx="54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</p:grpSp>
      <p:grpSp>
        <p:nvGrpSpPr>
          <p:cNvPr id="11" name="Group 34"/>
          <p:cNvGrpSpPr/>
          <p:nvPr/>
        </p:nvGrpSpPr>
        <p:grpSpPr bwMode="auto">
          <a:xfrm>
            <a:off x="381000" y="3657600"/>
            <a:ext cx="7543800" cy="396875"/>
            <a:chOff x="240" y="2880"/>
            <a:chExt cx="4752" cy="250"/>
          </a:xfrm>
        </p:grpSpPr>
        <p:sp>
          <p:nvSpPr>
            <p:cNvPr id="26646" name="Text Box 32"/>
            <p:cNvSpPr txBox="1">
              <a:spLocks noChangeArrowheads="1"/>
            </p:cNvSpPr>
            <p:nvPr/>
          </p:nvSpPr>
          <p:spPr bwMode="auto">
            <a:xfrm>
              <a:off x="240" y="2880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solidFill>
                    <a:srgbClr val="FF7C80"/>
                  </a:solidFill>
                </a:rPr>
                <a:t>5.5</a:t>
              </a:r>
              <a:endParaRPr lang="zh-CN" altLang="en-US" sz="2000">
                <a:solidFill>
                  <a:srgbClr val="FF7C80"/>
                </a:solidFill>
              </a:endParaRPr>
            </a:p>
          </p:txBody>
        </p:sp>
        <p:sp>
          <p:nvSpPr>
            <p:cNvPr id="26647" name="Text Box 33"/>
            <p:cNvSpPr txBox="1">
              <a:spLocks noChangeArrowheads="1"/>
            </p:cNvSpPr>
            <p:nvPr/>
          </p:nvSpPr>
          <p:spPr bwMode="auto">
            <a:xfrm>
              <a:off x="4224" y="2880"/>
              <a:ext cx="7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>
                  <a:solidFill>
                    <a:srgbClr val="FF7C80"/>
                  </a:solidFill>
                </a:rPr>
                <a:t>不成立</a:t>
              </a:r>
            </a:p>
          </p:txBody>
        </p:sp>
      </p:grpSp>
      <p:grpSp>
        <p:nvGrpSpPr>
          <p:cNvPr id="12" name="Group 86"/>
          <p:cNvGrpSpPr/>
          <p:nvPr/>
        </p:nvGrpSpPr>
        <p:grpSpPr bwMode="auto">
          <a:xfrm>
            <a:off x="457200" y="6019800"/>
            <a:ext cx="7543800" cy="609600"/>
            <a:chOff x="288" y="3792"/>
            <a:chExt cx="4752" cy="384"/>
          </a:xfrm>
        </p:grpSpPr>
        <p:sp>
          <p:nvSpPr>
            <p:cNvPr id="26644" name="Text Box 27"/>
            <p:cNvSpPr txBox="1">
              <a:spLocks noChangeArrowheads="1"/>
            </p:cNvSpPr>
            <p:nvPr/>
          </p:nvSpPr>
          <p:spPr bwMode="auto">
            <a:xfrm>
              <a:off x="720" y="3792"/>
              <a:ext cx="4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ea typeface="宋体" panose="02010600030101010101" pitchFamily="2" charset="-122"/>
                </a:rPr>
                <a:t>2. 观察表格并回答：小卡车在何时超过大卡车？</a:t>
              </a:r>
            </a:p>
          </p:txBody>
        </p:sp>
        <p:pic>
          <p:nvPicPr>
            <p:cNvPr id="26645" name="Picture 78" descr="BD00028_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88" y="3792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637" name="Group 87"/>
          <p:cNvGrpSpPr/>
          <p:nvPr/>
        </p:nvGrpSpPr>
        <p:grpSpPr bwMode="auto">
          <a:xfrm>
            <a:off x="0" y="228600"/>
            <a:ext cx="2209800" cy="1066800"/>
            <a:chOff x="0" y="144"/>
            <a:chExt cx="1392" cy="672"/>
          </a:xfrm>
        </p:grpSpPr>
        <p:grpSp>
          <p:nvGrpSpPr>
            <p:cNvPr id="26638" name="Group 80"/>
            <p:cNvGrpSpPr/>
            <p:nvPr/>
          </p:nvGrpSpPr>
          <p:grpSpPr bwMode="auto">
            <a:xfrm>
              <a:off x="0" y="144"/>
              <a:ext cx="1392" cy="672"/>
              <a:chOff x="288" y="240"/>
              <a:chExt cx="1152" cy="624"/>
            </a:xfrm>
          </p:grpSpPr>
          <p:grpSp>
            <p:nvGrpSpPr>
              <p:cNvPr id="26640" name="Group 81"/>
              <p:cNvGrpSpPr/>
              <p:nvPr/>
            </p:nvGrpSpPr>
            <p:grpSpPr bwMode="auto">
              <a:xfrm>
                <a:off x="288" y="240"/>
                <a:ext cx="1152" cy="624"/>
                <a:chOff x="144" y="624"/>
                <a:chExt cx="960" cy="444"/>
              </a:xfrm>
            </p:grpSpPr>
            <p:pic>
              <p:nvPicPr>
                <p:cNvPr id="26642" name="Picture 82" descr="flow2"/>
                <p:cNvPicPr>
                  <a:picLocks noChangeAspect="1" noChangeArrowheads="1" noCrop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44" y="624"/>
                  <a:ext cx="960" cy="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643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88" y="624"/>
                  <a:ext cx="720" cy="2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40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黑体" panose="02010609060101010101" pitchFamily="49" charset="-122"/>
                    </a:defRPr>
                  </a:lvl1pPr>
                  <a:lvl2pPr marL="742950" indent="-285750" eaLnBrk="0" hangingPunct="0">
                    <a:defRPr kumimoji="1" sz="240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黑体" panose="02010609060101010101" pitchFamily="49" charset="-122"/>
                    </a:defRPr>
                  </a:lvl2pPr>
                  <a:lvl3pPr marL="1143000" indent="-228600" eaLnBrk="0" hangingPunct="0">
                    <a:defRPr kumimoji="1" sz="240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黑体" panose="02010609060101010101" pitchFamily="49" charset="-122"/>
                    </a:defRPr>
                  </a:lvl3pPr>
                  <a:lvl4pPr marL="1600200" indent="-228600" eaLnBrk="0" hangingPunct="0">
                    <a:defRPr kumimoji="1" sz="240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黑体" panose="02010609060101010101" pitchFamily="49" charset="-122"/>
                    </a:defRPr>
                  </a:lvl4pPr>
                  <a:lvl5pPr marL="2057400" indent="-228600" eaLnBrk="0" hangingPunct="0">
                    <a:defRPr kumimoji="1" sz="240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黑体" panose="02010609060101010101" pitchFamily="49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黑体" panose="02010609060101010101" pitchFamily="49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黑体" panose="02010609060101010101" pitchFamily="49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黑体" panose="02010609060101010101" pitchFamily="49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 b="1">
                      <a:solidFill>
                        <a:schemeClr val="tx1"/>
                      </a:solidFill>
                      <a:latin typeface="Verdana" panose="020B0604030504040204" pitchFamily="34" charset="0"/>
                      <a:ea typeface="黑体" panose="0201060906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zh-CN" altLang="en-US" sz="36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6641" name="Text Box 84"/>
              <p:cNvSpPr txBox="1">
                <a:spLocks noChangeArrowheads="1"/>
              </p:cNvSpPr>
              <p:nvPr/>
            </p:nvSpPr>
            <p:spPr bwMode="auto">
              <a:xfrm>
                <a:off x="480" y="336"/>
                <a:ext cx="864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 b="1">
                    <a:solidFill>
                      <a:schemeClr val="tx1"/>
                    </a:solidFill>
                    <a:latin typeface="Verdana" panose="020B0604030504040204" pitchFamily="34" charset="0"/>
                    <a:ea typeface="黑体" panose="02010609060101010101" pitchFamily="49" charset="-122"/>
                  </a:defRPr>
                </a:lvl1pPr>
                <a:lvl2pPr marL="742950" indent="-285750" eaLnBrk="0" hangingPunct="0">
                  <a:defRPr kumimoji="1" sz="2400" b="1">
                    <a:solidFill>
                      <a:schemeClr val="tx1"/>
                    </a:solidFill>
                    <a:latin typeface="Verdana" panose="020B0604030504040204" pitchFamily="34" charset="0"/>
                    <a:ea typeface="黑体" panose="02010609060101010101" pitchFamily="49" charset="-122"/>
                  </a:defRPr>
                </a:lvl2pPr>
                <a:lvl3pPr marL="1143000" indent="-228600" eaLnBrk="0" hangingPunct="0">
                  <a:defRPr kumimoji="1" sz="2400" b="1">
                    <a:solidFill>
                      <a:schemeClr val="tx1"/>
                    </a:solidFill>
                    <a:latin typeface="Verdana" panose="020B0604030504040204" pitchFamily="34" charset="0"/>
                    <a:ea typeface="黑体" panose="02010609060101010101" pitchFamily="49" charset="-122"/>
                  </a:defRPr>
                </a:lvl3pPr>
                <a:lvl4pPr marL="1600200" indent="-228600" eaLnBrk="0" hangingPunct="0">
                  <a:defRPr kumimoji="1" sz="2400" b="1">
                    <a:solidFill>
                      <a:schemeClr val="tx1"/>
                    </a:solidFill>
                    <a:latin typeface="Verdana" panose="020B0604030504040204" pitchFamily="34" charset="0"/>
                    <a:ea typeface="黑体" panose="02010609060101010101" pitchFamily="49" charset="-122"/>
                  </a:defRPr>
                </a:lvl4pPr>
                <a:lvl5pPr marL="2057400" indent="-228600" eaLnBrk="0" hangingPunct="0">
                  <a:defRPr kumimoji="1" sz="2400" b="1">
                    <a:solidFill>
                      <a:schemeClr val="tx1"/>
                    </a:solidFill>
                    <a:latin typeface="Verdana" panose="020B060403050404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Verdana" panose="020B060403050404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Verdana" panose="020B060403050404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Verdana" panose="020B060403050404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 b="1">
                    <a:solidFill>
                      <a:schemeClr val="tx1"/>
                    </a:solidFill>
                    <a:latin typeface="Verdana" panose="020B0604030504040204" pitchFamily="34" charset="0"/>
                    <a:ea typeface="黑体" panose="0201060906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zh-CN" altLang="en-US" sz="3200">
                  <a:solidFill>
                    <a:srgbClr val="3333FF"/>
                  </a:solidFill>
                  <a:latin typeface="隶书" panose="02010509060101010101" pitchFamily="49" charset="-122"/>
                  <a:ea typeface="隶书" panose="02010509060101010101" pitchFamily="49" charset="-122"/>
                </a:endParaRPr>
              </a:p>
            </p:txBody>
          </p:sp>
        </p:grpSp>
        <p:sp>
          <p:nvSpPr>
            <p:cNvPr id="26639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288" y="336"/>
              <a:ext cx="774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200" kern="10">
                  <a:ln w="19050">
                    <a:solidFill>
                      <a:srgbClr val="99CCFF"/>
                    </a:solidFill>
                    <a:rou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华文行楷" panose="02010800040101010101" charset="-122"/>
                  <a:ea typeface="华文行楷" panose="02010800040101010101" charset="-122"/>
                </a:rPr>
                <a:t>做一做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44" grpId="0" autoUpdateAnimBg="0"/>
      <p:bldP spid="76823" grpId="0" autoUpdateAnimBg="0"/>
      <p:bldP spid="76824" grpId="0" autoUpdateAnimBg="0"/>
      <p:bldP spid="76825" grpId="0" autoUpdateAnimBg="0"/>
      <p:bldP spid="76841" grpId="0" autoUpdateAnimBg="0"/>
      <p:bldP spid="76842" grpId="0" autoUpdateAnimBg="0"/>
      <p:bldP spid="7684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有大、小两量卡车从甲地向乙地运货。大卡车的行驶速度为55</a:t>
            </a:r>
            <a:r>
              <a:rPr lang="en-US" altLang="zh-CN" dirty="0"/>
              <a:t>km/h，</a:t>
            </a:r>
            <a:r>
              <a:rPr lang="zh-CN" altLang="en-US" dirty="0"/>
              <a:t>小卡车的行驶速度为65</a:t>
            </a:r>
            <a:r>
              <a:rPr lang="en-US" altLang="zh-CN" dirty="0"/>
              <a:t>km/h，</a:t>
            </a:r>
            <a:r>
              <a:rPr lang="zh-CN" altLang="en-US" dirty="0"/>
              <a:t>大卡车比小卡车早出发1 </a:t>
            </a:r>
            <a:r>
              <a:rPr lang="en-US" altLang="zh-CN" dirty="0"/>
              <a:t>h。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543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可以看出，当</a:t>
            </a:r>
            <a:r>
              <a:rPr lang="en-US" altLang="zh-CN" dirty="0"/>
              <a:t>X</a:t>
            </a:r>
            <a:r>
              <a:rPr lang="zh-CN" altLang="en-US" dirty="0"/>
              <a:t>取大于</a:t>
            </a:r>
            <a:r>
              <a:rPr lang="zh-CN" altLang="en-US" b="0" dirty="0">
                <a:latin typeface="Arial Black" panose="020B0A04020102020204" pitchFamily="34" charset="0"/>
              </a:rPr>
              <a:t>5.5</a:t>
            </a:r>
            <a:r>
              <a:rPr lang="zh-CN" altLang="en-US" dirty="0"/>
              <a:t>的数，即</a:t>
            </a:r>
            <a:r>
              <a:rPr lang="en-US" altLang="zh-CN" dirty="0"/>
              <a:t>X＞ </a:t>
            </a:r>
            <a:r>
              <a:rPr lang="zh-CN" altLang="en-US" b="0" dirty="0">
                <a:latin typeface="Arial Black" panose="020B0A04020102020204" pitchFamily="34" charset="0"/>
              </a:rPr>
              <a:t>5.5</a:t>
            </a:r>
            <a:r>
              <a:rPr lang="zh-CN" altLang="en-US" dirty="0"/>
              <a:t>时，如6，8，9　</a:t>
            </a:r>
            <a:r>
              <a:rPr lang="zh-CN" altLang="en-US" dirty="0">
                <a:latin typeface="Times New Roman" panose="02020603050405020304" pitchFamily="18" charset="0"/>
              </a:rPr>
              <a:t>…</a:t>
            </a:r>
            <a:r>
              <a:rPr lang="zh-CN" altLang="en-US" dirty="0"/>
              <a:t>  等，65</a:t>
            </a:r>
            <a:r>
              <a:rPr lang="en-US" altLang="zh-CN" dirty="0"/>
              <a:t>X＞ </a:t>
            </a:r>
            <a:r>
              <a:rPr lang="zh-CN" altLang="en-US" dirty="0"/>
              <a:t>55（</a:t>
            </a:r>
            <a:r>
              <a:rPr lang="en-US" altLang="zh-CN" dirty="0"/>
              <a:t>X+1）</a:t>
            </a:r>
            <a:r>
              <a:rPr lang="zh-CN" altLang="en-US" dirty="0"/>
              <a:t>成立。也就是说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/>
              <a:t>当小卡车出发</a:t>
            </a:r>
            <a:r>
              <a:rPr lang="zh-CN" altLang="en-US" b="0" dirty="0">
                <a:latin typeface="Arial Black" panose="020B0A04020102020204" pitchFamily="34" charset="0"/>
              </a:rPr>
              <a:t>5.5</a:t>
            </a:r>
            <a:r>
              <a:rPr lang="zh-CN" altLang="en-US" dirty="0"/>
              <a:t>小时以后，小卡车超过大卡车。</a:t>
            </a:r>
            <a:endParaRPr lang="en-US" altLang="zh-CN" dirty="0"/>
          </a:p>
        </p:txBody>
      </p:sp>
      <p:pic>
        <p:nvPicPr>
          <p:cNvPr id="27652" name="Picture 5" descr="喷泉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638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3" name="Group 7"/>
          <p:cNvGrpSpPr/>
          <p:nvPr/>
        </p:nvGrpSpPr>
        <p:grpSpPr bwMode="auto">
          <a:xfrm>
            <a:off x="609600" y="0"/>
            <a:ext cx="2819400" cy="609600"/>
            <a:chOff x="2064" y="432"/>
            <a:chExt cx="2112" cy="528"/>
          </a:xfrm>
        </p:grpSpPr>
        <p:pic>
          <p:nvPicPr>
            <p:cNvPr id="27657" name="Picture 8" descr="A-2-00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064" y="432"/>
              <a:ext cx="192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2255" y="477"/>
              <a:ext cx="1921" cy="4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0" lang="zh-CN" altLang="en-US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华文彩云" panose="02010800040101010101" pitchFamily="2" charset="-122"/>
                </a:rPr>
                <a:t>一 起 探 究</a:t>
              </a:r>
            </a:p>
          </p:txBody>
        </p:sp>
      </p:grpSp>
      <p:pic>
        <p:nvPicPr>
          <p:cNvPr id="27654" name="Picture 10" descr="pic004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 Box 15"/>
          <p:cNvSpPr txBox="1">
            <a:spLocks noChangeArrowheads="1"/>
          </p:cNvSpPr>
          <p:nvPr/>
        </p:nvSpPr>
        <p:spPr bwMode="auto">
          <a:xfrm>
            <a:off x="1143000" y="23622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宋体" panose="02010600030101010101" pitchFamily="2" charset="-122"/>
              </a:rPr>
              <a:t>2. 观察表格并回答：小卡车在何时超过大卡车？</a:t>
            </a:r>
          </a:p>
        </p:txBody>
      </p:sp>
      <p:pic>
        <p:nvPicPr>
          <p:cNvPr id="27656" name="Picture 16" descr="BD00028_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200" y="2362200"/>
            <a:ext cx="3952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有大、小两量卡车从甲地向乙地运货。大卡车的行驶速度为55</a:t>
            </a:r>
            <a:r>
              <a:rPr lang="en-US" altLang="zh-CN"/>
              <a:t>km/h，</a:t>
            </a:r>
            <a:r>
              <a:rPr lang="zh-CN" altLang="en-US"/>
              <a:t>小卡车的行驶速度为65</a:t>
            </a:r>
            <a:r>
              <a:rPr lang="en-US" altLang="zh-CN"/>
              <a:t>km/h，</a:t>
            </a:r>
            <a:r>
              <a:rPr lang="zh-CN" altLang="en-US"/>
              <a:t>大卡车比小卡车早出发1 </a:t>
            </a:r>
            <a:r>
              <a:rPr lang="en-US" altLang="zh-CN"/>
              <a:t>h。</a:t>
            </a:r>
            <a:r>
              <a:rPr lang="zh-CN" altLang="en-US"/>
              <a:t>小卡车开出多少小时后超过大卡车？</a:t>
            </a:r>
            <a:endParaRPr lang="en-US" altLang="zh-CN"/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8674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解：设小卡车开出</a:t>
            </a:r>
            <a:r>
              <a:rPr lang="en-US" altLang="zh-CN" dirty="0"/>
              <a:t>X</a:t>
            </a:r>
            <a:r>
              <a:rPr lang="zh-CN" altLang="en-US" dirty="0"/>
              <a:t>小时时追上大卡车。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/>
              <a:t>        65</a:t>
            </a:r>
            <a:r>
              <a:rPr lang="en-US" altLang="zh-CN" dirty="0"/>
              <a:t>X= </a:t>
            </a:r>
            <a:r>
              <a:rPr lang="zh-CN" altLang="en-US" dirty="0"/>
              <a:t>55（</a:t>
            </a:r>
            <a:r>
              <a:rPr lang="en-US" altLang="zh-CN" dirty="0"/>
              <a:t>X+1）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/>
              <a:t>            </a:t>
            </a:r>
            <a:r>
              <a:rPr lang="en-US" altLang="zh-CN" dirty="0"/>
              <a:t>X=5.5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/>
              <a:t>答:因为当小卡车开出</a:t>
            </a:r>
            <a:r>
              <a:rPr lang="en-US" altLang="zh-CN" dirty="0"/>
              <a:t>5.5</a:t>
            </a:r>
            <a:r>
              <a:rPr lang="zh-CN" altLang="en-US" dirty="0"/>
              <a:t>小时时追上大卡车。所以当小卡车开出5.5小时后超过大卡车。</a:t>
            </a:r>
          </a:p>
        </p:txBody>
      </p:sp>
      <p:grpSp>
        <p:nvGrpSpPr>
          <p:cNvPr id="24580" name="Group 9"/>
          <p:cNvGrpSpPr/>
          <p:nvPr/>
        </p:nvGrpSpPr>
        <p:grpSpPr bwMode="auto">
          <a:xfrm>
            <a:off x="609600" y="0"/>
            <a:ext cx="2819400" cy="609600"/>
            <a:chOff x="2064" y="432"/>
            <a:chExt cx="2112" cy="528"/>
          </a:xfrm>
        </p:grpSpPr>
        <p:pic>
          <p:nvPicPr>
            <p:cNvPr id="24582" name="Picture 10" descr="A-2-00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64" y="432"/>
              <a:ext cx="192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11" name="Text Box 11"/>
            <p:cNvSpPr txBox="1">
              <a:spLocks noChangeArrowheads="1"/>
            </p:cNvSpPr>
            <p:nvPr/>
          </p:nvSpPr>
          <p:spPr bwMode="auto">
            <a:xfrm>
              <a:off x="2255" y="477"/>
              <a:ext cx="1921" cy="4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0" lang="zh-CN" altLang="en-US" sz="2800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华文彩云" panose="02010800040101010101" pitchFamily="2" charset="-122"/>
                </a:rPr>
                <a:t>一 起 探 究</a:t>
              </a:r>
            </a:p>
          </p:txBody>
        </p:sp>
      </p:grpSp>
      <p:pic>
        <p:nvPicPr>
          <p:cNvPr id="24581" name="Picture 12" descr="pic004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1066800" y="2209800"/>
            <a:ext cx="7086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下列各数中，那些能使不等式</a:t>
            </a:r>
            <a:r>
              <a:rPr lang="en-US" altLang="zh-CN"/>
              <a:t>X</a:t>
            </a:r>
            <a:r>
              <a:rPr lang="en-US" altLang="zh-CN" sz="2800"/>
              <a:t>—</a:t>
            </a:r>
            <a:r>
              <a:rPr lang="en-US" altLang="zh-CN"/>
              <a:t>2＞1</a:t>
            </a:r>
            <a:r>
              <a:rPr lang="zh-CN" altLang="en-US"/>
              <a:t>成立？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/>
              <a:t>   </a:t>
            </a:r>
            <a:r>
              <a:rPr lang="zh-CN" altLang="en-US" sz="2000"/>
              <a:t>—</a:t>
            </a:r>
            <a:r>
              <a:rPr lang="zh-CN" altLang="en-US"/>
              <a:t>4， </a:t>
            </a:r>
            <a:r>
              <a:rPr lang="zh-CN" altLang="en-US" sz="2000"/>
              <a:t>—</a:t>
            </a:r>
            <a:r>
              <a:rPr lang="zh-CN" altLang="en-US"/>
              <a:t>1， 0，3，5，8，8.2，9.5，12。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447800" y="3505200"/>
            <a:ext cx="6858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解：使不等式</a:t>
            </a:r>
            <a:r>
              <a:rPr lang="en-US" altLang="zh-CN"/>
              <a:t>X</a:t>
            </a:r>
            <a:r>
              <a:rPr lang="en-US" altLang="zh-CN" sz="2800"/>
              <a:t>—</a:t>
            </a:r>
            <a:r>
              <a:rPr lang="en-US" altLang="zh-CN"/>
              <a:t>2＞1</a:t>
            </a:r>
            <a:r>
              <a:rPr lang="zh-CN" altLang="en-US"/>
              <a:t>成立的数有：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/>
              <a:t>          5，8，8.2，9.5，12。</a:t>
            </a:r>
          </a:p>
        </p:txBody>
      </p:sp>
      <p:grpSp>
        <p:nvGrpSpPr>
          <p:cNvPr id="28676" name="Group 16"/>
          <p:cNvGrpSpPr/>
          <p:nvPr/>
        </p:nvGrpSpPr>
        <p:grpSpPr bwMode="auto">
          <a:xfrm>
            <a:off x="762000" y="838200"/>
            <a:ext cx="2971800" cy="1219200"/>
            <a:chOff x="480" y="528"/>
            <a:chExt cx="1872" cy="768"/>
          </a:xfrm>
        </p:grpSpPr>
        <p:pic>
          <p:nvPicPr>
            <p:cNvPr id="28677" name="Picture 12" descr="A-2-0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528"/>
              <a:ext cx="1872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78" name="Text Box 13"/>
            <p:cNvSpPr txBox="1">
              <a:spLocks noChangeArrowheads="1"/>
            </p:cNvSpPr>
            <p:nvPr/>
          </p:nvSpPr>
          <p:spPr bwMode="auto">
            <a:xfrm>
              <a:off x="864" y="624"/>
              <a:ext cx="138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0" lang="zh-CN" altLang="en-US" sz="4000">
                  <a:solidFill>
                    <a:srgbClr val="FF00FF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做一做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2663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folHlink"/>
                </a:solidFill>
              </a:rPr>
              <a:t>你能行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84213" y="981075"/>
            <a:ext cx="7993062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914400" indent="-4572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371600" indent="-4572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828800" indent="-4572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286000" indent="-4572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800" dirty="0"/>
              <a:t>1</a:t>
            </a:r>
            <a:r>
              <a:rPr lang="zh-CN" altLang="en-US" sz="2800" dirty="0"/>
              <a:t>、判断下列各式哪些是不等式？哪些不是？</a:t>
            </a:r>
          </a:p>
          <a:p>
            <a:pPr lvl="1" eaLnBrk="1" hangingPunct="1"/>
            <a:r>
              <a:rPr lang="en-US" altLang="zh-CN" sz="2800" dirty="0"/>
              <a:t>① 3&gt;2;② </a:t>
            </a:r>
            <a:r>
              <a:rPr lang="en-US" altLang="zh-CN" sz="2800" i="1" dirty="0"/>
              <a:t>x</a:t>
            </a:r>
            <a:r>
              <a:rPr lang="en-US" altLang="zh-CN" sz="2800" dirty="0"/>
              <a:t>+3&lt;5;③ 4&gt;6;④ 2</a:t>
            </a:r>
            <a:r>
              <a:rPr lang="en-US" altLang="zh-CN" sz="2800" i="1" dirty="0"/>
              <a:t>x</a:t>
            </a:r>
            <a:r>
              <a:rPr lang="en-US" altLang="zh-CN" sz="2800" dirty="0"/>
              <a:t>+1;</a:t>
            </a:r>
          </a:p>
          <a:p>
            <a:pPr eaLnBrk="1" hangingPunct="1"/>
            <a:r>
              <a:rPr lang="en-US" altLang="zh-CN" sz="2800" dirty="0"/>
              <a:t>⑤ 5</a:t>
            </a:r>
            <a:r>
              <a:rPr lang="en-US" altLang="zh-CN" sz="2800" i="1" dirty="0"/>
              <a:t>x</a:t>
            </a:r>
            <a:r>
              <a:rPr lang="en-US" altLang="zh-CN" sz="2800" dirty="0"/>
              <a:t>+2=7</a:t>
            </a:r>
            <a:r>
              <a:rPr lang="en-US" altLang="zh-CN" sz="2800" i="1" dirty="0"/>
              <a:t>x </a:t>
            </a:r>
            <a:r>
              <a:rPr lang="en-US" altLang="zh-CN" sz="2800" dirty="0"/>
              <a:t>⑥ </a:t>
            </a:r>
            <a:r>
              <a:rPr lang="en-US" altLang="zh-CN" sz="2800" i="1" dirty="0"/>
              <a:t>a≠</a:t>
            </a:r>
            <a:r>
              <a:rPr lang="en-US" altLang="zh-CN" sz="2800" dirty="0"/>
              <a:t>3⑦ 2</a:t>
            </a:r>
            <a:r>
              <a:rPr lang="en-US" altLang="zh-CN" sz="2800" i="1" dirty="0"/>
              <a:t>x+</a:t>
            </a:r>
            <a:r>
              <a:rPr lang="en-US" altLang="zh-CN" sz="2800" dirty="0"/>
              <a:t>3</a:t>
            </a:r>
            <a:r>
              <a:rPr lang="en-US" altLang="zh-CN" sz="2800" i="1" dirty="0"/>
              <a:t>y</a:t>
            </a:r>
            <a:r>
              <a:rPr lang="en-US" altLang="zh-CN" sz="2800" dirty="0"/>
              <a:t>≤9</a:t>
            </a:r>
          </a:p>
          <a:p>
            <a:pPr eaLnBrk="1" hangingPunct="1"/>
            <a:r>
              <a:rPr lang="zh-CN" altLang="en-US" sz="2800" dirty="0"/>
              <a:t>属于不等式的有</a:t>
            </a:r>
            <a:r>
              <a:rPr lang="zh-CN" altLang="en-US" sz="2800" u="sng" dirty="0"/>
              <a:t>                </a:t>
            </a:r>
            <a:r>
              <a:rPr lang="en-US" altLang="zh-CN" sz="2800" u="sng" dirty="0"/>
              <a:t>;</a:t>
            </a:r>
            <a:endParaRPr lang="en-US" altLang="zh-CN" sz="2800" dirty="0"/>
          </a:p>
          <a:p>
            <a:pPr eaLnBrk="1" hangingPunct="1"/>
            <a:r>
              <a:rPr lang="zh-CN" altLang="en-US" sz="2800" dirty="0"/>
              <a:t>不属于不等式的有</a:t>
            </a:r>
            <a:r>
              <a:rPr lang="zh-CN" altLang="en-US" u="sng" dirty="0"/>
              <a:t>              </a:t>
            </a:r>
            <a:r>
              <a:rPr lang="zh-CN" altLang="en-US" dirty="0"/>
              <a:t>。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755650" y="3500438"/>
            <a:ext cx="648017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/>
              <a:t>2</a:t>
            </a:r>
            <a:r>
              <a:rPr lang="zh-CN" altLang="en-US" sz="2800" dirty="0"/>
              <a:t>、用不等式表示</a:t>
            </a:r>
            <a:r>
              <a:rPr lang="en-US" altLang="zh-CN" sz="2800" dirty="0"/>
              <a:t>:</a:t>
            </a:r>
          </a:p>
          <a:p>
            <a:r>
              <a:rPr lang="en-US" altLang="zh-CN" sz="2800" dirty="0"/>
              <a:t>   (1)</a:t>
            </a:r>
            <a:r>
              <a:rPr lang="en-US" altLang="zh-CN" sz="2800" i="1" dirty="0"/>
              <a:t>x</a:t>
            </a:r>
            <a:r>
              <a:rPr lang="zh-CN" altLang="en-US" sz="2800" dirty="0"/>
              <a:t>的</a:t>
            </a:r>
            <a:r>
              <a:rPr lang="en-US" altLang="zh-CN" sz="2800" dirty="0"/>
              <a:t>3</a:t>
            </a:r>
            <a:r>
              <a:rPr lang="zh-CN" altLang="en-US" sz="2800" dirty="0"/>
              <a:t>倍与</a:t>
            </a:r>
            <a:r>
              <a:rPr lang="en-US" altLang="zh-CN" sz="2800" i="1" dirty="0"/>
              <a:t>y</a:t>
            </a:r>
            <a:r>
              <a:rPr lang="zh-CN" altLang="en-US" sz="2800" dirty="0"/>
              <a:t>的</a:t>
            </a:r>
            <a:r>
              <a:rPr lang="en-US" altLang="zh-CN" sz="2800" dirty="0"/>
              <a:t>5</a:t>
            </a:r>
            <a:r>
              <a:rPr lang="zh-CN" altLang="en-US" sz="2800" dirty="0"/>
              <a:t>倍的和不大于</a:t>
            </a:r>
            <a:r>
              <a:rPr lang="en-US" altLang="zh-CN" sz="2800" dirty="0"/>
              <a:t>3.</a:t>
            </a:r>
          </a:p>
          <a:p>
            <a:r>
              <a:rPr lang="en-US" altLang="zh-CN" sz="2800" dirty="0"/>
              <a:t>   (2)</a:t>
            </a:r>
            <a:r>
              <a:rPr lang="en-US" altLang="zh-CN" sz="2800" i="1" dirty="0"/>
              <a:t>x</a:t>
            </a:r>
            <a:r>
              <a:rPr lang="zh-CN" altLang="en-US" sz="2800" dirty="0"/>
              <a:t>是正数</a:t>
            </a:r>
            <a:r>
              <a:rPr lang="en-US" altLang="zh-CN" sz="2800" dirty="0"/>
              <a:t>.</a:t>
            </a:r>
          </a:p>
          <a:p>
            <a:r>
              <a:rPr lang="en-US" altLang="zh-CN" sz="2800" dirty="0"/>
              <a:t>   (3)</a:t>
            </a:r>
            <a:r>
              <a:rPr lang="en-US" altLang="zh-CN" sz="2800" i="1" dirty="0"/>
              <a:t>x</a:t>
            </a:r>
            <a:r>
              <a:rPr lang="zh-CN" altLang="en-US" sz="2800" dirty="0"/>
              <a:t>是非负数</a:t>
            </a:r>
            <a:r>
              <a:rPr lang="en-US" altLang="zh-CN" sz="2800" dirty="0"/>
              <a:t>.</a:t>
            </a:r>
          </a:p>
          <a:p>
            <a:r>
              <a:rPr lang="en-US" altLang="zh-CN" sz="2800" dirty="0"/>
              <a:t>   (4)</a:t>
            </a:r>
            <a:r>
              <a:rPr lang="en-US" altLang="zh-CN" sz="2800" i="1" dirty="0"/>
              <a:t>a</a:t>
            </a:r>
            <a:r>
              <a:rPr lang="zh-CN" altLang="en-US" sz="2800" dirty="0"/>
              <a:t>不小于</a:t>
            </a:r>
            <a:r>
              <a:rPr lang="en-US" altLang="zh-CN" sz="2800" i="1" dirty="0"/>
              <a:t>b.</a:t>
            </a:r>
            <a:endParaRPr lang="en-US" altLang="zh-CN" sz="2800" dirty="0"/>
          </a:p>
          <a:p>
            <a:r>
              <a:rPr lang="en-US" altLang="zh-CN" sz="2800" dirty="0"/>
              <a:t>   </a:t>
            </a:r>
            <a:endParaRPr lang="zh-CN" altLang="en-US" sz="2800" dirty="0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419475" y="2205038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folHlink"/>
                </a:solidFill>
              </a:rPr>
              <a:t>①②③⑥⑦ 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851275" y="2708275"/>
            <a:ext cx="230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folHlink"/>
                </a:solidFill>
              </a:rPr>
              <a:t>④⑤ 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95288" y="5949950"/>
            <a:ext cx="838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folHlink"/>
                </a:solidFill>
              </a:rPr>
              <a:t>(1)3</a:t>
            </a:r>
            <a:r>
              <a:rPr lang="en-US" altLang="zh-CN" i="1" dirty="0">
                <a:solidFill>
                  <a:schemeClr val="folHlink"/>
                </a:solidFill>
              </a:rPr>
              <a:t>x</a:t>
            </a:r>
            <a:r>
              <a:rPr lang="en-US" altLang="zh-CN" dirty="0">
                <a:solidFill>
                  <a:schemeClr val="folHlink"/>
                </a:solidFill>
              </a:rPr>
              <a:t>+5</a:t>
            </a:r>
            <a:r>
              <a:rPr lang="en-US" altLang="zh-CN" i="1" dirty="0">
                <a:solidFill>
                  <a:schemeClr val="folHlink"/>
                </a:solidFill>
              </a:rPr>
              <a:t>y</a:t>
            </a:r>
            <a:r>
              <a:rPr lang="en-US" altLang="zh-CN" dirty="0">
                <a:solidFill>
                  <a:schemeClr val="folHlink"/>
                </a:solidFill>
              </a:rPr>
              <a:t>≤3.(2)</a:t>
            </a:r>
            <a:r>
              <a:rPr lang="en-US" altLang="zh-CN" i="1" dirty="0">
                <a:solidFill>
                  <a:schemeClr val="folHlink"/>
                </a:solidFill>
              </a:rPr>
              <a:t>x</a:t>
            </a:r>
            <a:r>
              <a:rPr lang="en-US" altLang="zh-CN" dirty="0">
                <a:solidFill>
                  <a:schemeClr val="folHlink"/>
                </a:solidFill>
              </a:rPr>
              <a:t>&gt;0. (3)</a:t>
            </a:r>
            <a:r>
              <a:rPr lang="en-US" altLang="zh-CN" i="1" dirty="0">
                <a:solidFill>
                  <a:schemeClr val="folHlink"/>
                </a:solidFill>
              </a:rPr>
              <a:t> x</a:t>
            </a:r>
            <a:r>
              <a:rPr lang="en-US" altLang="zh-CN" dirty="0">
                <a:solidFill>
                  <a:schemeClr val="folHlink"/>
                </a:solidFill>
              </a:rPr>
              <a:t>≥0.  (4)</a:t>
            </a:r>
            <a:r>
              <a:rPr lang="en-US" altLang="zh-CN" i="1" dirty="0" err="1">
                <a:solidFill>
                  <a:schemeClr val="folHlink"/>
                </a:solidFill>
              </a:rPr>
              <a:t>a</a:t>
            </a:r>
            <a:r>
              <a:rPr lang="en-US" altLang="zh-CN" dirty="0" err="1">
                <a:solidFill>
                  <a:schemeClr val="folHlink"/>
                </a:solidFill>
              </a:rPr>
              <a:t>≥</a:t>
            </a:r>
            <a:r>
              <a:rPr lang="en-US" altLang="zh-CN" i="1" dirty="0" err="1">
                <a:solidFill>
                  <a:schemeClr val="folHlink"/>
                </a:solidFill>
              </a:rPr>
              <a:t>b</a:t>
            </a:r>
            <a:r>
              <a:rPr lang="en-US" altLang="zh-CN" dirty="0">
                <a:solidFill>
                  <a:schemeClr val="folHlink"/>
                </a:solidFill>
              </a:rPr>
              <a:t> </a:t>
            </a:r>
            <a:endParaRPr lang="zh-CN" alt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71550" y="1125538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23850" y="188913"/>
            <a:ext cx="2663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folHlink"/>
                </a:solidFill>
              </a:rPr>
              <a:t>你能行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79388" y="981075"/>
            <a:ext cx="76327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/>
              <a:t>3</a:t>
            </a:r>
            <a:r>
              <a:rPr lang="zh-CN" altLang="en-US" sz="2800" dirty="0"/>
              <a:t>、某种树原高度为</a:t>
            </a:r>
            <a:r>
              <a:rPr lang="en-US" altLang="zh-CN" sz="2800" dirty="0"/>
              <a:t>1.7</a:t>
            </a:r>
            <a:r>
              <a:rPr lang="zh-CN" altLang="en-US" sz="2800" dirty="0"/>
              <a:t>米，若以后平均每年生长</a:t>
            </a:r>
            <a:r>
              <a:rPr lang="en-US" altLang="zh-CN" sz="2800" i="1" dirty="0"/>
              <a:t>x</a:t>
            </a:r>
            <a:r>
              <a:rPr lang="zh-CN" altLang="en-US" sz="2800" dirty="0"/>
              <a:t>米，那么四年后该树的高度会超过</a:t>
            </a:r>
            <a:r>
              <a:rPr lang="en-US" altLang="zh-CN" sz="2800" dirty="0"/>
              <a:t>2.6</a:t>
            </a:r>
            <a:r>
              <a:rPr lang="zh-CN" altLang="en-US" sz="2800" dirty="0"/>
              <a:t>米</a:t>
            </a:r>
            <a:r>
              <a:rPr lang="en-US" altLang="zh-CN" sz="2800" dirty="0"/>
              <a:t>.</a:t>
            </a:r>
            <a:r>
              <a:rPr lang="zh-CN" altLang="en-US" sz="2800" dirty="0"/>
              <a:t>则</a:t>
            </a:r>
            <a:r>
              <a:rPr lang="en-US" altLang="zh-CN" sz="2800" i="1" dirty="0"/>
              <a:t>x</a:t>
            </a:r>
            <a:r>
              <a:rPr lang="zh-CN" altLang="en-US" sz="2800" dirty="0"/>
              <a:t>满足的不等式为</a:t>
            </a:r>
            <a:r>
              <a:rPr lang="zh-CN" altLang="en-US" sz="2800" u="sng" dirty="0"/>
              <a:t>                   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79388" y="2708275"/>
            <a:ext cx="88201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/>
              <a:t>4</a:t>
            </a:r>
            <a:r>
              <a:rPr lang="zh-CN" altLang="en-US" sz="2800" dirty="0"/>
              <a:t>、在下列各数中，哪些能使不等式</a:t>
            </a:r>
            <a:r>
              <a:rPr lang="en-US" altLang="zh-CN" sz="2800" dirty="0"/>
              <a:t>4</a:t>
            </a:r>
            <a:r>
              <a:rPr lang="en-US" altLang="zh-CN" sz="2800" i="1" dirty="0"/>
              <a:t>x</a:t>
            </a:r>
            <a:r>
              <a:rPr lang="zh-CN" altLang="en-US" sz="2800" dirty="0"/>
              <a:t>－</a:t>
            </a:r>
            <a:r>
              <a:rPr lang="en-US" altLang="zh-CN" sz="2800" dirty="0"/>
              <a:t>3≤7</a:t>
            </a:r>
            <a:r>
              <a:rPr lang="zh-CN" altLang="en-US" sz="2800" dirty="0"/>
              <a:t>成立            （  ）</a:t>
            </a:r>
          </a:p>
          <a:p>
            <a:r>
              <a:rPr lang="en-US" altLang="zh-CN" sz="2800" dirty="0"/>
              <a:t>A.  7   B.  5   C. 3    D. 1</a:t>
            </a:r>
            <a:endParaRPr lang="zh-CN" altLang="en-US" sz="2800" dirty="0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0" y="4508500"/>
            <a:ext cx="86042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/>
              <a:t>5</a:t>
            </a:r>
            <a:r>
              <a:rPr lang="zh-CN" altLang="en-US" sz="2800" dirty="0"/>
              <a:t>、下列各数</a:t>
            </a:r>
            <a:r>
              <a:rPr lang="en-US" altLang="zh-CN" sz="2800" dirty="0"/>
              <a:t>-5</a:t>
            </a:r>
            <a:r>
              <a:rPr lang="zh-CN" altLang="en-US" sz="2800" dirty="0"/>
              <a:t>，</a:t>
            </a:r>
            <a:r>
              <a:rPr lang="en-US" altLang="zh-CN" sz="2800" dirty="0"/>
              <a:t>-4</a:t>
            </a:r>
            <a:r>
              <a:rPr lang="zh-CN" altLang="en-US" sz="2800" dirty="0"/>
              <a:t>，</a:t>
            </a:r>
            <a:r>
              <a:rPr lang="en-US" altLang="zh-CN" sz="2800" dirty="0"/>
              <a:t>-3</a:t>
            </a:r>
            <a:r>
              <a:rPr lang="zh-CN" altLang="en-US" sz="2800" dirty="0"/>
              <a:t>，</a:t>
            </a:r>
            <a:r>
              <a:rPr lang="en-US" altLang="zh-CN" sz="2800" dirty="0"/>
              <a:t>-2</a:t>
            </a:r>
            <a:r>
              <a:rPr lang="zh-CN" altLang="en-US" sz="2800" dirty="0"/>
              <a:t>，</a:t>
            </a:r>
            <a:r>
              <a:rPr lang="en-US" altLang="zh-CN" sz="2800" dirty="0"/>
              <a:t>-1</a:t>
            </a:r>
            <a:r>
              <a:rPr lang="zh-CN" altLang="en-US" sz="2800" dirty="0"/>
              <a:t>，</a:t>
            </a:r>
            <a:r>
              <a:rPr lang="en-US" altLang="zh-CN" sz="2800" dirty="0"/>
              <a:t>0</a:t>
            </a:r>
            <a:r>
              <a:rPr lang="zh-CN" altLang="en-US" sz="2800" dirty="0"/>
              <a:t>，</a:t>
            </a:r>
            <a:r>
              <a:rPr lang="en-US" altLang="zh-CN" sz="2800" dirty="0"/>
              <a:t>1</a:t>
            </a:r>
            <a:r>
              <a:rPr lang="zh-CN" altLang="en-US" sz="2800" dirty="0"/>
              <a:t>，</a:t>
            </a:r>
            <a:r>
              <a:rPr lang="en-US" altLang="zh-CN" sz="2800" dirty="0"/>
              <a:t>2</a:t>
            </a:r>
            <a:r>
              <a:rPr lang="zh-CN" altLang="en-US" sz="2800" dirty="0"/>
              <a:t>，</a:t>
            </a:r>
            <a:r>
              <a:rPr lang="en-US" altLang="zh-CN" sz="2800" dirty="0"/>
              <a:t>3</a:t>
            </a:r>
            <a:r>
              <a:rPr lang="zh-CN" altLang="en-US" sz="2800" dirty="0"/>
              <a:t>，</a:t>
            </a:r>
            <a:r>
              <a:rPr lang="en-US" altLang="zh-CN" sz="2800" dirty="0"/>
              <a:t>4</a:t>
            </a:r>
            <a:r>
              <a:rPr lang="zh-CN" altLang="en-US" sz="2800" dirty="0"/>
              <a:t>，</a:t>
            </a:r>
            <a:r>
              <a:rPr lang="en-US" altLang="zh-CN" sz="2800" dirty="0"/>
              <a:t>5</a:t>
            </a:r>
            <a:r>
              <a:rPr lang="zh-CN" altLang="en-US" sz="2800" dirty="0"/>
              <a:t>中既满足不等式</a:t>
            </a:r>
            <a:r>
              <a:rPr lang="en-US" altLang="zh-CN" sz="2800" i="1" dirty="0"/>
              <a:t>x</a:t>
            </a:r>
            <a:r>
              <a:rPr lang="en-US" altLang="zh-CN" sz="2800" dirty="0"/>
              <a:t>+5&lt;7</a:t>
            </a:r>
            <a:r>
              <a:rPr lang="zh-CN" altLang="en-US" sz="2800" dirty="0"/>
              <a:t>且满足</a:t>
            </a:r>
            <a:r>
              <a:rPr lang="en-US" altLang="zh-CN" sz="2800" dirty="0"/>
              <a:t>2</a:t>
            </a:r>
            <a:r>
              <a:rPr lang="en-US" altLang="zh-CN" sz="2800" i="1" dirty="0"/>
              <a:t>x</a:t>
            </a:r>
            <a:r>
              <a:rPr lang="en-US" altLang="zh-CN" sz="2800" dirty="0"/>
              <a:t>+2&lt;0</a:t>
            </a:r>
            <a:r>
              <a:rPr lang="zh-CN" altLang="en-US" sz="2800" dirty="0"/>
              <a:t>的有哪几个数？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132138" y="1844675"/>
            <a:ext cx="252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folHlink"/>
                </a:solidFill>
              </a:rPr>
              <a:t>1.7+4</a:t>
            </a:r>
            <a:r>
              <a:rPr lang="en-US" altLang="zh-CN" i="1">
                <a:solidFill>
                  <a:schemeClr val="folHlink"/>
                </a:solidFill>
              </a:rPr>
              <a:t> x</a:t>
            </a:r>
            <a:r>
              <a:rPr lang="en-US" altLang="en-US" sz="2800">
                <a:solidFill>
                  <a:schemeClr val="folHlink"/>
                </a:solidFill>
              </a:rPr>
              <a:t>＞</a:t>
            </a:r>
            <a:r>
              <a:rPr lang="en-US" altLang="zh-CN">
                <a:solidFill>
                  <a:schemeClr val="folHlink"/>
                </a:solidFill>
              </a:rPr>
              <a:t>2.6</a:t>
            </a:r>
            <a:endParaRPr lang="zh-CN" altLang="en-US">
              <a:solidFill>
                <a:schemeClr val="folHlink"/>
              </a:solidFill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39750" y="3141663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folHlink"/>
                </a:solidFill>
              </a:rPr>
              <a:t>D.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2555875" y="5949950"/>
            <a:ext cx="3240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folHlink"/>
                </a:solidFill>
              </a:rPr>
              <a:t>-5</a:t>
            </a:r>
            <a:r>
              <a:rPr lang="zh-CN" altLang="en-US" sz="2800" dirty="0">
                <a:solidFill>
                  <a:schemeClr val="folHlink"/>
                </a:solidFill>
              </a:rPr>
              <a:t>，</a:t>
            </a:r>
            <a:r>
              <a:rPr lang="en-US" altLang="zh-CN" sz="2800" dirty="0">
                <a:solidFill>
                  <a:schemeClr val="folHlink"/>
                </a:solidFill>
              </a:rPr>
              <a:t>-4</a:t>
            </a:r>
            <a:r>
              <a:rPr lang="zh-CN" altLang="en-US" sz="2800" dirty="0">
                <a:solidFill>
                  <a:schemeClr val="folHlink"/>
                </a:solidFill>
              </a:rPr>
              <a:t>，</a:t>
            </a:r>
            <a:r>
              <a:rPr lang="en-US" altLang="zh-CN" sz="2800" dirty="0">
                <a:solidFill>
                  <a:schemeClr val="folHlink"/>
                </a:solidFill>
              </a:rPr>
              <a:t>-3</a:t>
            </a:r>
            <a:r>
              <a:rPr lang="zh-CN" altLang="en-US" sz="2800" dirty="0">
                <a:solidFill>
                  <a:schemeClr val="folHlink"/>
                </a:solidFill>
              </a:rPr>
              <a:t>，</a:t>
            </a:r>
            <a:r>
              <a:rPr lang="en-US" altLang="zh-CN" sz="2800" dirty="0">
                <a:solidFill>
                  <a:schemeClr val="folHlink"/>
                </a:solidFill>
              </a:rPr>
              <a:t>-2</a:t>
            </a:r>
            <a:endParaRPr lang="zh-CN" altLang="en-US" sz="2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1"/>
          <p:cNvGrpSpPr/>
          <p:nvPr/>
        </p:nvGrpSpPr>
        <p:grpSpPr bwMode="auto">
          <a:xfrm>
            <a:off x="842012" y="933450"/>
            <a:ext cx="2362200" cy="4038600"/>
            <a:chOff x="288" y="1200"/>
            <a:chExt cx="1488" cy="2544"/>
          </a:xfrm>
        </p:grpSpPr>
        <p:sp>
          <p:nvSpPr>
            <p:cNvPr id="29702" name="AutoShape 3"/>
            <p:cNvSpPr>
              <a:spLocks noChangeArrowheads="1"/>
            </p:cNvSpPr>
            <p:nvPr/>
          </p:nvSpPr>
          <p:spPr bwMode="auto">
            <a:xfrm>
              <a:off x="288" y="1200"/>
              <a:ext cx="1086" cy="2400"/>
            </a:xfrm>
            <a:prstGeom prst="verticalScroll">
              <a:avLst>
                <a:gd name="adj" fmla="val 125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9703" name="Text Box 4"/>
            <p:cNvSpPr txBox="1">
              <a:spLocks noChangeArrowheads="1"/>
            </p:cNvSpPr>
            <p:nvPr/>
          </p:nvSpPr>
          <p:spPr bwMode="auto">
            <a:xfrm>
              <a:off x="576" y="1344"/>
              <a:ext cx="500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4000" dirty="0">
                  <a:solidFill>
                    <a:srgbClr val="0000FF"/>
                  </a:solidFill>
                  <a:latin typeface="Times New Roman" panose="02020603050405020304" pitchFamily="18" charset="0"/>
                  <a:ea typeface="华文中宋" panose="02010600040101010101" pitchFamily="2" charset="-122"/>
                </a:rPr>
                <a:t>反思与评价</a:t>
              </a:r>
            </a:p>
          </p:txBody>
        </p:sp>
        <p:sp>
          <p:nvSpPr>
            <p:cNvPr id="29704" name="AutoShape 5"/>
            <p:cNvSpPr>
              <a:spLocks noChangeArrowheads="1"/>
            </p:cNvSpPr>
            <p:nvPr/>
          </p:nvSpPr>
          <p:spPr bwMode="auto">
            <a:xfrm>
              <a:off x="1253" y="2112"/>
              <a:ext cx="523" cy="636"/>
            </a:xfrm>
            <a:prstGeom prst="notchedRightArrow">
              <a:avLst>
                <a:gd name="adj1" fmla="val 50000"/>
                <a:gd name="adj2" fmla="val 2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3204212" y="131445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1。</a:t>
            </a:r>
            <a:r>
              <a:rPr lang="zh-CN" altLang="en-US" sz="3200" u="sng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不等式的定义。</a:t>
            </a:r>
            <a:endParaRPr lang="zh-CN" altLang="en-US" dirty="0">
              <a:solidFill>
                <a:schemeClr val="folHlink"/>
              </a:solidFill>
            </a:endParaRP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3204212" y="2305050"/>
            <a:ext cx="373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2。会用不等式表  示简单的数量关系。</a:t>
            </a:r>
            <a:endParaRPr lang="zh-CN" altLang="en-US" dirty="0">
              <a:solidFill>
                <a:schemeClr val="folHlink"/>
              </a:solidFill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204212" y="3752850"/>
            <a:ext cx="396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3。知道使</a:t>
            </a:r>
            <a:r>
              <a:rPr lang="zh-CN" altLang="en-US" sz="3200" u="sng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不等式成立的值有很多。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7" grpId="0" autoUpdateAnimBg="0"/>
      <p:bldP spid="117768" grpId="0" autoUpdateAnimBg="0"/>
      <p:bldP spid="11776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382000" cy="334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如图，用用根长度均为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l㎝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的绳子，分别围成一个正方形和圆。</a:t>
            </a:r>
          </a:p>
          <a:p>
            <a:pPr algn="just" eaLnBrk="1" hangingPunct="1">
              <a:spcBef>
                <a:spcPct val="2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（1）如果要使正方形的面积不大于25㎝</a:t>
            </a:r>
            <a:r>
              <a:rPr lang="zh-CN" alt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，那么绳长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应满足怎样的关系式？</a:t>
            </a:r>
          </a:p>
          <a:p>
            <a:pPr algn="just" eaLnBrk="1" hangingPunct="1">
              <a:spcBef>
                <a:spcPct val="2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（2）如果要使圆的面积大于100㎝</a:t>
            </a:r>
            <a:r>
              <a:rPr lang="zh-CN" alt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，那么绳长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应满足怎样的关系式？</a:t>
            </a:r>
          </a:p>
          <a:p>
            <a:pPr algn="just" eaLnBrk="1" hangingPunct="1">
              <a:spcBef>
                <a:spcPct val="2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（3）当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l=8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时，正方形和圆的面积哪个大？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l=12、 l=20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呢？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（4）改变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的取值再试一试，在这个过程中你能得到什么启发？ 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4581525"/>
            <a:ext cx="34290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4" name="Group 43"/>
          <p:cNvGrpSpPr/>
          <p:nvPr/>
        </p:nvGrpSpPr>
        <p:grpSpPr bwMode="auto">
          <a:xfrm>
            <a:off x="1295400" y="0"/>
            <a:ext cx="8458200" cy="755650"/>
            <a:chOff x="816" y="288"/>
            <a:chExt cx="5328" cy="476"/>
          </a:xfrm>
        </p:grpSpPr>
        <p:grpSp>
          <p:nvGrpSpPr>
            <p:cNvPr id="30725" name="Group 5"/>
            <p:cNvGrpSpPr/>
            <p:nvPr/>
          </p:nvGrpSpPr>
          <p:grpSpPr bwMode="auto">
            <a:xfrm>
              <a:off x="816" y="288"/>
              <a:ext cx="3840" cy="476"/>
              <a:chOff x="624" y="240"/>
              <a:chExt cx="4523" cy="476"/>
            </a:xfrm>
          </p:grpSpPr>
          <p:sp>
            <p:nvSpPr>
              <p:cNvPr id="30727" name="Freeform 6"/>
              <p:cNvSpPr/>
              <p:nvPr/>
            </p:nvSpPr>
            <p:spPr bwMode="auto">
              <a:xfrm>
                <a:off x="672" y="244"/>
                <a:ext cx="1020" cy="131"/>
              </a:xfrm>
              <a:custGeom>
                <a:avLst/>
                <a:gdLst>
                  <a:gd name="T0" fmla="*/ 38 w 1020"/>
                  <a:gd name="T1" fmla="*/ 33 h 653"/>
                  <a:gd name="T2" fmla="*/ 363 w 1020"/>
                  <a:gd name="T3" fmla="*/ 0 h 653"/>
                  <a:gd name="T4" fmla="*/ 638 w 1020"/>
                  <a:gd name="T5" fmla="*/ 44 h 653"/>
                  <a:gd name="T6" fmla="*/ 952 w 1020"/>
                  <a:gd name="T7" fmla="*/ 22 h 653"/>
                  <a:gd name="T8" fmla="*/ 1020 w 1020"/>
                  <a:gd name="T9" fmla="*/ 150 h 653"/>
                  <a:gd name="T10" fmla="*/ 990 w 1020"/>
                  <a:gd name="T11" fmla="*/ 273 h 653"/>
                  <a:gd name="T12" fmla="*/ 823 w 1020"/>
                  <a:gd name="T13" fmla="*/ 480 h 653"/>
                  <a:gd name="T14" fmla="*/ 588 w 1020"/>
                  <a:gd name="T15" fmla="*/ 452 h 653"/>
                  <a:gd name="T16" fmla="*/ 638 w 1020"/>
                  <a:gd name="T17" fmla="*/ 653 h 653"/>
                  <a:gd name="T18" fmla="*/ 618 w 1020"/>
                  <a:gd name="T19" fmla="*/ 642 h 653"/>
                  <a:gd name="T20" fmla="*/ 596 w 1020"/>
                  <a:gd name="T21" fmla="*/ 627 h 653"/>
                  <a:gd name="T22" fmla="*/ 566 w 1020"/>
                  <a:gd name="T23" fmla="*/ 609 h 653"/>
                  <a:gd name="T24" fmla="*/ 533 w 1020"/>
                  <a:gd name="T25" fmla="*/ 588 h 653"/>
                  <a:gd name="T26" fmla="*/ 495 w 1020"/>
                  <a:gd name="T27" fmla="*/ 564 h 653"/>
                  <a:gd name="T28" fmla="*/ 455 w 1020"/>
                  <a:gd name="T29" fmla="*/ 537 h 653"/>
                  <a:gd name="T30" fmla="*/ 412 w 1020"/>
                  <a:gd name="T31" fmla="*/ 510 h 653"/>
                  <a:gd name="T32" fmla="*/ 372 w 1020"/>
                  <a:gd name="T33" fmla="*/ 483 h 653"/>
                  <a:gd name="T34" fmla="*/ 332 w 1020"/>
                  <a:gd name="T35" fmla="*/ 457 h 653"/>
                  <a:gd name="T36" fmla="*/ 295 w 1020"/>
                  <a:gd name="T37" fmla="*/ 431 h 653"/>
                  <a:gd name="T38" fmla="*/ 260 w 1020"/>
                  <a:gd name="T39" fmla="*/ 408 h 653"/>
                  <a:gd name="T40" fmla="*/ 233 w 1020"/>
                  <a:gd name="T41" fmla="*/ 387 h 653"/>
                  <a:gd name="T42" fmla="*/ 212 w 1020"/>
                  <a:gd name="T43" fmla="*/ 371 h 653"/>
                  <a:gd name="T44" fmla="*/ 196 w 1020"/>
                  <a:gd name="T45" fmla="*/ 352 h 653"/>
                  <a:gd name="T46" fmla="*/ 190 w 1020"/>
                  <a:gd name="T47" fmla="*/ 335 h 653"/>
                  <a:gd name="T48" fmla="*/ 170 w 1020"/>
                  <a:gd name="T49" fmla="*/ 305 h 653"/>
                  <a:gd name="T50" fmla="*/ 156 w 1020"/>
                  <a:gd name="T51" fmla="*/ 286 h 653"/>
                  <a:gd name="T52" fmla="*/ 139 w 1020"/>
                  <a:gd name="T53" fmla="*/ 266 h 653"/>
                  <a:gd name="T54" fmla="*/ 121 w 1020"/>
                  <a:gd name="T55" fmla="*/ 244 h 653"/>
                  <a:gd name="T56" fmla="*/ 102 w 1020"/>
                  <a:gd name="T57" fmla="*/ 223 h 653"/>
                  <a:gd name="T58" fmla="*/ 82 w 1020"/>
                  <a:gd name="T59" fmla="*/ 201 h 653"/>
                  <a:gd name="T60" fmla="*/ 64 w 1020"/>
                  <a:gd name="T61" fmla="*/ 181 h 653"/>
                  <a:gd name="T62" fmla="*/ 33 w 1020"/>
                  <a:gd name="T63" fmla="*/ 146 h 653"/>
                  <a:gd name="T64" fmla="*/ 9 w 1020"/>
                  <a:gd name="T65" fmla="*/ 121 h 653"/>
                  <a:gd name="T66" fmla="*/ 0 w 1020"/>
                  <a:gd name="T67" fmla="*/ 112 h 653"/>
                  <a:gd name="T68" fmla="*/ 38 w 1020"/>
                  <a:gd name="T69" fmla="*/ 33 h 653"/>
                  <a:gd name="T70" fmla="*/ 38 w 1020"/>
                  <a:gd name="T71" fmla="*/ 33 h 65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20"/>
                  <a:gd name="T109" fmla="*/ 0 h 653"/>
                  <a:gd name="T110" fmla="*/ 1020 w 1020"/>
                  <a:gd name="T111" fmla="*/ 653 h 65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20" h="653">
                    <a:moveTo>
                      <a:pt x="38" y="33"/>
                    </a:moveTo>
                    <a:lnTo>
                      <a:pt x="363" y="0"/>
                    </a:lnTo>
                    <a:lnTo>
                      <a:pt x="638" y="44"/>
                    </a:lnTo>
                    <a:lnTo>
                      <a:pt x="952" y="22"/>
                    </a:lnTo>
                    <a:lnTo>
                      <a:pt x="1020" y="150"/>
                    </a:lnTo>
                    <a:lnTo>
                      <a:pt x="990" y="273"/>
                    </a:lnTo>
                    <a:lnTo>
                      <a:pt x="823" y="480"/>
                    </a:lnTo>
                    <a:lnTo>
                      <a:pt x="588" y="452"/>
                    </a:lnTo>
                    <a:lnTo>
                      <a:pt x="638" y="653"/>
                    </a:lnTo>
                    <a:lnTo>
                      <a:pt x="618" y="642"/>
                    </a:lnTo>
                    <a:lnTo>
                      <a:pt x="596" y="627"/>
                    </a:lnTo>
                    <a:lnTo>
                      <a:pt x="566" y="609"/>
                    </a:lnTo>
                    <a:lnTo>
                      <a:pt x="533" y="588"/>
                    </a:lnTo>
                    <a:lnTo>
                      <a:pt x="495" y="564"/>
                    </a:lnTo>
                    <a:lnTo>
                      <a:pt x="455" y="537"/>
                    </a:lnTo>
                    <a:lnTo>
                      <a:pt x="412" y="510"/>
                    </a:lnTo>
                    <a:lnTo>
                      <a:pt x="372" y="483"/>
                    </a:lnTo>
                    <a:lnTo>
                      <a:pt x="332" y="457"/>
                    </a:lnTo>
                    <a:lnTo>
                      <a:pt x="295" y="431"/>
                    </a:lnTo>
                    <a:lnTo>
                      <a:pt x="260" y="408"/>
                    </a:lnTo>
                    <a:lnTo>
                      <a:pt x="233" y="387"/>
                    </a:lnTo>
                    <a:lnTo>
                      <a:pt x="212" y="371"/>
                    </a:lnTo>
                    <a:lnTo>
                      <a:pt x="196" y="352"/>
                    </a:lnTo>
                    <a:lnTo>
                      <a:pt x="190" y="335"/>
                    </a:lnTo>
                    <a:lnTo>
                      <a:pt x="170" y="305"/>
                    </a:lnTo>
                    <a:lnTo>
                      <a:pt x="156" y="286"/>
                    </a:lnTo>
                    <a:lnTo>
                      <a:pt x="139" y="266"/>
                    </a:lnTo>
                    <a:lnTo>
                      <a:pt x="121" y="244"/>
                    </a:lnTo>
                    <a:lnTo>
                      <a:pt x="102" y="223"/>
                    </a:lnTo>
                    <a:lnTo>
                      <a:pt x="82" y="201"/>
                    </a:lnTo>
                    <a:lnTo>
                      <a:pt x="64" y="181"/>
                    </a:lnTo>
                    <a:lnTo>
                      <a:pt x="33" y="146"/>
                    </a:lnTo>
                    <a:lnTo>
                      <a:pt x="9" y="121"/>
                    </a:lnTo>
                    <a:lnTo>
                      <a:pt x="0" y="112"/>
                    </a:lnTo>
                    <a:lnTo>
                      <a:pt x="38" y="33"/>
                    </a:lnTo>
                    <a:close/>
                  </a:path>
                </a:pathLst>
              </a:custGeom>
              <a:solidFill>
                <a:srgbClr val="E0AD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28" name="Freeform 7"/>
              <p:cNvSpPr/>
              <p:nvPr/>
            </p:nvSpPr>
            <p:spPr bwMode="auto">
              <a:xfrm>
                <a:off x="624" y="240"/>
                <a:ext cx="4523" cy="476"/>
              </a:xfrm>
              <a:custGeom>
                <a:avLst/>
                <a:gdLst>
                  <a:gd name="T0" fmla="*/ 165 w 4523"/>
                  <a:gd name="T1" fmla="*/ 392 h 2377"/>
                  <a:gd name="T2" fmla="*/ 77 w 4523"/>
                  <a:gd name="T3" fmla="*/ 861 h 2377"/>
                  <a:gd name="T4" fmla="*/ 48 w 4523"/>
                  <a:gd name="T5" fmla="*/ 1225 h 2377"/>
                  <a:gd name="T6" fmla="*/ 117 w 4523"/>
                  <a:gd name="T7" fmla="*/ 1779 h 2377"/>
                  <a:gd name="T8" fmla="*/ 117 w 4523"/>
                  <a:gd name="T9" fmla="*/ 2159 h 2377"/>
                  <a:gd name="T10" fmla="*/ 449 w 4523"/>
                  <a:gd name="T11" fmla="*/ 2254 h 2377"/>
                  <a:gd name="T12" fmla="*/ 1088 w 4523"/>
                  <a:gd name="T13" fmla="*/ 2276 h 2377"/>
                  <a:gd name="T14" fmla="*/ 2256 w 4523"/>
                  <a:gd name="T15" fmla="*/ 2304 h 2377"/>
                  <a:gd name="T16" fmla="*/ 2649 w 4523"/>
                  <a:gd name="T17" fmla="*/ 2354 h 2377"/>
                  <a:gd name="T18" fmla="*/ 3138 w 4523"/>
                  <a:gd name="T19" fmla="*/ 2321 h 2377"/>
                  <a:gd name="T20" fmla="*/ 4052 w 4523"/>
                  <a:gd name="T21" fmla="*/ 2309 h 2377"/>
                  <a:gd name="T22" fmla="*/ 4503 w 4523"/>
                  <a:gd name="T23" fmla="*/ 2198 h 2377"/>
                  <a:gd name="T24" fmla="*/ 4523 w 4523"/>
                  <a:gd name="T25" fmla="*/ 1951 h 2377"/>
                  <a:gd name="T26" fmla="*/ 4228 w 4523"/>
                  <a:gd name="T27" fmla="*/ 1404 h 2377"/>
                  <a:gd name="T28" fmla="*/ 4325 w 4523"/>
                  <a:gd name="T29" fmla="*/ 1001 h 2377"/>
                  <a:gd name="T30" fmla="*/ 4325 w 4523"/>
                  <a:gd name="T31" fmla="*/ 291 h 2377"/>
                  <a:gd name="T32" fmla="*/ 4366 w 4523"/>
                  <a:gd name="T33" fmla="*/ 28 h 2377"/>
                  <a:gd name="T34" fmla="*/ 3718 w 4523"/>
                  <a:gd name="T35" fmla="*/ 0 h 2377"/>
                  <a:gd name="T36" fmla="*/ 2972 w 4523"/>
                  <a:gd name="T37" fmla="*/ 51 h 2377"/>
                  <a:gd name="T38" fmla="*/ 1882 w 4523"/>
                  <a:gd name="T39" fmla="*/ 45 h 2377"/>
                  <a:gd name="T40" fmla="*/ 794 w 4523"/>
                  <a:gd name="T41" fmla="*/ 68 h 2377"/>
                  <a:gd name="T42" fmla="*/ 1460 w 4523"/>
                  <a:gd name="T43" fmla="*/ 347 h 2377"/>
                  <a:gd name="T44" fmla="*/ 2137 w 4523"/>
                  <a:gd name="T45" fmla="*/ 341 h 2377"/>
                  <a:gd name="T46" fmla="*/ 2816 w 4523"/>
                  <a:gd name="T47" fmla="*/ 336 h 2377"/>
                  <a:gd name="T48" fmla="*/ 3580 w 4523"/>
                  <a:gd name="T49" fmla="*/ 313 h 2377"/>
                  <a:gd name="T50" fmla="*/ 3815 w 4523"/>
                  <a:gd name="T51" fmla="*/ 453 h 2377"/>
                  <a:gd name="T52" fmla="*/ 3865 w 4523"/>
                  <a:gd name="T53" fmla="*/ 705 h 2377"/>
                  <a:gd name="T54" fmla="*/ 3845 w 4523"/>
                  <a:gd name="T55" fmla="*/ 1074 h 2377"/>
                  <a:gd name="T56" fmla="*/ 3747 w 4523"/>
                  <a:gd name="T57" fmla="*/ 1404 h 2377"/>
                  <a:gd name="T58" fmla="*/ 3659 w 4523"/>
                  <a:gd name="T59" fmla="*/ 1711 h 2377"/>
                  <a:gd name="T60" fmla="*/ 3678 w 4523"/>
                  <a:gd name="T61" fmla="*/ 1991 h 2377"/>
                  <a:gd name="T62" fmla="*/ 2933 w 4523"/>
                  <a:gd name="T63" fmla="*/ 1996 h 2377"/>
                  <a:gd name="T64" fmla="*/ 2394 w 4523"/>
                  <a:gd name="T65" fmla="*/ 2008 h 2377"/>
                  <a:gd name="T66" fmla="*/ 1579 w 4523"/>
                  <a:gd name="T67" fmla="*/ 2019 h 2377"/>
                  <a:gd name="T68" fmla="*/ 1187 w 4523"/>
                  <a:gd name="T69" fmla="*/ 1986 h 2377"/>
                  <a:gd name="T70" fmla="*/ 921 w 4523"/>
                  <a:gd name="T71" fmla="*/ 1918 h 2377"/>
                  <a:gd name="T72" fmla="*/ 824 w 4523"/>
                  <a:gd name="T73" fmla="*/ 1639 h 2377"/>
                  <a:gd name="T74" fmla="*/ 794 w 4523"/>
                  <a:gd name="T75" fmla="*/ 1343 h 2377"/>
                  <a:gd name="T76" fmla="*/ 704 w 4523"/>
                  <a:gd name="T77" fmla="*/ 728 h 2377"/>
                  <a:gd name="T78" fmla="*/ 587 w 4523"/>
                  <a:gd name="T79" fmla="*/ 415 h 2377"/>
                  <a:gd name="T80" fmla="*/ 636 w 4523"/>
                  <a:gd name="T81" fmla="*/ 146 h 2377"/>
                  <a:gd name="T82" fmla="*/ 48 w 4523"/>
                  <a:gd name="T83" fmla="*/ 101 h 237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523"/>
                  <a:gd name="T127" fmla="*/ 0 h 2377"/>
                  <a:gd name="T128" fmla="*/ 4523 w 4523"/>
                  <a:gd name="T129" fmla="*/ 2377 h 237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523" h="2377">
                    <a:moveTo>
                      <a:pt x="48" y="101"/>
                    </a:moveTo>
                    <a:lnTo>
                      <a:pt x="165" y="392"/>
                    </a:lnTo>
                    <a:lnTo>
                      <a:pt x="185" y="677"/>
                    </a:lnTo>
                    <a:lnTo>
                      <a:pt x="77" y="861"/>
                    </a:lnTo>
                    <a:lnTo>
                      <a:pt x="176" y="1051"/>
                    </a:lnTo>
                    <a:lnTo>
                      <a:pt x="48" y="1225"/>
                    </a:lnTo>
                    <a:lnTo>
                      <a:pt x="136" y="1650"/>
                    </a:lnTo>
                    <a:lnTo>
                      <a:pt x="117" y="1779"/>
                    </a:lnTo>
                    <a:lnTo>
                      <a:pt x="0" y="2142"/>
                    </a:lnTo>
                    <a:lnTo>
                      <a:pt x="117" y="2159"/>
                    </a:lnTo>
                    <a:lnTo>
                      <a:pt x="97" y="2259"/>
                    </a:lnTo>
                    <a:lnTo>
                      <a:pt x="449" y="2254"/>
                    </a:lnTo>
                    <a:lnTo>
                      <a:pt x="921" y="2309"/>
                    </a:lnTo>
                    <a:lnTo>
                      <a:pt x="1088" y="2276"/>
                    </a:lnTo>
                    <a:lnTo>
                      <a:pt x="2256" y="2360"/>
                    </a:lnTo>
                    <a:lnTo>
                      <a:pt x="2256" y="2304"/>
                    </a:lnTo>
                    <a:lnTo>
                      <a:pt x="2579" y="2321"/>
                    </a:lnTo>
                    <a:lnTo>
                      <a:pt x="2649" y="2354"/>
                    </a:lnTo>
                    <a:lnTo>
                      <a:pt x="2913" y="2287"/>
                    </a:lnTo>
                    <a:lnTo>
                      <a:pt x="3138" y="2321"/>
                    </a:lnTo>
                    <a:lnTo>
                      <a:pt x="3452" y="2293"/>
                    </a:lnTo>
                    <a:lnTo>
                      <a:pt x="4052" y="2309"/>
                    </a:lnTo>
                    <a:lnTo>
                      <a:pt x="4355" y="2377"/>
                    </a:lnTo>
                    <a:lnTo>
                      <a:pt x="4503" y="2198"/>
                    </a:lnTo>
                    <a:lnTo>
                      <a:pt x="4366" y="2147"/>
                    </a:lnTo>
                    <a:lnTo>
                      <a:pt x="4523" y="1951"/>
                    </a:lnTo>
                    <a:lnTo>
                      <a:pt x="4366" y="1862"/>
                    </a:lnTo>
                    <a:lnTo>
                      <a:pt x="4228" y="1404"/>
                    </a:lnTo>
                    <a:lnTo>
                      <a:pt x="4355" y="1146"/>
                    </a:lnTo>
                    <a:lnTo>
                      <a:pt x="4325" y="1001"/>
                    </a:lnTo>
                    <a:lnTo>
                      <a:pt x="4492" y="772"/>
                    </a:lnTo>
                    <a:lnTo>
                      <a:pt x="4325" y="291"/>
                    </a:lnTo>
                    <a:lnTo>
                      <a:pt x="4512" y="101"/>
                    </a:lnTo>
                    <a:lnTo>
                      <a:pt x="4366" y="28"/>
                    </a:lnTo>
                    <a:lnTo>
                      <a:pt x="4199" y="56"/>
                    </a:lnTo>
                    <a:lnTo>
                      <a:pt x="3718" y="0"/>
                    </a:lnTo>
                    <a:lnTo>
                      <a:pt x="3335" y="101"/>
                    </a:lnTo>
                    <a:lnTo>
                      <a:pt x="2972" y="51"/>
                    </a:lnTo>
                    <a:lnTo>
                      <a:pt x="2265" y="23"/>
                    </a:lnTo>
                    <a:lnTo>
                      <a:pt x="1882" y="45"/>
                    </a:lnTo>
                    <a:lnTo>
                      <a:pt x="1354" y="35"/>
                    </a:lnTo>
                    <a:lnTo>
                      <a:pt x="794" y="68"/>
                    </a:lnTo>
                    <a:lnTo>
                      <a:pt x="666" y="308"/>
                    </a:lnTo>
                    <a:lnTo>
                      <a:pt x="1460" y="347"/>
                    </a:lnTo>
                    <a:lnTo>
                      <a:pt x="1667" y="285"/>
                    </a:lnTo>
                    <a:lnTo>
                      <a:pt x="2137" y="341"/>
                    </a:lnTo>
                    <a:lnTo>
                      <a:pt x="2462" y="303"/>
                    </a:lnTo>
                    <a:lnTo>
                      <a:pt x="2816" y="336"/>
                    </a:lnTo>
                    <a:lnTo>
                      <a:pt x="3226" y="285"/>
                    </a:lnTo>
                    <a:lnTo>
                      <a:pt x="3580" y="313"/>
                    </a:lnTo>
                    <a:lnTo>
                      <a:pt x="3610" y="425"/>
                    </a:lnTo>
                    <a:lnTo>
                      <a:pt x="3815" y="453"/>
                    </a:lnTo>
                    <a:lnTo>
                      <a:pt x="3727" y="655"/>
                    </a:lnTo>
                    <a:lnTo>
                      <a:pt x="3865" y="705"/>
                    </a:lnTo>
                    <a:lnTo>
                      <a:pt x="3736" y="979"/>
                    </a:lnTo>
                    <a:lnTo>
                      <a:pt x="3845" y="1074"/>
                    </a:lnTo>
                    <a:lnTo>
                      <a:pt x="3747" y="1286"/>
                    </a:lnTo>
                    <a:lnTo>
                      <a:pt x="3747" y="1404"/>
                    </a:lnTo>
                    <a:lnTo>
                      <a:pt x="3815" y="1511"/>
                    </a:lnTo>
                    <a:lnTo>
                      <a:pt x="3659" y="1711"/>
                    </a:lnTo>
                    <a:lnTo>
                      <a:pt x="3815" y="1841"/>
                    </a:lnTo>
                    <a:lnTo>
                      <a:pt x="3678" y="1991"/>
                    </a:lnTo>
                    <a:lnTo>
                      <a:pt x="3452" y="2031"/>
                    </a:lnTo>
                    <a:lnTo>
                      <a:pt x="2933" y="1996"/>
                    </a:lnTo>
                    <a:lnTo>
                      <a:pt x="2746" y="2091"/>
                    </a:lnTo>
                    <a:lnTo>
                      <a:pt x="2394" y="2008"/>
                    </a:lnTo>
                    <a:lnTo>
                      <a:pt x="2049" y="2013"/>
                    </a:lnTo>
                    <a:lnTo>
                      <a:pt x="1579" y="2019"/>
                    </a:lnTo>
                    <a:lnTo>
                      <a:pt x="1293" y="2074"/>
                    </a:lnTo>
                    <a:lnTo>
                      <a:pt x="1187" y="1986"/>
                    </a:lnTo>
                    <a:lnTo>
                      <a:pt x="921" y="2064"/>
                    </a:lnTo>
                    <a:lnTo>
                      <a:pt x="921" y="1918"/>
                    </a:lnTo>
                    <a:lnTo>
                      <a:pt x="646" y="1862"/>
                    </a:lnTo>
                    <a:lnTo>
                      <a:pt x="824" y="1639"/>
                    </a:lnTo>
                    <a:lnTo>
                      <a:pt x="646" y="1538"/>
                    </a:lnTo>
                    <a:lnTo>
                      <a:pt x="794" y="1343"/>
                    </a:lnTo>
                    <a:lnTo>
                      <a:pt x="598" y="1298"/>
                    </a:lnTo>
                    <a:lnTo>
                      <a:pt x="704" y="728"/>
                    </a:lnTo>
                    <a:lnTo>
                      <a:pt x="666" y="498"/>
                    </a:lnTo>
                    <a:lnTo>
                      <a:pt x="587" y="415"/>
                    </a:lnTo>
                    <a:lnTo>
                      <a:pt x="558" y="263"/>
                    </a:lnTo>
                    <a:lnTo>
                      <a:pt x="636" y="146"/>
                    </a:lnTo>
                    <a:lnTo>
                      <a:pt x="48" y="101"/>
                    </a:lnTo>
                    <a:close/>
                  </a:path>
                </a:pathLst>
              </a:custGeom>
              <a:solidFill>
                <a:srgbClr val="E0AD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29" name="Freeform 8"/>
              <p:cNvSpPr/>
              <p:nvPr/>
            </p:nvSpPr>
            <p:spPr bwMode="auto">
              <a:xfrm>
                <a:off x="985" y="533"/>
                <a:ext cx="204" cy="63"/>
              </a:xfrm>
              <a:custGeom>
                <a:avLst/>
                <a:gdLst>
                  <a:gd name="T0" fmla="*/ 204 w 204"/>
                  <a:gd name="T1" fmla="*/ 44 h 313"/>
                  <a:gd name="T2" fmla="*/ 193 w 204"/>
                  <a:gd name="T3" fmla="*/ 210 h 313"/>
                  <a:gd name="T4" fmla="*/ 176 w 204"/>
                  <a:gd name="T5" fmla="*/ 265 h 313"/>
                  <a:gd name="T6" fmla="*/ 167 w 204"/>
                  <a:gd name="T7" fmla="*/ 287 h 313"/>
                  <a:gd name="T8" fmla="*/ 145 w 204"/>
                  <a:gd name="T9" fmla="*/ 301 h 313"/>
                  <a:gd name="T10" fmla="*/ 116 w 204"/>
                  <a:gd name="T11" fmla="*/ 311 h 313"/>
                  <a:gd name="T12" fmla="*/ 85 w 204"/>
                  <a:gd name="T13" fmla="*/ 313 h 313"/>
                  <a:gd name="T14" fmla="*/ 24 w 204"/>
                  <a:gd name="T15" fmla="*/ 298 h 313"/>
                  <a:gd name="T16" fmla="*/ 0 w 204"/>
                  <a:gd name="T17" fmla="*/ 260 h 313"/>
                  <a:gd name="T18" fmla="*/ 10 w 204"/>
                  <a:gd name="T19" fmla="*/ 198 h 313"/>
                  <a:gd name="T20" fmla="*/ 19 w 204"/>
                  <a:gd name="T21" fmla="*/ 155 h 313"/>
                  <a:gd name="T22" fmla="*/ 33 w 204"/>
                  <a:gd name="T23" fmla="*/ 119 h 313"/>
                  <a:gd name="T24" fmla="*/ 59 w 204"/>
                  <a:gd name="T25" fmla="*/ 38 h 313"/>
                  <a:gd name="T26" fmla="*/ 66 w 204"/>
                  <a:gd name="T27" fmla="*/ 21 h 313"/>
                  <a:gd name="T28" fmla="*/ 85 w 204"/>
                  <a:gd name="T29" fmla="*/ 8 h 313"/>
                  <a:gd name="T30" fmla="*/ 109 w 204"/>
                  <a:gd name="T31" fmla="*/ 2 h 313"/>
                  <a:gd name="T32" fmla="*/ 134 w 204"/>
                  <a:gd name="T33" fmla="*/ 0 h 313"/>
                  <a:gd name="T34" fmla="*/ 184 w 204"/>
                  <a:gd name="T35" fmla="*/ 12 h 313"/>
                  <a:gd name="T36" fmla="*/ 204 w 204"/>
                  <a:gd name="T37" fmla="*/ 44 h 313"/>
                  <a:gd name="T38" fmla="*/ 204 w 204"/>
                  <a:gd name="T39" fmla="*/ 44 h 31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04"/>
                  <a:gd name="T61" fmla="*/ 0 h 313"/>
                  <a:gd name="T62" fmla="*/ 204 w 204"/>
                  <a:gd name="T63" fmla="*/ 313 h 31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04" h="313">
                    <a:moveTo>
                      <a:pt x="204" y="44"/>
                    </a:moveTo>
                    <a:lnTo>
                      <a:pt x="193" y="210"/>
                    </a:lnTo>
                    <a:lnTo>
                      <a:pt x="176" y="265"/>
                    </a:lnTo>
                    <a:lnTo>
                      <a:pt x="167" y="287"/>
                    </a:lnTo>
                    <a:lnTo>
                      <a:pt x="145" y="301"/>
                    </a:lnTo>
                    <a:lnTo>
                      <a:pt x="116" y="311"/>
                    </a:lnTo>
                    <a:lnTo>
                      <a:pt x="85" y="313"/>
                    </a:lnTo>
                    <a:lnTo>
                      <a:pt x="24" y="298"/>
                    </a:lnTo>
                    <a:lnTo>
                      <a:pt x="0" y="260"/>
                    </a:lnTo>
                    <a:lnTo>
                      <a:pt x="10" y="198"/>
                    </a:lnTo>
                    <a:lnTo>
                      <a:pt x="19" y="155"/>
                    </a:lnTo>
                    <a:lnTo>
                      <a:pt x="33" y="119"/>
                    </a:lnTo>
                    <a:lnTo>
                      <a:pt x="59" y="38"/>
                    </a:lnTo>
                    <a:lnTo>
                      <a:pt x="66" y="21"/>
                    </a:lnTo>
                    <a:lnTo>
                      <a:pt x="85" y="8"/>
                    </a:lnTo>
                    <a:lnTo>
                      <a:pt x="109" y="2"/>
                    </a:lnTo>
                    <a:lnTo>
                      <a:pt x="134" y="0"/>
                    </a:lnTo>
                    <a:lnTo>
                      <a:pt x="184" y="12"/>
                    </a:lnTo>
                    <a:lnTo>
                      <a:pt x="204" y="44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0" name="Freeform 9"/>
              <p:cNvSpPr/>
              <p:nvPr/>
            </p:nvSpPr>
            <p:spPr bwMode="auto">
              <a:xfrm>
                <a:off x="1492" y="655"/>
                <a:ext cx="675" cy="19"/>
              </a:xfrm>
              <a:custGeom>
                <a:avLst/>
                <a:gdLst>
                  <a:gd name="T0" fmla="*/ 56 w 675"/>
                  <a:gd name="T1" fmla="*/ 19 h 94"/>
                  <a:gd name="T2" fmla="*/ 200 w 675"/>
                  <a:gd name="T3" fmla="*/ 23 h 94"/>
                  <a:gd name="T4" fmla="*/ 324 w 675"/>
                  <a:gd name="T5" fmla="*/ 16 h 94"/>
                  <a:gd name="T6" fmla="*/ 449 w 675"/>
                  <a:gd name="T7" fmla="*/ 6 h 94"/>
                  <a:gd name="T8" fmla="*/ 592 w 675"/>
                  <a:gd name="T9" fmla="*/ 0 h 94"/>
                  <a:gd name="T10" fmla="*/ 629 w 675"/>
                  <a:gd name="T11" fmla="*/ 5 h 94"/>
                  <a:gd name="T12" fmla="*/ 654 w 675"/>
                  <a:gd name="T13" fmla="*/ 15 h 94"/>
                  <a:gd name="T14" fmla="*/ 675 w 675"/>
                  <a:gd name="T15" fmla="*/ 47 h 94"/>
                  <a:gd name="T16" fmla="*/ 669 w 675"/>
                  <a:gd name="T17" fmla="*/ 64 h 94"/>
                  <a:gd name="T18" fmla="*/ 654 w 675"/>
                  <a:gd name="T19" fmla="*/ 80 h 94"/>
                  <a:gd name="T20" fmla="*/ 629 w 675"/>
                  <a:gd name="T21" fmla="*/ 90 h 94"/>
                  <a:gd name="T22" fmla="*/ 592 w 675"/>
                  <a:gd name="T23" fmla="*/ 94 h 94"/>
                  <a:gd name="T24" fmla="*/ 317 w 675"/>
                  <a:gd name="T25" fmla="*/ 91 h 94"/>
                  <a:gd name="T26" fmla="*/ 42 w 675"/>
                  <a:gd name="T27" fmla="*/ 76 h 94"/>
                  <a:gd name="T28" fmla="*/ 9 w 675"/>
                  <a:gd name="T29" fmla="*/ 63 h 94"/>
                  <a:gd name="T30" fmla="*/ 0 w 675"/>
                  <a:gd name="T31" fmla="*/ 43 h 94"/>
                  <a:gd name="T32" fmla="*/ 5 w 675"/>
                  <a:gd name="T33" fmla="*/ 33 h 94"/>
                  <a:gd name="T34" fmla="*/ 18 w 675"/>
                  <a:gd name="T35" fmla="*/ 25 h 94"/>
                  <a:gd name="T36" fmla="*/ 56 w 675"/>
                  <a:gd name="T37" fmla="*/ 19 h 94"/>
                  <a:gd name="T38" fmla="*/ 56 w 675"/>
                  <a:gd name="T39" fmla="*/ 19 h 9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75"/>
                  <a:gd name="T61" fmla="*/ 0 h 94"/>
                  <a:gd name="T62" fmla="*/ 675 w 675"/>
                  <a:gd name="T63" fmla="*/ 94 h 9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75" h="94">
                    <a:moveTo>
                      <a:pt x="56" y="19"/>
                    </a:moveTo>
                    <a:lnTo>
                      <a:pt x="200" y="23"/>
                    </a:lnTo>
                    <a:lnTo>
                      <a:pt x="324" y="16"/>
                    </a:lnTo>
                    <a:lnTo>
                      <a:pt x="449" y="6"/>
                    </a:lnTo>
                    <a:lnTo>
                      <a:pt x="592" y="0"/>
                    </a:lnTo>
                    <a:lnTo>
                      <a:pt x="629" y="5"/>
                    </a:lnTo>
                    <a:lnTo>
                      <a:pt x="654" y="15"/>
                    </a:lnTo>
                    <a:lnTo>
                      <a:pt x="675" y="47"/>
                    </a:lnTo>
                    <a:lnTo>
                      <a:pt x="669" y="64"/>
                    </a:lnTo>
                    <a:lnTo>
                      <a:pt x="654" y="80"/>
                    </a:lnTo>
                    <a:lnTo>
                      <a:pt x="629" y="90"/>
                    </a:lnTo>
                    <a:lnTo>
                      <a:pt x="592" y="94"/>
                    </a:lnTo>
                    <a:lnTo>
                      <a:pt x="317" y="91"/>
                    </a:lnTo>
                    <a:lnTo>
                      <a:pt x="42" y="76"/>
                    </a:lnTo>
                    <a:lnTo>
                      <a:pt x="9" y="63"/>
                    </a:lnTo>
                    <a:lnTo>
                      <a:pt x="0" y="43"/>
                    </a:lnTo>
                    <a:lnTo>
                      <a:pt x="5" y="33"/>
                    </a:lnTo>
                    <a:lnTo>
                      <a:pt x="18" y="25"/>
                    </a:lnTo>
                    <a:lnTo>
                      <a:pt x="56" y="19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1" name="Freeform 10"/>
              <p:cNvSpPr/>
              <p:nvPr/>
            </p:nvSpPr>
            <p:spPr bwMode="auto">
              <a:xfrm>
                <a:off x="2368" y="655"/>
                <a:ext cx="730" cy="23"/>
              </a:xfrm>
              <a:custGeom>
                <a:avLst/>
                <a:gdLst>
                  <a:gd name="T0" fmla="*/ 90 w 730"/>
                  <a:gd name="T1" fmla="*/ 0 h 112"/>
                  <a:gd name="T2" fmla="*/ 292 w 730"/>
                  <a:gd name="T3" fmla="*/ 13 h 112"/>
                  <a:gd name="T4" fmla="*/ 492 w 730"/>
                  <a:gd name="T5" fmla="*/ 18 h 112"/>
                  <a:gd name="T6" fmla="*/ 648 w 730"/>
                  <a:gd name="T7" fmla="*/ 18 h 112"/>
                  <a:gd name="T8" fmla="*/ 685 w 730"/>
                  <a:gd name="T9" fmla="*/ 22 h 112"/>
                  <a:gd name="T10" fmla="*/ 710 w 730"/>
                  <a:gd name="T11" fmla="*/ 33 h 112"/>
                  <a:gd name="T12" fmla="*/ 730 w 730"/>
                  <a:gd name="T13" fmla="*/ 65 h 112"/>
                  <a:gd name="T14" fmla="*/ 725 w 730"/>
                  <a:gd name="T15" fmla="*/ 83 h 112"/>
                  <a:gd name="T16" fmla="*/ 710 w 730"/>
                  <a:gd name="T17" fmla="*/ 98 h 112"/>
                  <a:gd name="T18" fmla="*/ 685 w 730"/>
                  <a:gd name="T19" fmla="*/ 108 h 112"/>
                  <a:gd name="T20" fmla="*/ 648 w 730"/>
                  <a:gd name="T21" fmla="*/ 112 h 112"/>
                  <a:gd name="T22" fmla="*/ 492 w 730"/>
                  <a:gd name="T23" fmla="*/ 112 h 112"/>
                  <a:gd name="T24" fmla="*/ 283 w 730"/>
                  <a:gd name="T25" fmla="*/ 107 h 112"/>
                  <a:gd name="T26" fmla="*/ 74 w 730"/>
                  <a:gd name="T27" fmla="*/ 93 h 112"/>
                  <a:gd name="T28" fmla="*/ 39 w 730"/>
                  <a:gd name="T29" fmla="*/ 88 h 112"/>
                  <a:gd name="T30" fmla="*/ 15 w 730"/>
                  <a:gd name="T31" fmla="*/ 76 h 112"/>
                  <a:gd name="T32" fmla="*/ 0 w 730"/>
                  <a:gd name="T33" fmla="*/ 42 h 112"/>
                  <a:gd name="T34" fmla="*/ 8 w 730"/>
                  <a:gd name="T35" fmla="*/ 25 h 112"/>
                  <a:gd name="T36" fmla="*/ 26 w 730"/>
                  <a:gd name="T37" fmla="*/ 11 h 112"/>
                  <a:gd name="T38" fmla="*/ 54 w 730"/>
                  <a:gd name="T39" fmla="*/ 3 h 112"/>
                  <a:gd name="T40" fmla="*/ 90 w 730"/>
                  <a:gd name="T41" fmla="*/ 0 h 112"/>
                  <a:gd name="T42" fmla="*/ 90 w 730"/>
                  <a:gd name="T43" fmla="*/ 0 h 11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30"/>
                  <a:gd name="T67" fmla="*/ 0 h 112"/>
                  <a:gd name="T68" fmla="*/ 730 w 730"/>
                  <a:gd name="T69" fmla="*/ 112 h 11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30" h="112">
                    <a:moveTo>
                      <a:pt x="90" y="0"/>
                    </a:moveTo>
                    <a:lnTo>
                      <a:pt x="292" y="13"/>
                    </a:lnTo>
                    <a:lnTo>
                      <a:pt x="492" y="18"/>
                    </a:lnTo>
                    <a:lnTo>
                      <a:pt x="648" y="18"/>
                    </a:lnTo>
                    <a:lnTo>
                      <a:pt x="685" y="22"/>
                    </a:lnTo>
                    <a:lnTo>
                      <a:pt x="710" y="33"/>
                    </a:lnTo>
                    <a:lnTo>
                      <a:pt x="730" y="65"/>
                    </a:lnTo>
                    <a:lnTo>
                      <a:pt x="725" y="83"/>
                    </a:lnTo>
                    <a:lnTo>
                      <a:pt x="710" y="98"/>
                    </a:lnTo>
                    <a:lnTo>
                      <a:pt x="685" y="108"/>
                    </a:lnTo>
                    <a:lnTo>
                      <a:pt x="648" y="112"/>
                    </a:lnTo>
                    <a:lnTo>
                      <a:pt x="492" y="112"/>
                    </a:lnTo>
                    <a:lnTo>
                      <a:pt x="283" y="107"/>
                    </a:lnTo>
                    <a:lnTo>
                      <a:pt x="74" y="93"/>
                    </a:lnTo>
                    <a:lnTo>
                      <a:pt x="39" y="88"/>
                    </a:lnTo>
                    <a:lnTo>
                      <a:pt x="15" y="76"/>
                    </a:lnTo>
                    <a:lnTo>
                      <a:pt x="0" y="42"/>
                    </a:lnTo>
                    <a:lnTo>
                      <a:pt x="8" y="25"/>
                    </a:lnTo>
                    <a:lnTo>
                      <a:pt x="26" y="11"/>
                    </a:lnTo>
                    <a:lnTo>
                      <a:pt x="54" y="3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2" name="Freeform 11"/>
              <p:cNvSpPr/>
              <p:nvPr/>
            </p:nvSpPr>
            <p:spPr bwMode="auto">
              <a:xfrm>
                <a:off x="3480" y="655"/>
                <a:ext cx="651" cy="21"/>
              </a:xfrm>
              <a:custGeom>
                <a:avLst/>
                <a:gdLst>
                  <a:gd name="T0" fmla="*/ 42 w 651"/>
                  <a:gd name="T1" fmla="*/ 22 h 105"/>
                  <a:gd name="T2" fmla="*/ 204 w 651"/>
                  <a:gd name="T3" fmla="*/ 13 h 105"/>
                  <a:gd name="T4" fmla="*/ 279 w 651"/>
                  <a:gd name="T5" fmla="*/ 4 h 105"/>
                  <a:gd name="T6" fmla="*/ 365 w 651"/>
                  <a:gd name="T7" fmla="*/ 0 h 105"/>
                  <a:gd name="T8" fmla="*/ 488 w 651"/>
                  <a:gd name="T9" fmla="*/ 5 h 105"/>
                  <a:gd name="T10" fmla="*/ 605 w 651"/>
                  <a:gd name="T11" fmla="*/ 23 h 105"/>
                  <a:gd name="T12" fmla="*/ 633 w 651"/>
                  <a:gd name="T13" fmla="*/ 33 h 105"/>
                  <a:gd name="T14" fmla="*/ 649 w 651"/>
                  <a:gd name="T15" fmla="*/ 45 h 105"/>
                  <a:gd name="T16" fmla="*/ 651 w 651"/>
                  <a:gd name="T17" fmla="*/ 75 h 105"/>
                  <a:gd name="T18" fmla="*/ 638 w 651"/>
                  <a:gd name="T19" fmla="*/ 90 h 105"/>
                  <a:gd name="T20" fmla="*/ 618 w 651"/>
                  <a:gd name="T21" fmla="*/ 99 h 105"/>
                  <a:gd name="T22" fmla="*/ 591 w 651"/>
                  <a:gd name="T23" fmla="*/ 105 h 105"/>
                  <a:gd name="T24" fmla="*/ 559 w 651"/>
                  <a:gd name="T25" fmla="*/ 103 h 105"/>
                  <a:gd name="T26" fmla="*/ 462 w 651"/>
                  <a:gd name="T27" fmla="*/ 91 h 105"/>
                  <a:gd name="T28" fmla="*/ 363 w 651"/>
                  <a:gd name="T29" fmla="*/ 89 h 105"/>
                  <a:gd name="T30" fmla="*/ 200 w 651"/>
                  <a:gd name="T31" fmla="*/ 80 h 105"/>
                  <a:gd name="T32" fmla="*/ 125 w 651"/>
                  <a:gd name="T33" fmla="*/ 72 h 105"/>
                  <a:gd name="T34" fmla="*/ 37 w 651"/>
                  <a:gd name="T35" fmla="*/ 67 h 105"/>
                  <a:gd name="T36" fmla="*/ 7 w 651"/>
                  <a:gd name="T37" fmla="*/ 60 h 105"/>
                  <a:gd name="T38" fmla="*/ 0 w 651"/>
                  <a:gd name="T39" fmla="*/ 43 h 105"/>
                  <a:gd name="T40" fmla="*/ 11 w 651"/>
                  <a:gd name="T41" fmla="*/ 28 h 105"/>
                  <a:gd name="T42" fmla="*/ 42 w 651"/>
                  <a:gd name="T43" fmla="*/ 22 h 105"/>
                  <a:gd name="T44" fmla="*/ 42 w 651"/>
                  <a:gd name="T45" fmla="*/ 22 h 10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51"/>
                  <a:gd name="T70" fmla="*/ 0 h 105"/>
                  <a:gd name="T71" fmla="*/ 651 w 651"/>
                  <a:gd name="T72" fmla="*/ 105 h 10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51" h="105">
                    <a:moveTo>
                      <a:pt x="42" y="22"/>
                    </a:moveTo>
                    <a:lnTo>
                      <a:pt x="204" y="13"/>
                    </a:lnTo>
                    <a:lnTo>
                      <a:pt x="279" y="4"/>
                    </a:lnTo>
                    <a:lnTo>
                      <a:pt x="365" y="0"/>
                    </a:lnTo>
                    <a:lnTo>
                      <a:pt x="488" y="5"/>
                    </a:lnTo>
                    <a:lnTo>
                      <a:pt x="605" y="23"/>
                    </a:lnTo>
                    <a:lnTo>
                      <a:pt x="633" y="33"/>
                    </a:lnTo>
                    <a:lnTo>
                      <a:pt x="649" y="45"/>
                    </a:lnTo>
                    <a:lnTo>
                      <a:pt x="651" y="75"/>
                    </a:lnTo>
                    <a:lnTo>
                      <a:pt x="638" y="90"/>
                    </a:lnTo>
                    <a:lnTo>
                      <a:pt x="618" y="99"/>
                    </a:lnTo>
                    <a:lnTo>
                      <a:pt x="591" y="105"/>
                    </a:lnTo>
                    <a:lnTo>
                      <a:pt x="559" y="103"/>
                    </a:lnTo>
                    <a:lnTo>
                      <a:pt x="462" y="91"/>
                    </a:lnTo>
                    <a:lnTo>
                      <a:pt x="363" y="89"/>
                    </a:lnTo>
                    <a:lnTo>
                      <a:pt x="200" y="80"/>
                    </a:lnTo>
                    <a:lnTo>
                      <a:pt x="125" y="72"/>
                    </a:lnTo>
                    <a:lnTo>
                      <a:pt x="37" y="67"/>
                    </a:lnTo>
                    <a:lnTo>
                      <a:pt x="7" y="60"/>
                    </a:lnTo>
                    <a:lnTo>
                      <a:pt x="0" y="43"/>
                    </a:lnTo>
                    <a:lnTo>
                      <a:pt x="11" y="28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3" name="Freeform 12"/>
              <p:cNvSpPr/>
              <p:nvPr/>
            </p:nvSpPr>
            <p:spPr bwMode="auto">
              <a:xfrm>
                <a:off x="4639" y="334"/>
                <a:ext cx="189" cy="69"/>
              </a:xfrm>
              <a:custGeom>
                <a:avLst/>
                <a:gdLst>
                  <a:gd name="T0" fmla="*/ 189 w 189"/>
                  <a:gd name="T1" fmla="*/ 53 h 345"/>
                  <a:gd name="T2" fmla="*/ 176 w 189"/>
                  <a:gd name="T3" fmla="*/ 118 h 345"/>
                  <a:gd name="T4" fmla="*/ 160 w 189"/>
                  <a:gd name="T5" fmla="*/ 176 h 345"/>
                  <a:gd name="T6" fmla="*/ 154 w 189"/>
                  <a:gd name="T7" fmla="*/ 299 h 345"/>
                  <a:gd name="T8" fmla="*/ 152 w 189"/>
                  <a:gd name="T9" fmla="*/ 317 h 345"/>
                  <a:gd name="T10" fmla="*/ 138 w 189"/>
                  <a:gd name="T11" fmla="*/ 332 h 345"/>
                  <a:gd name="T12" fmla="*/ 116 w 189"/>
                  <a:gd name="T13" fmla="*/ 341 h 345"/>
                  <a:gd name="T14" fmla="*/ 90 w 189"/>
                  <a:gd name="T15" fmla="*/ 345 h 345"/>
                  <a:gd name="T16" fmla="*/ 39 w 189"/>
                  <a:gd name="T17" fmla="*/ 338 h 345"/>
                  <a:gd name="T18" fmla="*/ 9 w 189"/>
                  <a:gd name="T19" fmla="*/ 308 h 345"/>
                  <a:gd name="T20" fmla="*/ 0 w 189"/>
                  <a:gd name="T21" fmla="*/ 177 h 345"/>
                  <a:gd name="T22" fmla="*/ 13 w 189"/>
                  <a:gd name="T23" fmla="*/ 47 h 345"/>
                  <a:gd name="T24" fmla="*/ 24 w 189"/>
                  <a:gd name="T25" fmla="*/ 25 h 345"/>
                  <a:gd name="T26" fmla="*/ 44 w 189"/>
                  <a:gd name="T27" fmla="*/ 10 h 345"/>
                  <a:gd name="T28" fmla="*/ 74 w 189"/>
                  <a:gd name="T29" fmla="*/ 2 h 345"/>
                  <a:gd name="T30" fmla="*/ 107 w 189"/>
                  <a:gd name="T31" fmla="*/ 0 h 345"/>
                  <a:gd name="T32" fmla="*/ 165 w 189"/>
                  <a:gd name="T33" fmla="*/ 14 h 345"/>
                  <a:gd name="T34" fmla="*/ 189 w 189"/>
                  <a:gd name="T35" fmla="*/ 53 h 345"/>
                  <a:gd name="T36" fmla="*/ 189 w 189"/>
                  <a:gd name="T37" fmla="*/ 53 h 34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9"/>
                  <a:gd name="T58" fmla="*/ 0 h 345"/>
                  <a:gd name="T59" fmla="*/ 189 w 189"/>
                  <a:gd name="T60" fmla="*/ 345 h 34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9" h="345">
                    <a:moveTo>
                      <a:pt x="189" y="53"/>
                    </a:moveTo>
                    <a:lnTo>
                      <a:pt x="176" y="118"/>
                    </a:lnTo>
                    <a:lnTo>
                      <a:pt x="160" y="176"/>
                    </a:lnTo>
                    <a:lnTo>
                      <a:pt x="154" y="299"/>
                    </a:lnTo>
                    <a:lnTo>
                      <a:pt x="152" y="317"/>
                    </a:lnTo>
                    <a:lnTo>
                      <a:pt x="138" y="332"/>
                    </a:lnTo>
                    <a:lnTo>
                      <a:pt x="116" y="341"/>
                    </a:lnTo>
                    <a:lnTo>
                      <a:pt x="90" y="345"/>
                    </a:lnTo>
                    <a:lnTo>
                      <a:pt x="39" y="338"/>
                    </a:lnTo>
                    <a:lnTo>
                      <a:pt x="9" y="308"/>
                    </a:lnTo>
                    <a:lnTo>
                      <a:pt x="0" y="177"/>
                    </a:lnTo>
                    <a:lnTo>
                      <a:pt x="13" y="47"/>
                    </a:lnTo>
                    <a:lnTo>
                      <a:pt x="24" y="25"/>
                    </a:lnTo>
                    <a:lnTo>
                      <a:pt x="44" y="10"/>
                    </a:lnTo>
                    <a:lnTo>
                      <a:pt x="74" y="2"/>
                    </a:lnTo>
                    <a:lnTo>
                      <a:pt x="107" y="0"/>
                    </a:lnTo>
                    <a:lnTo>
                      <a:pt x="165" y="14"/>
                    </a:lnTo>
                    <a:lnTo>
                      <a:pt x="189" y="53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4" name="Freeform 13"/>
              <p:cNvSpPr/>
              <p:nvPr/>
            </p:nvSpPr>
            <p:spPr bwMode="auto">
              <a:xfrm>
                <a:off x="4659" y="433"/>
                <a:ext cx="156" cy="78"/>
              </a:xfrm>
              <a:custGeom>
                <a:avLst/>
                <a:gdLst>
                  <a:gd name="T0" fmla="*/ 138 w 156"/>
                  <a:gd name="T1" fmla="*/ 38 h 393"/>
                  <a:gd name="T2" fmla="*/ 156 w 156"/>
                  <a:gd name="T3" fmla="*/ 353 h 393"/>
                  <a:gd name="T4" fmla="*/ 149 w 156"/>
                  <a:gd name="T5" fmla="*/ 371 h 393"/>
                  <a:gd name="T6" fmla="*/ 131 w 156"/>
                  <a:gd name="T7" fmla="*/ 384 h 393"/>
                  <a:gd name="T8" fmla="*/ 107 w 156"/>
                  <a:gd name="T9" fmla="*/ 391 h 393"/>
                  <a:gd name="T10" fmla="*/ 81 w 156"/>
                  <a:gd name="T11" fmla="*/ 393 h 393"/>
                  <a:gd name="T12" fmla="*/ 32 w 156"/>
                  <a:gd name="T13" fmla="*/ 381 h 393"/>
                  <a:gd name="T14" fmla="*/ 11 w 156"/>
                  <a:gd name="T15" fmla="*/ 349 h 393"/>
                  <a:gd name="T16" fmla="*/ 15 w 156"/>
                  <a:gd name="T17" fmla="*/ 267 h 393"/>
                  <a:gd name="T18" fmla="*/ 11 w 156"/>
                  <a:gd name="T19" fmla="*/ 195 h 393"/>
                  <a:gd name="T20" fmla="*/ 0 w 156"/>
                  <a:gd name="T21" fmla="*/ 39 h 393"/>
                  <a:gd name="T22" fmla="*/ 6 w 156"/>
                  <a:gd name="T23" fmla="*/ 23 h 393"/>
                  <a:gd name="T24" fmla="*/ 21 w 156"/>
                  <a:gd name="T25" fmla="*/ 10 h 393"/>
                  <a:gd name="T26" fmla="*/ 43 w 156"/>
                  <a:gd name="T27" fmla="*/ 2 h 393"/>
                  <a:gd name="T28" fmla="*/ 68 w 156"/>
                  <a:gd name="T29" fmla="*/ 0 h 393"/>
                  <a:gd name="T30" fmla="*/ 116 w 156"/>
                  <a:gd name="T31" fmla="*/ 9 h 393"/>
                  <a:gd name="T32" fmla="*/ 138 w 156"/>
                  <a:gd name="T33" fmla="*/ 38 h 393"/>
                  <a:gd name="T34" fmla="*/ 138 w 156"/>
                  <a:gd name="T35" fmla="*/ 38 h 39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56"/>
                  <a:gd name="T55" fmla="*/ 0 h 393"/>
                  <a:gd name="T56" fmla="*/ 156 w 156"/>
                  <a:gd name="T57" fmla="*/ 393 h 39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56" h="393">
                    <a:moveTo>
                      <a:pt x="138" y="38"/>
                    </a:moveTo>
                    <a:lnTo>
                      <a:pt x="156" y="353"/>
                    </a:lnTo>
                    <a:lnTo>
                      <a:pt x="149" y="371"/>
                    </a:lnTo>
                    <a:lnTo>
                      <a:pt x="131" y="384"/>
                    </a:lnTo>
                    <a:lnTo>
                      <a:pt x="107" y="391"/>
                    </a:lnTo>
                    <a:lnTo>
                      <a:pt x="81" y="393"/>
                    </a:lnTo>
                    <a:lnTo>
                      <a:pt x="32" y="381"/>
                    </a:lnTo>
                    <a:lnTo>
                      <a:pt x="11" y="349"/>
                    </a:lnTo>
                    <a:lnTo>
                      <a:pt x="15" y="267"/>
                    </a:lnTo>
                    <a:lnTo>
                      <a:pt x="11" y="195"/>
                    </a:lnTo>
                    <a:lnTo>
                      <a:pt x="0" y="39"/>
                    </a:lnTo>
                    <a:lnTo>
                      <a:pt x="6" y="23"/>
                    </a:lnTo>
                    <a:lnTo>
                      <a:pt x="21" y="10"/>
                    </a:lnTo>
                    <a:lnTo>
                      <a:pt x="43" y="2"/>
                    </a:lnTo>
                    <a:lnTo>
                      <a:pt x="68" y="0"/>
                    </a:lnTo>
                    <a:lnTo>
                      <a:pt x="116" y="9"/>
                    </a:lnTo>
                    <a:lnTo>
                      <a:pt x="138" y="38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5" name="Freeform 14"/>
              <p:cNvSpPr/>
              <p:nvPr/>
            </p:nvSpPr>
            <p:spPr bwMode="auto">
              <a:xfrm>
                <a:off x="4626" y="535"/>
                <a:ext cx="189" cy="60"/>
              </a:xfrm>
              <a:custGeom>
                <a:avLst/>
                <a:gdLst>
                  <a:gd name="T0" fmla="*/ 143 w 189"/>
                  <a:gd name="T1" fmla="*/ 35 h 301"/>
                  <a:gd name="T2" fmla="*/ 189 w 189"/>
                  <a:gd name="T3" fmla="*/ 265 h 301"/>
                  <a:gd name="T4" fmla="*/ 175 w 189"/>
                  <a:gd name="T5" fmla="*/ 284 h 301"/>
                  <a:gd name="T6" fmla="*/ 164 w 189"/>
                  <a:gd name="T7" fmla="*/ 291 h 301"/>
                  <a:gd name="T8" fmla="*/ 151 w 189"/>
                  <a:gd name="T9" fmla="*/ 297 h 301"/>
                  <a:gd name="T10" fmla="*/ 90 w 189"/>
                  <a:gd name="T11" fmla="*/ 301 h 301"/>
                  <a:gd name="T12" fmla="*/ 39 w 189"/>
                  <a:gd name="T13" fmla="*/ 283 h 301"/>
                  <a:gd name="T14" fmla="*/ 28 w 189"/>
                  <a:gd name="T15" fmla="*/ 266 h 301"/>
                  <a:gd name="T16" fmla="*/ 28 w 189"/>
                  <a:gd name="T17" fmla="*/ 245 h 301"/>
                  <a:gd name="T18" fmla="*/ 39 w 189"/>
                  <a:gd name="T19" fmla="*/ 193 h 301"/>
                  <a:gd name="T20" fmla="*/ 33 w 189"/>
                  <a:gd name="T21" fmla="*/ 146 h 301"/>
                  <a:gd name="T22" fmla="*/ 17 w 189"/>
                  <a:gd name="T23" fmla="*/ 100 h 301"/>
                  <a:gd name="T24" fmla="*/ 0 w 189"/>
                  <a:gd name="T25" fmla="*/ 47 h 301"/>
                  <a:gd name="T26" fmla="*/ 2 w 189"/>
                  <a:gd name="T27" fmla="*/ 29 h 301"/>
                  <a:gd name="T28" fmla="*/ 15 w 189"/>
                  <a:gd name="T29" fmla="*/ 15 h 301"/>
                  <a:gd name="T30" fmla="*/ 35 w 189"/>
                  <a:gd name="T31" fmla="*/ 5 h 301"/>
                  <a:gd name="T32" fmla="*/ 61 w 189"/>
                  <a:gd name="T33" fmla="*/ 0 h 301"/>
                  <a:gd name="T34" fmla="*/ 112 w 189"/>
                  <a:gd name="T35" fmla="*/ 5 h 301"/>
                  <a:gd name="T36" fmla="*/ 143 w 189"/>
                  <a:gd name="T37" fmla="*/ 35 h 301"/>
                  <a:gd name="T38" fmla="*/ 143 w 189"/>
                  <a:gd name="T39" fmla="*/ 35 h 30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89"/>
                  <a:gd name="T61" fmla="*/ 0 h 301"/>
                  <a:gd name="T62" fmla="*/ 189 w 189"/>
                  <a:gd name="T63" fmla="*/ 301 h 30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89" h="301">
                    <a:moveTo>
                      <a:pt x="143" y="35"/>
                    </a:moveTo>
                    <a:lnTo>
                      <a:pt x="189" y="265"/>
                    </a:lnTo>
                    <a:lnTo>
                      <a:pt x="175" y="284"/>
                    </a:lnTo>
                    <a:lnTo>
                      <a:pt x="164" y="291"/>
                    </a:lnTo>
                    <a:lnTo>
                      <a:pt x="151" y="297"/>
                    </a:lnTo>
                    <a:lnTo>
                      <a:pt x="90" y="301"/>
                    </a:lnTo>
                    <a:lnTo>
                      <a:pt x="39" y="283"/>
                    </a:lnTo>
                    <a:lnTo>
                      <a:pt x="28" y="266"/>
                    </a:lnTo>
                    <a:lnTo>
                      <a:pt x="28" y="245"/>
                    </a:lnTo>
                    <a:lnTo>
                      <a:pt x="39" y="193"/>
                    </a:lnTo>
                    <a:lnTo>
                      <a:pt x="33" y="146"/>
                    </a:lnTo>
                    <a:lnTo>
                      <a:pt x="17" y="100"/>
                    </a:lnTo>
                    <a:lnTo>
                      <a:pt x="0" y="47"/>
                    </a:lnTo>
                    <a:lnTo>
                      <a:pt x="2" y="29"/>
                    </a:lnTo>
                    <a:lnTo>
                      <a:pt x="15" y="15"/>
                    </a:lnTo>
                    <a:lnTo>
                      <a:pt x="35" y="5"/>
                    </a:lnTo>
                    <a:lnTo>
                      <a:pt x="61" y="0"/>
                    </a:lnTo>
                    <a:lnTo>
                      <a:pt x="112" y="5"/>
                    </a:lnTo>
                    <a:lnTo>
                      <a:pt x="143" y="35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6" name="Freeform 15"/>
              <p:cNvSpPr/>
              <p:nvPr/>
            </p:nvSpPr>
            <p:spPr bwMode="auto">
              <a:xfrm>
                <a:off x="3656" y="262"/>
                <a:ext cx="578" cy="18"/>
              </a:xfrm>
              <a:custGeom>
                <a:avLst/>
                <a:gdLst>
                  <a:gd name="T0" fmla="*/ 50 w 578"/>
                  <a:gd name="T1" fmla="*/ 24 h 89"/>
                  <a:gd name="T2" fmla="*/ 273 w 578"/>
                  <a:gd name="T3" fmla="*/ 11 h 89"/>
                  <a:gd name="T4" fmla="*/ 380 w 578"/>
                  <a:gd name="T5" fmla="*/ 4 h 89"/>
                  <a:gd name="T6" fmla="*/ 499 w 578"/>
                  <a:gd name="T7" fmla="*/ 0 h 89"/>
                  <a:gd name="T8" fmla="*/ 532 w 578"/>
                  <a:gd name="T9" fmla="*/ 4 h 89"/>
                  <a:gd name="T10" fmla="*/ 558 w 578"/>
                  <a:gd name="T11" fmla="*/ 14 h 89"/>
                  <a:gd name="T12" fmla="*/ 578 w 578"/>
                  <a:gd name="T13" fmla="*/ 45 h 89"/>
                  <a:gd name="T14" fmla="*/ 572 w 578"/>
                  <a:gd name="T15" fmla="*/ 61 h 89"/>
                  <a:gd name="T16" fmla="*/ 558 w 578"/>
                  <a:gd name="T17" fmla="*/ 75 h 89"/>
                  <a:gd name="T18" fmla="*/ 532 w 578"/>
                  <a:gd name="T19" fmla="*/ 85 h 89"/>
                  <a:gd name="T20" fmla="*/ 499 w 578"/>
                  <a:gd name="T21" fmla="*/ 89 h 89"/>
                  <a:gd name="T22" fmla="*/ 50 w 578"/>
                  <a:gd name="T23" fmla="*/ 80 h 89"/>
                  <a:gd name="T24" fmla="*/ 11 w 578"/>
                  <a:gd name="T25" fmla="*/ 71 h 89"/>
                  <a:gd name="T26" fmla="*/ 0 w 578"/>
                  <a:gd name="T27" fmla="*/ 52 h 89"/>
                  <a:gd name="T28" fmla="*/ 11 w 578"/>
                  <a:gd name="T29" fmla="*/ 32 h 89"/>
                  <a:gd name="T30" fmla="*/ 28 w 578"/>
                  <a:gd name="T31" fmla="*/ 26 h 89"/>
                  <a:gd name="T32" fmla="*/ 50 w 578"/>
                  <a:gd name="T33" fmla="*/ 24 h 89"/>
                  <a:gd name="T34" fmla="*/ 50 w 578"/>
                  <a:gd name="T35" fmla="*/ 24 h 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78"/>
                  <a:gd name="T55" fmla="*/ 0 h 89"/>
                  <a:gd name="T56" fmla="*/ 578 w 578"/>
                  <a:gd name="T57" fmla="*/ 89 h 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78" h="89">
                    <a:moveTo>
                      <a:pt x="50" y="24"/>
                    </a:moveTo>
                    <a:lnTo>
                      <a:pt x="273" y="11"/>
                    </a:lnTo>
                    <a:lnTo>
                      <a:pt x="380" y="4"/>
                    </a:lnTo>
                    <a:lnTo>
                      <a:pt x="499" y="0"/>
                    </a:lnTo>
                    <a:lnTo>
                      <a:pt x="532" y="4"/>
                    </a:lnTo>
                    <a:lnTo>
                      <a:pt x="558" y="14"/>
                    </a:lnTo>
                    <a:lnTo>
                      <a:pt x="578" y="45"/>
                    </a:lnTo>
                    <a:lnTo>
                      <a:pt x="572" y="61"/>
                    </a:lnTo>
                    <a:lnTo>
                      <a:pt x="558" y="75"/>
                    </a:lnTo>
                    <a:lnTo>
                      <a:pt x="532" y="85"/>
                    </a:lnTo>
                    <a:lnTo>
                      <a:pt x="499" y="89"/>
                    </a:lnTo>
                    <a:lnTo>
                      <a:pt x="50" y="80"/>
                    </a:lnTo>
                    <a:lnTo>
                      <a:pt x="11" y="71"/>
                    </a:lnTo>
                    <a:lnTo>
                      <a:pt x="0" y="52"/>
                    </a:lnTo>
                    <a:lnTo>
                      <a:pt x="11" y="32"/>
                    </a:lnTo>
                    <a:lnTo>
                      <a:pt x="28" y="26"/>
                    </a:lnTo>
                    <a:lnTo>
                      <a:pt x="50" y="24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7" name="Freeform 16"/>
              <p:cNvSpPr/>
              <p:nvPr/>
            </p:nvSpPr>
            <p:spPr bwMode="auto">
              <a:xfrm>
                <a:off x="1798" y="267"/>
                <a:ext cx="682" cy="21"/>
              </a:xfrm>
              <a:custGeom>
                <a:avLst/>
                <a:gdLst>
                  <a:gd name="T0" fmla="*/ 64 w 682"/>
                  <a:gd name="T1" fmla="*/ 19 h 107"/>
                  <a:gd name="T2" fmla="*/ 213 w 682"/>
                  <a:gd name="T3" fmla="*/ 6 h 107"/>
                  <a:gd name="T4" fmla="*/ 345 w 682"/>
                  <a:gd name="T5" fmla="*/ 0 h 107"/>
                  <a:gd name="T6" fmla="*/ 479 w 682"/>
                  <a:gd name="T7" fmla="*/ 2 h 107"/>
                  <a:gd name="T8" fmla="*/ 625 w 682"/>
                  <a:gd name="T9" fmla="*/ 15 h 107"/>
                  <a:gd name="T10" fmla="*/ 657 w 682"/>
                  <a:gd name="T11" fmla="*/ 23 h 107"/>
                  <a:gd name="T12" fmla="*/ 675 w 682"/>
                  <a:gd name="T13" fmla="*/ 35 h 107"/>
                  <a:gd name="T14" fmla="*/ 682 w 682"/>
                  <a:gd name="T15" fmla="*/ 65 h 107"/>
                  <a:gd name="T16" fmla="*/ 671 w 682"/>
                  <a:gd name="T17" fmla="*/ 80 h 107"/>
                  <a:gd name="T18" fmla="*/ 653 w 682"/>
                  <a:gd name="T19" fmla="*/ 90 h 107"/>
                  <a:gd name="T20" fmla="*/ 627 w 682"/>
                  <a:gd name="T21" fmla="*/ 97 h 107"/>
                  <a:gd name="T22" fmla="*/ 594 w 682"/>
                  <a:gd name="T23" fmla="*/ 97 h 107"/>
                  <a:gd name="T24" fmla="*/ 462 w 682"/>
                  <a:gd name="T25" fmla="*/ 85 h 107"/>
                  <a:gd name="T26" fmla="*/ 343 w 682"/>
                  <a:gd name="T27" fmla="*/ 86 h 107"/>
                  <a:gd name="T28" fmla="*/ 92 w 682"/>
                  <a:gd name="T29" fmla="*/ 107 h 107"/>
                  <a:gd name="T30" fmla="*/ 57 w 682"/>
                  <a:gd name="T31" fmla="*/ 107 h 107"/>
                  <a:gd name="T32" fmla="*/ 29 w 682"/>
                  <a:gd name="T33" fmla="*/ 100 h 107"/>
                  <a:gd name="T34" fmla="*/ 2 w 682"/>
                  <a:gd name="T35" fmla="*/ 72 h 107"/>
                  <a:gd name="T36" fmla="*/ 0 w 682"/>
                  <a:gd name="T37" fmla="*/ 63 h 107"/>
                  <a:gd name="T38" fmla="*/ 2 w 682"/>
                  <a:gd name="T39" fmla="*/ 55 h 107"/>
                  <a:gd name="T40" fmla="*/ 11 w 682"/>
                  <a:gd name="T41" fmla="*/ 39 h 107"/>
                  <a:gd name="T42" fmla="*/ 33 w 682"/>
                  <a:gd name="T43" fmla="*/ 27 h 107"/>
                  <a:gd name="T44" fmla="*/ 64 w 682"/>
                  <a:gd name="T45" fmla="*/ 19 h 107"/>
                  <a:gd name="T46" fmla="*/ 64 w 682"/>
                  <a:gd name="T47" fmla="*/ 19 h 10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82"/>
                  <a:gd name="T73" fmla="*/ 0 h 107"/>
                  <a:gd name="T74" fmla="*/ 682 w 682"/>
                  <a:gd name="T75" fmla="*/ 107 h 10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82" h="107">
                    <a:moveTo>
                      <a:pt x="64" y="19"/>
                    </a:moveTo>
                    <a:lnTo>
                      <a:pt x="213" y="6"/>
                    </a:lnTo>
                    <a:lnTo>
                      <a:pt x="345" y="0"/>
                    </a:lnTo>
                    <a:lnTo>
                      <a:pt x="479" y="2"/>
                    </a:lnTo>
                    <a:lnTo>
                      <a:pt x="625" y="15"/>
                    </a:lnTo>
                    <a:lnTo>
                      <a:pt x="657" y="23"/>
                    </a:lnTo>
                    <a:lnTo>
                      <a:pt x="675" y="35"/>
                    </a:lnTo>
                    <a:lnTo>
                      <a:pt x="682" y="65"/>
                    </a:lnTo>
                    <a:lnTo>
                      <a:pt x="671" y="80"/>
                    </a:lnTo>
                    <a:lnTo>
                      <a:pt x="653" y="90"/>
                    </a:lnTo>
                    <a:lnTo>
                      <a:pt x="627" y="97"/>
                    </a:lnTo>
                    <a:lnTo>
                      <a:pt x="594" y="97"/>
                    </a:lnTo>
                    <a:lnTo>
                      <a:pt x="462" y="85"/>
                    </a:lnTo>
                    <a:lnTo>
                      <a:pt x="343" y="86"/>
                    </a:lnTo>
                    <a:lnTo>
                      <a:pt x="92" y="107"/>
                    </a:lnTo>
                    <a:lnTo>
                      <a:pt x="57" y="107"/>
                    </a:lnTo>
                    <a:lnTo>
                      <a:pt x="29" y="100"/>
                    </a:lnTo>
                    <a:lnTo>
                      <a:pt x="2" y="72"/>
                    </a:lnTo>
                    <a:lnTo>
                      <a:pt x="0" y="63"/>
                    </a:lnTo>
                    <a:lnTo>
                      <a:pt x="2" y="55"/>
                    </a:lnTo>
                    <a:lnTo>
                      <a:pt x="11" y="39"/>
                    </a:lnTo>
                    <a:lnTo>
                      <a:pt x="33" y="27"/>
                    </a:lnTo>
                    <a:lnTo>
                      <a:pt x="64" y="19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8" name="Freeform 17"/>
              <p:cNvSpPr/>
              <p:nvPr/>
            </p:nvSpPr>
            <p:spPr bwMode="auto">
              <a:xfrm>
                <a:off x="2689" y="267"/>
                <a:ext cx="677" cy="19"/>
              </a:xfrm>
              <a:custGeom>
                <a:avLst/>
                <a:gdLst>
                  <a:gd name="T0" fmla="*/ 72 w 677"/>
                  <a:gd name="T1" fmla="*/ 0 h 94"/>
                  <a:gd name="T2" fmla="*/ 340 w 677"/>
                  <a:gd name="T3" fmla="*/ 5 h 94"/>
                  <a:gd name="T4" fmla="*/ 606 w 677"/>
                  <a:gd name="T5" fmla="*/ 10 h 94"/>
                  <a:gd name="T6" fmla="*/ 637 w 677"/>
                  <a:gd name="T7" fmla="*/ 13 h 94"/>
                  <a:gd name="T8" fmla="*/ 659 w 677"/>
                  <a:gd name="T9" fmla="*/ 23 h 94"/>
                  <a:gd name="T10" fmla="*/ 677 w 677"/>
                  <a:gd name="T11" fmla="*/ 52 h 94"/>
                  <a:gd name="T12" fmla="*/ 674 w 677"/>
                  <a:gd name="T13" fmla="*/ 67 h 94"/>
                  <a:gd name="T14" fmla="*/ 659 w 677"/>
                  <a:gd name="T15" fmla="*/ 80 h 94"/>
                  <a:gd name="T16" fmla="*/ 637 w 677"/>
                  <a:gd name="T17" fmla="*/ 89 h 94"/>
                  <a:gd name="T18" fmla="*/ 606 w 677"/>
                  <a:gd name="T19" fmla="*/ 94 h 94"/>
                  <a:gd name="T20" fmla="*/ 340 w 677"/>
                  <a:gd name="T21" fmla="*/ 87 h 94"/>
                  <a:gd name="T22" fmla="*/ 72 w 677"/>
                  <a:gd name="T23" fmla="*/ 82 h 94"/>
                  <a:gd name="T24" fmla="*/ 41 w 677"/>
                  <a:gd name="T25" fmla="*/ 79 h 94"/>
                  <a:gd name="T26" fmla="*/ 19 w 677"/>
                  <a:gd name="T27" fmla="*/ 70 h 94"/>
                  <a:gd name="T28" fmla="*/ 0 w 677"/>
                  <a:gd name="T29" fmla="*/ 40 h 94"/>
                  <a:gd name="T30" fmla="*/ 4 w 677"/>
                  <a:gd name="T31" fmla="*/ 26 h 94"/>
                  <a:gd name="T32" fmla="*/ 19 w 677"/>
                  <a:gd name="T33" fmla="*/ 12 h 94"/>
                  <a:gd name="T34" fmla="*/ 41 w 677"/>
                  <a:gd name="T35" fmla="*/ 3 h 94"/>
                  <a:gd name="T36" fmla="*/ 72 w 677"/>
                  <a:gd name="T37" fmla="*/ 0 h 94"/>
                  <a:gd name="T38" fmla="*/ 72 w 677"/>
                  <a:gd name="T39" fmla="*/ 0 h 9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77"/>
                  <a:gd name="T61" fmla="*/ 0 h 94"/>
                  <a:gd name="T62" fmla="*/ 677 w 677"/>
                  <a:gd name="T63" fmla="*/ 94 h 9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77" h="94">
                    <a:moveTo>
                      <a:pt x="72" y="0"/>
                    </a:moveTo>
                    <a:lnTo>
                      <a:pt x="340" y="5"/>
                    </a:lnTo>
                    <a:lnTo>
                      <a:pt x="606" y="10"/>
                    </a:lnTo>
                    <a:lnTo>
                      <a:pt x="637" y="13"/>
                    </a:lnTo>
                    <a:lnTo>
                      <a:pt x="659" y="23"/>
                    </a:lnTo>
                    <a:lnTo>
                      <a:pt x="677" y="52"/>
                    </a:lnTo>
                    <a:lnTo>
                      <a:pt x="674" y="67"/>
                    </a:lnTo>
                    <a:lnTo>
                      <a:pt x="659" y="80"/>
                    </a:lnTo>
                    <a:lnTo>
                      <a:pt x="637" y="89"/>
                    </a:lnTo>
                    <a:lnTo>
                      <a:pt x="606" y="94"/>
                    </a:lnTo>
                    <a:lnTo>
                      <a:pt x="340" y="87"/>
                    </a:lnTo>
                    <a:lnTo>
                      <a:pt x="72" y="82"/>
                    </a:lnTo>
                    <a:lnTo>
                      <a:pt x="41" y="79"/>
                    </a:lnTo>
                    <a:lnTo>
                      <a:pt x="19" y="70"/>
                    </a:lnTo>
                    <a:lnTo>
                      <a:pt x="0" y="40"/>
                    </a:lnTo>
                    <a:lnTo>
                      <a:pt x="4" y="26"/>
                    </a:lnTo>
                    <a:lnTo>
                      <a:pt x="19" y="12"/>
                    </a:lnTo>
                    <a:lnTo>
                      <a:pt x="41" y="3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39" name="Freeform 18"/>
              <p:cNvSpPr/>
              <p:nvPr/>
            </p:nvSpPr>
            <p:spPr bwMode="auto">
              <a:xfrm>
                <a:off x="1024" y="328"/>
                <a:ext cx="185" cy="92"/>
              </a:xfrm>
              <a:custGeom>
                <a:avLst/>
                <a:gdLst>
                  <a:gd name="T0" fmla="*/ 185 w 185"/>
                  <a:gd name="T1" fmla="*/ 47 h 461"/>
                  <a:gd name="T2" fmla="*/ 167 w 185"/>
                  <a:gd name="T3" fmla="*/ 149 h 461"/>
                  <a:gd name="T4" fmla="*/ 154 w 185"/>
                  <a:gd name="T5" fmla="*/ 195 h 461"/>
                  <a:gd name="T6" fmla="*/ 141 w 185"/>
                  <a:gd name="T7" fmla="*/ 239 h 461"/>
                  <a:gd name="T8" fmla="*/ 108 w 185"/>
                  <a:gd name="T9" fmla="*/ 430 h 461"/>
                  <a:gd name="T10" fmla="*/ 103 w 185"/>
                  <a:gd name="T11" fmla="*/ 443 h 461"/>
                  <a:gd name="T12" fmla="*/ 90 w 185"/>
                  <a:gd name="T13" fmla="*/ 453 h 461"/>
                  <a:gd name="T14" fmla="*/ 53 w 185"/>
                  <a:gd name="T15" fmla="*/ 461 h 461"/>
                  <a:gd name="T16" fmla="*/ 16 w 185"/>
                  <a:gd name="T17" fmla="*/ 453 h 461"/>
                  <a:gd name="T18" fmla="*/ 0 w 185"/>
                  <a:gd name="T19" fmla="*/ 430 h 461"/>
                  <a:gd name="T20" fmla="*/ 9 w 185"/>
                  <a:gd name="T21" fmla="*/ 236 h 461"/>
                  <a:gd name="T22" fmla="*/ 27 w 185"/>
                  <a:gd name="T23" fmla="*/ 42 h 461"/>
                  <a:gd name="T24" fmla="*/ 37 w 185"/>
                  <a:gd name="T25" fmla="*/ 23 h 461"/>
                  <a:gd name="T26" fmla="*/ 57 w 185"/>
                  <a:gd name="T27" fmla="*/ 10 h 461"/>
                  <a:gd name="T28" fmla="*/ 82 w 185"/>
                  <a:gd name="T29" fmla="*/ 3 h 461"/>
                  <a:gd name="T30" fmla="*/ 110 w 185"/>
                  <a:gd name="T31" fmla="*/ 0 h 461"/>
                  <a:gd name="T32" fmla="*/ 163 w 185"/>
                  <a:gd name="T33" fmla="*/ 13 h 461"/>
                  <a:gd name="T34" fmla="*/ 185 w 185"/>
                  <a:gd name="T35" fmla="*/ 47 h 461"/>
                  <a:gd name="T36" fmla="*/ 185 w 185"/>
                  <a:gd name="T37" fmla="*/ 47 h 46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5"/>
                  <a:gd name="T58" fmla="*/ 0 h 461"/>
                  <a:gd name="T59" fmla="*/ 185 w 185"/>
                  <a:gd name="T60" fmla="*/ 461 h 46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5" h="461">
                    <a:moveTo>
                      <a:pt x="185" y="47"/>
                    </a:moveTo>
                    <a:lnTo>
                      <a:pt x="167" y="149"/>
                    </a:lnTo>
                    <a:lnTo>
                      <a:pt x="154" y="195"/>
                    </a:lnTo>
                    <a:lnTo>
                      <a:pt x="141" y="239"/>
                    </a:lnTo>
                    <a:lnTo>
                      <a:pt x="108" y="430"/>
                    </a:lnTo>
                    <a:lnTo>
                      <a:pt x="103" y="443"/>
                    </a:lnTo>
                    <a:lnTo>
                      <a:pt x="90" y="453"/>
                    </a:lnTo>
                    <a:lnTo>
                      <a:pt x="53" y="461"/>
                    </a:lnTo>
                    <a:lnTo>
                      <a:pt x="16" y="453"/>
                    </a:lnTo>
                    <a:lnTo>
                      <a:pt x="0" y="430"/>
                    </a:lnTo>
                    <a:lnTo>
                      <a:pt x="9" y="236"/>
                    </a:lnTo>
                    <a:lnTo>
                      <a:pt x="27" y="42"/>
                    </a:lnTo>
                    <a:lnTo>
                      <a:pt x="37" y="23"/>
                    </a:lnTo>
                    <a:lnTo>
                      <a:pt x="57" y="10"/>
                    </a:lnTo>
                    <a:lnTo>
                      <a:pt x="82" y="3"/>
                    </a:lnTo>
                    <a:lnTo>
                      <a:pt x="110" y="0"/>
                    </a:lnTo>
                    <a:lnTo>
                      <a:pt x="163" y="13"/>
                    </a:lnTo>
                    <a:lnTo>
                      <a:pt x="185" y="47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0" name="Freeform 19"/>
              <p:cNvSpPr/>
              <p:nvPr/>
            </p:nvSpPr>
            <p:spPr bwMode="auto">
              <a:xfrm>
                <a:off x="806" y="608"/>
                <a:ext cx="642" cy="71"/>
              </a:xfrm>
              <a:custGeom>
                <a:avLst/>
                <a:gdLst>
                  <a:gd name="T0" fmla="*/ 16 w 642"/>
                  <a:gd name="T1" fmla="*/ 151 h 355"/>
                  <a:gd name="T2" fmla="*/ 22 w 642"/>
                  <a:gd name="T3" fmla="*/ 141 h 355"/>
                  <a:gd name="T4" fmla="*/ 42 w 642"/>
                  <a:gd name="T5" fmla="*/ 134 h 355"/>
                  <a:gd name="T6" fmla="*/ 102 w 642"/>
                  <a:gd name="T7" fmla="*/ 123 h 355"/>
                  <a:gd name="T8" fmla="*/ 223 w 642"/>
                  <a:gd name="T9" fmla="*/ 112 h 355"/>
                  <a:gd name="T10" fmla="*/ 238 w 642"/>
                  <a:gd name="T11" fmla="*/ 71 h 355"/>
                  <a:gd name="T12" fmla="*/ 251 w 642"/>
                  <a:gd name="T13" fmla="*/ 37 h 355"/>
                  <a:gd name="T14" fmla="*/ 264 w 642"/>
                  <a:gd name="T15" fmla="*/ 22 h 355"/>
                  <a:gd name="T16" fmla="*/ 278 w 642"/>
                  <a:gd name="T17" fmla="*/ 12 h 355"/>
                  <a:gd name="T18" fmla="*/ 302 w 642"/>
                  <a:gd name="T19" fmla="*/ 0 h 355"/>
                  <a:gd name="T20" fmla="*/ 322 w 642"/>
                  <a:gd name="T21" fmla="*/ 0 h 355"/>
                  <a:gd name="T22" fmla="*/ 341 w 642"/>
                  <a:gd name="T23" fmla="*/ 11 h 355"/>
                  <a:gd name="T24" fmla="*/ 376 w 642"/>
                  <a:gd name="T25" fmla="*/ 51 h 355"/>
                  <a:gd name="T26" fmla="*/ 398 w 642"/>
                  <a:gd name="T27" fmla="*/ 76 h 355"/>
                  <a:gd name="T28" fmla="*/ 421 w 642"/>
                  <a:gd name="T29" fmla="*/ 101 h 355"/>
                  <a:gd name="T30" fmla="*/ 495 w 642"/>
                  <a:gd name="T31" fmla="*/ 93 h 355"/>
                  <a:gd name="T32" fmla="*/ 557 w 642"/>
                  <a:gd name="T33" fmla="*/ 86 h 355"/>
                  <a:gd name="T34" fmla="*/ 634 w 642"/>
                  <a:gd name="T35" fmla="*/ 86 h 355"/>
                  <a:gd name="T36" fmla="*/ 642 w 642"/>
                  <a:gd name="T37" fmla="*/ 94 h 355"/>
                  <a:gd name="T38" fmla="*/ 625 w 642"/>
                  <a:gd name="T39" fmla="*/ 112 h 355"/>
                  <a:gd name="T40" fmla="*/ 607 w 642"/>
                  <a:gd name="T41" fmla="*/ 125 h 355"/>
                  <a:gd name="T42" fmla="*/ 581 w 642"/>
                  <a:gd name="T43" fmla="*/ 140 h 355"/>
                  <a:gd name="T44" fmla="*/ 565 w 642"/>
                  <a:gd name="T45" fmla="*/ 150 h 355"/>
                  <a:gd name="T46" fmla="*/ 548 w 642"/>
                  <a:gd name="T47" fmla="*/ 159 h 355"/>
                  <a:gd name="T48" fmla="*/ 528 w 642"/>
                  <a:gd name="T49" fmla="*/ 170 h 355"/>
                  <a:gd name="T50" fmla="*/ 506 w 642"/>
                  <a:gd name="T51" fmla="*/ 180 h 355"/>
                  <a:gd name="T52" fmla="*/ 533 w 642"/>
                  <a:gd name="T53" fmla="*/ 213 h 355"/>
                  <a:gd name="T54" fmla="*/ 557 w 642"/>
                  <a:gd name="T55" fmla="*/ 249 h 355"/>
                  <a:gd name="T56" fmla="*/ 581 w 642"/>
                  <a:gd name="T57" fmla="*/ 321 h 355"/>
                  <a:gd name="T58" fmla="*/ 574 w 642"/>
                  <a:gd name="T59" fmla="*/ 347 h 355"/>
                  <a:gd name="T60" fmla="*/ 563 w 642"/>
                  <a:gd name="T61" fmla="*/ 353 h 355"/>
                  <a:gd name="T62" fmla="*/ 550 w 642"/>
                  <a:gd name="T63" fmla="*/ 355 h 355"/>
                  <a:gd name="T64" fmla="*/ 467 w 642"/>
                  <a:gd name="T65" fmla="*/ 335 h 355"/>
                  <a:gd name="T66" fmla="*/ 443 w 642"/>
                  <a:gd name="T67" fmla="*/ 325 h 355"/>
                  <a:gd name="T68" fmla="*/ 420 w 642"/>
                  <a:gd name="T69" fmla="*/ 315 h 355"/>
                  <a:gd name="T70" fmla="*/ 396 w 642"/>
                  <a:gd name="T71" fmla="*/ 303 h 355"/>
                  <a:gd name="T72" fmla="*/ 374 w 642"/>
                  <a:gd name="T73" fmla="*/ 293 h 355"/>
                  <a:gd name="T74" fmla="*/ 354 w 642"/>
                  <a:gd name="T75" fmla="*/ 283 h 355"/>
                  <a:gd name="T76" fmla="*/ 335 w 642"/>
                  <a:gd name="T77" fmla="*/ 275 h 355"/>
                  <a:gd name="T78" fmla="*/ 308 w 642"/>
                  <a:gd name="T79" fmla="*/ 264 h 355"/>
                  <a:gd name="T80" fmla="*/ 278 w 642"/>
                  <a:gd name="T81" fmla="*/ 276 h 355"/>
                  <a:gd name="T82" fmla="*/ 253 w 642"/>
                  <a:gd name="T83" fmla="*/ 288 h 355"/>
                  <a:gd name="T84" fmla="*/ 227 w 642"/>
                  <a:gd name="T85" fmla="*/ 299 h 355"/>
                  <a:gd name="T86" fmla="*/ 203 w 642"/>
                  <a:gd name="T87" fmla="*/ 310 h 355"/>
                  <a:gd name="T88" fmla="*/ 183 w 642"/>
                  <a:gd name="T89" fmla="*/ 318 h 355"/>
                  <a:gd name="T90" fmla="*/ 163 w 642"/>
                  <a:gd name="T91" fmla="*/ 325 h 355"/>
                  <a:gd name="T92" fmla="*/ 135 w 642"/>
                  <a:gd name="T93" fmla="*/ 332 h 355"/>
                  <a:gd name="T94" fmla="*/ 119 w 642"/>
                  <a:gd name="T95" fmla="*/ 329 h 355"/>
                  <a:gd name="T96" fmla="*/ 115 w 642"/>
                  <a:gd name="T97" fmla="*/ 311 h 355"/>
                  <a:gd name="T98" fmla="*/ 128 w 642"/>
                  <a:gd name="T99" fmla="*/ 276 h 355"/>
                  <a:gd name="T100" fmla="*/ 141 w 642"/>
                  <a:gd name="T101" fmla="*/ 251 h 355"/>
                  <a:gd name="T102" fmla="*/ 157 w 642"/>
                  <a:gd name="T103" fmla="*/ 221 h 355"/>
                  <a:gd name="T104" fmla="*/ 117 w 642"/>
                  <a:gd name="T105" fmla="*/ 211 h 355"/>
                  <a:gd name="T106" fmla="*/ 51 w 642"/>
                  <a:gd name="T107" fmla="*/ 194 h 355"/>
                  <a:gd name="T108" fmla="*/ 3 w 642"/>
                  <a:gd name="T109" fmla="*/ 172 h 355"/>
                  <a:gd name="T110" fmla="*/ 0 w 642"/>
                  <a:gd name="T111" fmla="*/ 161 h 355"/>
                  <a:gd name="T112" fmla="*/ 16 w 642"/>
                  <a:gd name="T113" fmla="*/ 151 h 355"/>
                  <a:gd name="T114" fmla="*/ 16 w 642"/>
                  <a:gd name="T115" fmla="*/ 151 h 35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42"/>
                  <a:gd name="T175" fmla="*/ 0 h 355"/>
                  <a:gd name="T176" fmla="*/ 642 w 642"/>
                  <a:gd name="T177" fmla="*/ 355 h 35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42" h="355">
                    <a:moveTo>
                      <a:pt x="16" y="151"/>
                    </a:moveTo>
                    <a:lnTo>
                      <a:pt x="22" y="141"/>
                    </a:lnTo>
                    <a:lnTo>
                      <a:pt x="42" y="134"/>
                    </a:lnTo>
                    <a:lnTo>
                      <a:pt x="102" y="123"/>
                    </a:lnTo>
                    <a:lnTo>
                      <a:pt x="223" y="112"/>
                    </a:lnTo>
                    <a:lnTo>
                      <a:pt x="238" y="71"/>
                    </a:lnTo>
                    <a:lnTo>
                      <a:pt x="251" y="37"/>
                    </a:lnTo>
                    <a:lnTo>
                      <a:pt x="264" y="22"/>
                    </a:lnTo>
                    <a:lnTo>
                      <a:pt x="278" y="12"/>
                    </a:lnTo>
                    <a:lnTo>
                      <a:pt x="302" y="0"/>
                    </a:lnTo>
                    <a:lnTo>
                      <a:pt x="322" y="0"/>
                    </a:lnTo>
                    <a:lnTo>
                      <a:pt x="341" y="11"/>
                    </a:lnTo>
                    <a:lnTo>
                      <a:pt x="376" y="51"/>
                    </a:lnTo>
                    <a:lnTo>
                      <a:pt x="398" y="76"/>
                    </a:lnTo>
                    <a:lnTo>
                      <a:pt x="421" y="101"/>
                    </a:lnTo>
                    <a:lnTo>
                      <a:pt x="495" y="93"/>
                    </a:lnTo>
                    <a:lnTo>
                      <a:pt x="557" y="86"/>
                    </a:lnTo>
                    <a:lnTo>
                      <a:pt x="634" y="86"/>
                    </a:lnTo>
                    <a:lnTo>
                      <a:pt x="642" y="94"/>
                    </a:lnTo>
                    <a:lnTo>
                      <a:pt x="625" y="112"/>
                    </a:lnTo>
                    <a:lnTo>
                      <a:pt x="607" y="125"/>
                    </a:lnTo>
                    <a:lnTo>
                      <a:pt x="581" y="140"/>
                    </a:lnTo>
                    <a:lnTo>
                      <a:pt x="565" y="150"/>
                    </a:lnTo>
                    <a:lnTo>
                      <a:pt x="548" y="159"/>
                    </a:lnTo>
                    <a:lnTo>
                      <a:pt x="528" y="170"/>
                    </a:lnTo>
                    <a:lnTo>
                      <a:pt x="506" y="180"/>
                    </a:lnTo>
                    <a:lnTo>
                      <a:pt x="533" y="213"/>
                    </a:lnTo>
                    <a:lnTo>
                      <a:pt x="557" y="249"/>
                    </a:lnTo>
                    <a:lnTo>
                      <a:pt x="581" y="321"/>
                    </a:lnTo>
                    <a:lnTo>
                      <a:pt x="574" y="347"/>
                    </a:lnTo>
                    <a:lnTo>
                      <a:pt x="563" y="353"/>
                    </a:lnTo>
                    <a:lnTo>
                      <a:pt x="550" y="355"/>
                    </a:lnTo>
                    <a:lnTo>
                      <a:pt x="467" y="335"/>
                    </a:lnTo>
                    <a:lnTo>
                      <a:pt x="443" y="325"/>
                    </a:lnTo>
                    <a:lnTo>
                      <a:pt x="420" y="315"/>
                    </a:lnTo>
                    <a:lnTo>
                      <a:pt x="396" y="303"/>
                    </a:lnTo>
                    <a:lnTo>
                      <a:pt x="374" y="293"/>
                    </a:lnTo>
                    <a:lnTo>
                      <a:pt x="354" y="283"/>
                    </a:lnTo>
                    <a:lnTo>
                      <a:pt x="335" y="275"/>
                    </a:lnTo>
                    <a:lnTo>
                      <a:pt x="308" y="264"/>
                    </a:lnTo>
                    <a:lnTo>
                      <a:pt x="278" y="276"/>
                    </a:lnTo>
                    <a:lnTo>
                      <a:pt x="253" y="288"/>
                    </a:lnTo>
                    <a:lnTo>
                      <a:pt x="227" y="299"/>
                    </a:lnTo>
                    <a:lnTo>
                      <a:pt x="203" y="310"/>
                    </a:lnTo>
                    <a:lnTo>
                      <a:pt x="183" y="318"/>
                    </a:lnTo>
                    <a:lnTo>
                      <a:pt x="163" y="325"/>
                    </a:lnTo>
                    <a:lnTo>
                      <a:pt x="135" y="332"/>
                    </a:lnTo>
                    <a:lnTo>
                      <a:pt x="119" y="329"/>
                    </a:lnTo>
                    <a:lnTo>
                      <a:pt x="115" y="311"/>
                    </a:lnTo>
                    <a:lnTo>
                      <a:pt x="128" y="276"/>
                    </a:lnTo>
                    <a:lnTo>
                      <a:pt x="141" y="251"/>
                    </a:lnTo>
                    <a:lnTo>
                      <a:pt x="157" y="221"/>
                    </a:lnTo>
                    <a:lnTo>
                      <a:pt x="117" y="211"/>
                    </a:lnTo>
                    <a:lnTo>
                      <a:pt x="51" y="194"/>
                    </a:lnTo>
                    <a:lnTo>
                      <a:pt x="3" y="172"/>
                    </a:lnTo>
                    <a:lnTo>
                      <a:pt x="0" y="161"/>
                    </a:lnTo>
                    <a:lnTo>
                      <a:pt x="16" y="151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1" name="Freeform 20"/>
              <p:cNvSpPr/>
              <p:nvPr/>
            </p:nvSpPr>
            <p:spPr bwMode="auto">
              <a:xfrm>
                <a:off x="4326" y="246"/>
                <a:ext cx="642" cy="71"/>
              </a:xfrm>
              <a:custGeom>
                <a:avLst/>
                <a:gdLst>
                  <a:gd name="T0" fmla="*/ 14 w 642"/>
                  <a:gd name="T1" fmla="*/ 151 h 355"/>
                  <a:gd name="T2" fmla="*/ 22 w 642"/>
                  <a:gd name="T3" fmla="*/ 142 h 355"/>
                  <a:gd name="T4" fmla="*/ 40 w 642"/>
                  <a:gd name="T5" fmla="*/ 134 h 355"/>
                  <a:gd name="T6" fmla="*/ 102 w 642"/>
                  <a:gd name="T7" fmla="*/ 123 h 355"/>
                  <a:gd name="T8" fmla="*/ 222 w 642"/>
                  <a:gd name="T9" fmla="*/ 113 h 355"/>
                  <a:gd name="T10" fmla="*/ 236 w 642"/>
                  <a:gd name="T11" fmla="*/ 72 h 355"/>
                  <a:gd name="T12" fmla="*/ 249 w 642"/>
                  <a:gd name="T13" fmla="*/ 37 h 355"/>
                  <a:gd name="T14" fmla="*/ 264 w 642"/>
                  <a:gd name="T15" fmla="*/ 22 h 355"/>
                  <a:gd name="T16" fmla="*/ 277 w 642"/>
                  <a:gd name="T17" fmla="*/ 12 h 355"/>
                  <a:gd name="T18" fmla="*/ 300 w 642"/>
                  <a:gd name="T19" fmla="*/ 0 h 355"/>
                  <a:gd name="T20" fmla="*/ 321 w 642"/>
                  <a:gd name="T21" fmla="*/ 1 h 355"/>
                  <a:gd name="T22" fmla="*/ 339 w 642"/>
                  <a:gd name="T23" fmla="*/ 11 h 355"/>
                  <a:gd name="T24" fmla="*/ 376 w 642"/>
                  <a:gd name="T25" fmla="*/ 50 h 355"/>
                  <a:gd name="T26" fmla="*/ 396 w 642"/>
                  <a:gd name="T27" fmla="*/ 75 h 355"/>
                  <a:gd name="T28" fmla="*/ 420 w 642"/>
                  <a:gd name="T29" fmla="*/ 101 h 355"/>
                  <a:gd name="T30" fmla="*/ 493 w 642"/>
                  <a:gd name="T31" fmla="*/ 93 h 355"/>
                  <a:gd name="T32" fmla="*/ 555 w 642"/>
                  <a:gd name="T33" fmla="*/ 87 h 355"/>
                  <a:gd name="T34" fmla="*/ 632 w 642"/>
                  <a:gd name="T35" fmla="*/ 86 h 355"/>
                  <a:gd name="T36" fmla="*/ 642 w 642"/>
                  <a:gd name="T37" fmla="*/ 95 h 355"/>
                  <a:gd name="T38" fmla="*/ 625 w 642"/>
                  <a:gd name="T39" fmla="*/ 113 h 355"/>
                  <a:gd name="T40" fmla="*/ 607 w 642"/>
                  <a:gd name="T41" fmla="*/ 126 h 355"/>
                  <a:gd name="T42" fmla="*/ 581 w 642"/>
                  <a:gd name="T43" fmla="*/ 140 h 355"/>
                  <a:gd name="T44" fmla="*/ 565 w 642"/>
                  <a:gd name="T45" fmla="*/ 150 h 355"/>
                  <a:gd name="T46" fmla="*/ 546 w 642"/>
                  <a:gd name="T47" fmla="*/ 159 h 355"/>
                  <a:gd name="T48" fmla="*/ 526 w 642"/>
                  <a:gd name="T49" fmla="*/ 169 h 355"/>
                  <a:gd name="T50" fmla="*/ 504 w 642"/>
                  <a:gd name="T51" fmla="*/ 181 h 355"/>
                  <a:gd name="T52" fmla="*/ 533 w 642"/>
                  <a:gd name="T53" fmla="*/ 214 h 355"/>
                  <a:gd name="T54" fmla="*/ 555 w 642"/>
                  <a:gd name="T55" fmla="*/ 249 h 355"/>
                  <a:gd name="T56" fmla="*/ 579 w 642"/>
                  <a:gd name="T57" fmla="*/ 321 h 355"/>
                  <a:gd name="T58" fmla="*/ 572 w 642"/>
                  <a:gd name="T59" fmla="*/ 347 h 355"/>
                  <a:gd name="T60" fmla="*/ 563 w 642"/>
                  <a:gd name="T61" fmla="*/ 353 h 355"/>
                  <a:gd name="T62" fmla="*/ 548 w 642"/>
                  <a:gd name="T63" fmla="*/ 355 h 355"/>
                  <a:gd name="T64" fmla="*/ 465 w 642"/>
                  <a:gd name="T65" fmla="*/ 334 h 355"/>
                  <a:gd name="T66" fmla="*/ 442 w 642"/>
                  <a:gd name="T67" fmla="*/ 325 h 355"/>
                  <a:gd name="T68" fmla="*/ 418 w 642"/>
                  <a:gd name="T69" fmla="*/ 314 h 355"/>
                  <a:gd name="T70" fmla="*/ 394 w 642"/>
                  <a:gd name="T71" fmla="*/ 304 h 355"/>
                  <a:gd name="T72" fmla="*/ 372 w 642"/>
                  <a:gd name="T73" fmla="*/ 293 h 355"/>
                  <a:gd name="T74" fmla="*/ 352 w 642"/>
                  <a:gd name="T75" fmla="*/ 283 h 355"/>
                  <a:gd name="T76" fmla="*/ 333 w 642"/>
                  <a:gd name="T77" fmla="*/ 275 h 355"/>
                  <a:gd name="T78" fmla="*/ 308 w 642"/>
                  <a:gd name="T79" fmla="*/ 264 h 355"/>
                  <a:gd name="T80" fmla="*/ 278 w 642"/>
                  <a:gd name="T81" fmla="*/ 276 h 355"/>
                  <a:gd name="T82" fmla="*/ 251 w 642"/>
                  <a:gd name="T83" fmla="*/ 287 h 355"/>
                  <a:gd name="T84" fmla="*/ 225 w 642"/>
                  <a:gd name="T85" fmla="*/ 299 h 355"/>
                  <a:gd name="T86" fmla="*/ 201 w 642"/>
                  <a:gd name="T87" fmla="*/ 309 h 355"/>
                  <a:gd name="T88" fmla="*/ 181 w 642"/>
                  <a:gd name="T89" fmla="*/ 318 h 355"/>
                  <a:gd name="T90" fmla="*/ 163 w 642"/>
                  <a:gd name="T91" fmla="*/ 325 h 355"/>
                  <a:gd name="T92" fmla="*/ 133 w 642"/>
                  <a:gd name="T93" fmla="*/ 332 h 355"/>
                  <a:gd name="T94" fmla="*/ 117 w 642"/>
                  <a:gd name="T95" fmla="*/ 329 h 355"/>
                  <a:gd name="T96" fmla="*/ 113 w 642"/>
                  <a:gd name="T97" fmla="*/ 311 h 355"/>
                  <a:gd name="T98" fmla="*/ 126 w 642"/>
                  <a:gd name="T99" fmla="*/ 276 h 355"/>
                  <a:gd name="T100" fmla="*/ 139 w 642"/>
                  <a:gd name="T101" fmla="*/ 252 h 355"/>
                  <a:gd name="T102" fmla="*/ 155 w 642"/>
                  <a:gd name="T103" fmla="*/ 222 h 355"/>
                  <a:gd name="T104" fmla="*/ 115 w 642"/>
                  <a:gd name="T105" fmla="*/ 211 h 355"/>
                  <a:gd name="T106" fmla="*/ 51 w 642"/>
                  <a:gd name="T107" fmla="*/ 193 h 355"/>
                  <a:gd name="T108" fmla="*/ 3 w 642"/>
                  <a:gd name="T109" fmla="*/ 172 h 355"/>
                  <a:gd name="T110" fmla="*/ 0 w 642"/>
                  <a:gd name="T111" fmla="*/ 161 h 355"/>
                  <a:gd name="T112" fmla="*/ 14 w 642"/>
                  <a:gd name="T113" fmla="*/ 151 h 355"/>
                  <a:gd name="T114" fmla="*/ 14 w 642"/>
                  <a:gd name="T115" fmla="*/ 151 h 35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42"/>
                  <a:gd name="T175" fmla="*/ 0 h 355"/>
                  <a:gd name="T176" fmla="*/ 642 w 642"/>
                  <a:gd name="T177" fmla="*/ 355 h 35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42" h="355">
                    <a:moveTo>
                      <a:pt x="14" y="151"/>
                    </a:moveTo>
                    <a:lnTo>
                      <a:pt x="22" y="142"/>
                    </a:lnTo>
                    <a:lnTo>
                      <a:pt x="40" y="134"/>
                    </a:lnTo>
                    <a:lnTo>
                      <a:pt x="102" y="123"/>
                    </a:lnTo>
                    <a:lnTo>
                      <a:pt x="222" y="113"/>
                    </a:lnTo>
                    <a:lnTo>
                      <a:pt x="236" y="72"/>
                    </a:lnTo>
                    <a:lnTo>
                      <a:pt x="249" y="37"/>
                    </a:lnTo>
                    <a:lnTo>
                      <a:pt x="264" y="22"/>
                    </a:lnTo>
                    <a:lnTo>
                      <a:pt x="277" y="12"/>
                    </a:lnTo>
                    <a:lnTo>
                      <a:pt x="300" y="0"/>
                    </a:lnTo>
                    <a:lnTo>
                      <a:pt x="321" y="1"/>
                    </a:lnTo>
                    <a:lnTo>
                      <a:pt x="339" y="11"/>
                    </a:lnTo>
                    <a:lnTo>
                      <a:pt x="376" y="50"/>
                    </a:lnTo>
                    <a:lnTo>
                      <a:pt x="396" y="75"/>
                    </a:lnTo>
                    <a:lnTo>
                      <a:pt x="420" y="101"/>
                    </a:lnTo>
                    <a:lnTo>
                      <a:pt x="493" y="93"/>
                    </a:lnTo>
                    <a:lnTo>
                      <a:pt x="555" y="87"/>
                    </a:lnTo>
                    <a:lnTo>
                      <a:pt x="632" y="86"/>
                    </a:lnTo>
                    <a:lnTo>
                      <a:pt x="642" y="95"/>
                    </a:lnTo>
                    <a:lnTo>
                      <a:pt x="625" y="113"/>
                    </a:lnTo>
                    <a:lnTo>
                      <a:pt x="607" y="126"/>
                    </a:lnTo>
                    <a:lnTo>
                      <a:pt x="581" y="140"/>
                    </a:lnTo>
                    <a:lnTo>
                      <a:pt x="565" y="150"/>
                    </a:lnTo>
                    <a:lnTo>
                      <a:pt x="546" y="159"/>
                    </a:lnTo>
                    <a:lnTo>
                      <a:pt x="526" y="169"/>
                    </a:lnTo>
                    <a:lnTo>
                      <a:pt x="504" y="181"/>
                    </a:lnTo>
                    <a:lnTo>
                      <a:pt x="533" y="214"/>
                    </a:lnTo>
                    <a:lnTo>
                      <a:pt x="555" y="249"/>
                    </a:lnTo>
                    <a:lnTo>
                      <a:pt x="579" y="321"/>
                    </a:lnTo>
                    <a:lnTo>
                      <a:pt x="572" y="347"/>
                    </a:lnTo>
                    <a:lnTo>
                      <a:pt x="563" y="353"/>
                    </a:lnTo>
                    <a:lnTo>
                      <a:pt x="548" y="355"/>
                    </a:lnTo>
                    <a:lnTo>
                      <a:pt x="465" y="334"/>
                    </a:lnTo>
                    <a:lnTo>
                      <a:pt x="442" y="325"/>
                    </a:lnTo>
                    <a:lnTo>
                      <a:pt x="418" y="314"/>
                    </a:lnTo>
                    <a:lnTo>
                      <a:pt x="394" y="304"/>
                    </a:lnTo>
                    <a:lnTo>
                      <a:pt x="372" y="293"/>
                    </a:lnTo>
                    <a:lnTo>
                      <a:pt x="352" y="283"/>
                    </a:lnTo>
                    <a:lnTo>
                      <a:pt x="333" y="275"/>
                    </a:lnTo>
                    <a:lnTo>
                      <a:pt x="308" y="264"/>
                    </a:lnTo>
                    <a:lnTo>
                      <a:pt x="278" y="276"/>
                    </a:lnTo>
                    <a:lnTo>
                      <a:pt x="251" y="287"/>
                    </a:lnTo>
                    <a:lnTo>
                      <a:pt x="225" y="299"/>
                    </a:lnTo>
                    <a:lnTo>
                      <a:pt x="201" y="309"/>
                    </a:lnTo>
                    <a:lnTo>
                      <a:pt x="181" y="318"/>
                    </a:lnTo>
                    <a:lnTo>
                      <a:pt x="163" y="325"/>
                    </a:lnTo>
                    <a:lnTo>
                      <a:pt x="133" y="332"/>
                    </a:lnTo>
                    <a:lnTo>
                      <a:pt x="117" y="329"/>
                    </a:lnTo>
                    <a:lnTo>
                      <a:pt x="113" y="311"/>
                    </a:lnTo>
                    <a:lnTo>
                      <a:pt x="126" y="276"/>
                    </a:lnTo>
                    <a:lnTo>
                      <a:pt x="139" y="252"/>
                    </a:lnTo>
                    <a:lnTo>
                      <a:pt x="155" y="222"/>
                    </a:lnTo>
                    <a:lnTo>
                      <a:pt x="115" y="211"/>
                    </a:lnTo>
                    <a:lnTo>
                      <a:pt x="51" y="193"/>
                    </a:lnTo>
                    <a:lnTo>
                      <a:pt x="3" y="172"/>
                    </a:lnTo>
                    <a:lnTo>
                      <a:pt x="0" y="161"/>
                    </a:lnTo>
                    <a:lnTo>
                      <a:pt x="14" y="151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2" name="Freeform 21"/>
              <p:cNvSpPr/>
              <p:nvPr/>
            </p:nvSpPr>
            <p:spPr bwMode="auto">
              <a:xfrm>
                <a:off x="4375" y="615"/>
                <a:ext cx="642" cy="71"/>
              </a:xfrm>
              <a:custGeom>
                <a:avLst/>
                <a:gdLst>
                  <a:gd name="T0" fmla="*/ 17 w 642"/>
                  <a:gd name="T1" fmla="*/ 150 h 355"/>
                  <a:gd name="T2" fmla="*/ 22 w 642"/>
                  <a:gd name="T3" fmla="*/ 142 h 355"/>
                  <a:gd name="T4" fmla="*/ 40 w 642"/>
                  <a:gd name="T5" fmla="*/ 134 h 355"/>
                  <a:gd name="T6" fmla="*/ 103 w 642"/>
                  <a:gd name="T7" fmla="*/ 123 h 355"/>
                  <a:gd name="T8" fmla="*/ 224 w 642"/>
                  <a:gd name="T9" fmla="*/ 113 h 355"/>
                  <a:gd name="T10" fmla="*/ 237 w 642"/>
                  <a:gd name="T11" fmla="*/ 72 h 355"/>
                  <a:gd name="T12" fmla="*/ 250 w 642"/>
                  <a:gd name="T13" fmla="*/ 37 h 355"/>
                  <a:gd name="T14" fmla="*/ 264 w 642"/>
                  <a:gd name="T15" fmla="*/ 22 h 355"/>
                  <a:gd name="T16" fmla="*/ 279 w 642"/>
                  <a:gd name="T17" fmla="*/ 11 h 355"/>
                  <a:gd name="T18" fmla="*/ 301 w 642"/>
                  <a:gd name="T19" fmla="*/ 0 h 355"/>
                  <a:gd name="T20" fmla="*/ 321 w 642"/>
                  <a:gd name="T21" fmla="*/ 1 h 355"/>
                  <a:gd name="T22" fmla="*/ 339 w 642"/>
                  <a:gd name="T23" fmla="*/ 10 h 355"/>
                  <a:gd name="T24" fmla="*/ 376 w 642"/>
                  <a:gd name="T25" fmla="*/ 51 h 355"/>
                  <a:gd name="T26" fmla="*/ 396 w 642"/>
                  <a:gd name="T27" fmla="*/ 76 h 355"/>
                  <a:gd name="T28" fmla="*/ 420 w 642"/>
                  <a:gd name="T29" fmla="*/ 101 h 355"/>
                  <a:gd name="T30" fmla="*/ 495 w 642"/>
                  <a:gd name="T31" fmla="*/ 93 h 355"/>
                  <a:gd name="T32" fmla="*/ 558 w 642"/>
                  <a:gd name="T33" fmla="*/ 86 h 355"/>
                  <a:gd name="T34" fmla="*/ 635 w 642"/>
                  <a:gd name="T35" fmla="*/ 85 h 355"/>
                  <a:gd name="T36" fmla="*/ 642 w 642"/>
                  <a:gd name="T37" fmla="*/ 95 h 355"/>
                  <a:gd name="T38" fmla="*/ 626 w 642"/>
                  <a:gd name="T39" fmla="*/ 113 h 355"/>
                  <a:gd name="T40" fmla="*/ 607 w 642"/>
                  <a:gd name="T41" fmla="*/ 125 h 355"/>
                  <a:gd name="T42" fmla="*/ 582 w 642"/>
                  <a:gd name="T43" fmla="*/ 141 h 355"/>
                  <a:gd name="T44" fmla="*/ 565 w 642"/>
                  <a:gd name="T45" fmla="*/ 149 h 355"/>
                  <a:gd name="T46" fmla="*/ 547 w 642"/>
                  <a:gd name="T47" fmla="*/ 158 h 355"/>
                  <a:gd name="T48" fmla="*/ 527 w 642"/>
                  <a:gd name="T49" fmla="*/ 169 h 355"/>
                  <a:gd name="T50" fmla="*/ 505 w 642"/>
                  <a:gd name="T51" fmla="*/ 180 h 355"/>
                  <a:gd name="T52" fmla="*/ 534 w 642"/>
                  <a:gd name="T53" fmla="*/ 214 h 355"/>
                  <a:gd name="T54" fmla="*/ 556 w 642"/>
                  <a:gd name="T55" fmla="*/ 248 h 355"/>
                  <a:gd name="T56" fmla="*/ 580 w 642"/>
                  <a:gd name="T57" fmla="*/ 320 h 355"/>
                  <a:gd name="T58" fmla="*/ 574 w 642"/>
                  <a:gd name="T59" fmla="*/ 346 h 355"/>
                  <a:gd name="T60" fmla="*/ 563 w 642"/>
                  <a:gd name="T61" fmla="*/ 353 h 355"/>
                  <a:gd name="T62" fmla="*/ 549 w 642"/>
                  <a:gd name="T63" fmla="*/ 355 h 355"/>
                  <a:gd name="T64" fmla="*/ 468 w 642"/>
                  <a:gd name="T65" fmla="*/ 334 h 355"/>
                  <a:gd name="T66" fmla="*/ 442 w 642"/>
                  <a:gd name="T67" fmla="*/ 324 h 355"/>
                  <a:gd name="T68" fmla="*/ 418 w 642"/>
                  <a:gd name="T69" fmla="*/ 314 h 355"/>
                  <a:gd name="T70" fmla="*/ 396 w 642"/>
                  <a:gd name="T71" fmla="*/ 304 h 355"/>
                  <a:gd name="T72" fmla="*/ 372 w 642"/>
                  <a:gd name="T73" fmla="*/ 293 h 355"/>
                  <a:gd name="T74" fmla="*/ 352 w 642"/>
                  <a:gd name="T75" fmla="*/ 283 h 355"/>
                  <a:gd name="T76" fmla="*/ 334 w 642"/>
                  <a:gd name="T77" fmla="*/ 274 h 355"/>
                  <a:gd name="T78" fmla="*/ 308 w 642"/>
                  <a:gd name="T79" fmla="*/ 264 h 355"/>
                  <a:gd name="T80" fmla="*/ 279 w 642"/>
                  <a:gd name="T81" fmla="*/ 275 h 355"/>
                  <a:gd name="T82" fmla="*/ 251 w 642"/>
                  <a:gd name="T83" fmla="*/ 288 h 355"/>
                  <a:gd name="T84" fmla="*/ 226 w 642"/>
                  <a:gd name="T85" fmla="*/ 298 h 355"/>
                  <a:gd name="T86" fmla="*/ 204 w 642"/>
                  <a:gd name="T87" fmla="*/ 309 h 355"/>
                  <a:gd name="T88" fmla="*/ 182 w 642"/>
                  <a:gd name="T89" fmla="*/ 317 h 355"/>
                  <a:gd name="T90" fmla="*/ 163 w 642"/>
                  <a:gd name="T91" fmla="*/ 324 h 355"/>
                  <a:gd name="T92" fmla="*/ 134 w 642"/>
                  <a:gd name="T93" fmla="*/ 333 h 355"/>
                  <a:gd name="T94" fmla="*/ 117 w 642"/>
                  <a:gd name="T95" fmla="*/ 329 h 355"/>
                  <a:gd name="T96" fmla="*/ 116 w 642"/>
                  <a:gd name="T97" fmla="*/ 311 h 355"/>
                  <a:gd name="T98" fmla="*/ 127 w 642"/>
                  <a:gd name="T99" fmla="*/ 276 h 355"/>
                  <a:gd name="T100" fmla="*/ 139 w 642"/>
                  <a:gd name="T101" fmla="*/ 251 h 355"/>
                  <a:gd name="T102" fmla="*/ 158 w 642"/>
                  <a:gd name="T103" fmla="*/ 221 h 355"/>
                  <a:gd name="T104" fmla="*/ 116 w 642"/>
                  <a:gd name="T105" fmla="*/ 211 h 355"/>
                  <a:gd name="T106" fmla="*/ 51 w 642"/>
                  <a:gd name="T107" fmla="*/ 193 h 355"/>
                  <a:gd name="T108" fmla="*/ 4 w 642"/>
                  <a:gd name="T109" fmla="*/ 172 h 355"/>
                  <a:gd name="T110" fmla="*/ 0 w 642"/>
                  <a:gd name="T111" fmla="*/ 161 h 355"/>
                  <a:gd name="T112" fmla="*/ 17 w 642"/>
                  <a:gd name="T113" fmla="*/ 150 h 355"/>
                  <a:gd name="T114" fmla="*/ 17 w 642"/>
                  <a:gd name="T115" fmla="*/ 150 h 35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42"/>
                  <a:gd name="T175" fmla="*/ 0 h 355"/>
                  <a:gd name="T176" fmla="*/ 642 w 642"/>
                  <a:gd name="T177" fmla="*/ 355 h 35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42" h="355">
                    <a:moveTo>
                      <a:pt x="17" y="150"/>
                    </a:moveTo>
                    <a:lnTo>
                      <a:pt x="22" y="142"/>
                    </a:lnTo>
                    <a:lnTo>
                      <a:pt x="40" y="134"/>
                    </a:lnTo>
                    <a:lnTo>
                      <a:pt x="103" y="123"/>
                    </a:lnTo>
                    <a:lnTo>
                      <a:pt x="224" y="113"/>
                    </a:lnTo>
                    <a:lnTo>
                      <a:pt x="237" y="72"/>
                    </a:lnTo>
                    <a:lnTo>
                      <a:pt x="250" y="37"/>
                    </a:lnTo>
                    <a:lnTo>
                      <a:pt x="264" y="22"/>
                    </a:lnTo>
                    <a:lnTo>
                      <a:pt x="279" y="11"/>
                    </a:lnTo>
                    <a:lnTo>
                      <a:pt x="301" y="0"/>
                    </a:lnTo>
                    <a:lnTo>
                      <a:pt x="321" y="1"/>
                    </a:lnTo>
                    <a:lnTo>
                      <a:pt x="339" y="10"/>
                    </a:lnTo>
                    <a:lnTo>
                      <a:pt x="376" y="51"/>
                    </a:lnTo>
                    <a:lnTo>
                      <a:pt x="396" y="76"/>
                    </a:lnTo>
                    <a:lnTo>
                      <a:pt x="420" y="101"/>
                    </a:lnTo>
                    <a:lnTo>
                      <a:pt x="495" y="93"/>
                    </a:lnTo>
                    <a:lnTo>
                      <a:pt x="558" y="86"/>
                    </a:lnTo>
                    <a:lnTo>
                      <a:pt x="635" y="85"/>
                    </a:lnTo>
                    <a:lnTo>
                      <a:pt x="642" y="95"/>
                    </a:lnTo>
                    <a:lnTo>
                      <a:pt x="626" y="113"/>
                    </a:lnTo>
                    <a:lnTo>
                      <a:pt x="607" y="125"/>
                    </a:lnTo>
                    <a:lnTo>
                      <a:pt x="582" y="141"/>
                    </a:lnTo>
                    <a:lnTo>
                      <a:pt x="565" y="149"/>
                    </a:lnTo>
                    <a:lnTo>
                      <a:pt x="547" y="158"/>
                    </a:lnTo>
                    <a:lnTo>
                      <a:pt x="527" y="169"/>
                    </a:lnTo>
                    <a:lnTo>
                      <a:pt x="505" y="180"/>
                    </a:lnTo>
                    <a:lnTo>
                      <a:pt x="534" y="214"/>
                    </a:lnTo>
                    <a:lnTo>
                      <a:pt x="556" y="248"/>
                    </a:lnTo>
                    <a:lnTo>
                      <a:pt x="580" y="320"/>
                    </a:lnTo>
                    <a:lnTo>
                      <a:pt x="574" y="346"/>
                    </a:lnTo>
                    <a:lnTo>
                      <a:pt x="563" y="353"/>
                    </a:lnTo>
                    <a:lnTo>
                      <a:pt x="549" y="355"/>
                    </a:lnTo>
                    <a:lnTo>
                      <a:pt x="468" y="334"/>
                    </a:lnTo>
                    <a:lnTo>
                      <a:pt x="442" y="324"/>
                    </a:lnTo>
                    <a:lnTo>
                      <a:pt x="418" y="314"/>
                    </a:lnTo>
                    <a:lnTo>
                      <a:pt x="396" y="304"/>
                    </a:lnTo>
                    <a:lnTo>
                      <a:pt x="372" y="293"/>
                    </a:lnTo>
                    <a:lnTo>
                      <a:pt x="352" y="283"/>
                    </a:lnTo>
                    <a:lnTo>
                      <a:pt x="334" y="274"/>
                    </a:lnTo>
                    <a:lnTo>
                      <a:pt x="308" y="264"/>
                    </a:lnTo>
                    <a:lnTo>
                      <a:pt x="279" y="275"/>
                    </a:lnTo>
                    <a:lnTo>
                      <a:pt x="251" y="288"/>
                    </a:lnTo>
                    <a:lnTo>
                      <a:pt x="226" y="298"/>
                    </a:lnTo>
                    <a:lnTo>
                      <a:pt x="204" y="309"/>
                    </a:lnTo>
                    <a:lnTo>
                      <a:pt x="182" y="317"/>
                    </a:lnTo>
                    <a:lnTo>
                      <a:pt x="163" y="324"/>
                    </a:lnTo>
                    <a:lnTo>
                      <a:pt x="134" y="333"/>
                    </a:lnTo>
                    <a:lnTo>
                      <a:pt x="117" y="329"/>
                    </a:lnTo>
                    <a:lnTo>
                      <a:pt x="116" y="311"/>
                    </a:lnTo>
                    <a:lnTo>
                      <a:pt x="127" y="276"/>
                    </a:lnTo>
                    <a:lnTo>
                      <a:pt x="139" y="251"/>
                    </a:lnTo>
                    <a:lnTo>
                      <a:pt x="158" y="221"/>
                    </a:lnTo>
                    <a:lnTo>
                      <a:pt x="116" y="211"/>
                    </a:lnTo>
                    <a:lnTo>
                      <a:pt x="51" y="193"/>
                    </a:lnTo>
                    <a:lnTo>
                      <a:pt x="4" y="172"/>
                    </a:lnTo>
                    <a:lnTo>
                      <a:pt x="0" y="161"/>
                    </a:lnTo>
                    <a:lnTo>
                      <a:pt x="17" y="150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3" name="Freeform 22"/>
              <p:cNvSpPr/>
              <p:nvPr/>
            </p:nvSpPr>
            <p:spPr bwMode="auto">
              <a:xfrm>
                <a:off x="962" y="249"/>
                <a:ext cx="642" cy="71"/>
              </a:xfrm>
              <a:custGeom>
                <a:avLst/>
                <a:gdLst>
                  <a:gd name="T0" fmla="*/ 16 w 642"/>
                  <a:gd name="T1" fmla="*/ 149 h 355"/>
                  <a:gd name="T2" fmla="*/ 23 w 642"/>
                  <a:gd name="T3" fmla="*/ 141 h 355"/>
                  <a:gd name="T4" fmla="*/ 42 w 642"/>
                  <a:gd name="T5" fmla="*/ 133 h 355"/>
                  <a:gd name="T6" fmla="*/ 102 w 642"/>
                  <a:gd name="T7" fmla="*/ 122 h 355"/>
                  <a:gd name="T8" fmla="*/ 223 w 642"/>
                  <a:gd name="T9" fmla="*/ 112 h 355"/>
                  <a:gd name="T10" fmla="*/ 238 w 642"/>
                  <a:gd name="T11" fmla="*/ 71 h 355"/>
                  <a:gd name="T12" fmla="*/ 251 w 642"/>
                  <a:gd name="T13" fmla="*/ 36 h 355"/>
                  <a:gd name="T14" fmla="*/ 264 w 642"/>
                  <a:gd name="T15" fmla="*/ 22 h 355"/>
                  <a:gd name="T16" fmla="*/ 278 w 642"/>
                  <a:gd name="T17" fmla="*/ 11 h 355"/>
                  <a:gd name="T18" fmla="*/ 302 w 642"/>
                  <a:gd name="T19" fmla="*/ 0 h 355"/>
                  <a:gd name="T20" fmla="*/ 322 w 642"/>
                  <a:gd name="T21" fmla="*/ 0 h 355"/>
                  <a:gd name="T22" fmla="*/ 341 w 642"/>
                  <a:gd name="T23" fmla="*/ 10 h 355"/>
                  <a:gd name="T24" fmla="*/ 376 w 642"/>
                  <a:gd name="T25" fmla="*/ 50 h 355"/>
                  <a:gd name="T26" fmla="*/ 398 w 642"/>
                  <a:gd name="T27" fmla="*/ 75 h 355"/>
                  <a:gd name="T28" fmla="*/ 421 w 642"/>
                  <a:gd name="T29" fmla="*/ 100 h 355"/>
                  <a:gd name="T30" fmla="*/ 495 w 642"/>
                  <a:gd name="T31" fmla="*/ 92 h 355"/>
                  <a:gd name="T32" fmla="*/ 557 w 642"/>
                  <a:gd name="T33" fmla="*/ 85 h 355"/>
                  <a:gd name="T34" fmla="*/ 634 w 642"/>
                  <a:gd name="T35" fmla="*/ 85 h 355"/>
                  <a:gd name="T36" fmla="*/ 642 w 642"/>
                  <a:gd name="T37" fmla="*/ 94 h 355"/>
                  <a:gd name="T38" fmla="*/ 627 w 642"/>
                  <a:gd name="T39" fmla="*/ 112 h 355"/>
                  <a:gd name="T40" fmla="*/ 607 w 642"/>
                  <a:gd name="T41" fmla="*/ 124 h 355"/>
                  <a:gd name="T42" fmla="*/ 581 w 642"/>
                  <a:gd name="T43" fmla="*/ 140 h 355"/>
                  <a:gd name="T44" fmla="*/ 564 w 642"/>
                  <a:gd name="T45" fmla="*/ 149 h 355"/>
                  <a:gd name="T46" fmla="*/ 548 w 642"/>
                  <a:gd name="T47" fmla="*/ 158 h 355"/>
                  <a:gd name="T48" fmla="*/ 528 w 642"/>
                  <a:gd name="T49" fmla="*/ 169 h 355"/>
                  <a:gd name="T50" fmla="*/ 506 w 642"/>
                  <a:gd name="T51" fmla="*/ 180 h 355"/>
                  <a:gd name="T52" fmla="*/ 533 w 642"/>
                  <a:gd name="T53" fmla="*/ 213 h 355"/>
                  <a:gd name="T54" fmla="*/ 557 w 642"/>
                  <a:gd name="T55" fmla="*/ 247 h 355"/>
                  <a:gd name="T56" fmla="*/ 581 w 642"/>
                  <a:gd name="T57" fmla="*/ 320 h 355"/>
                  <a:gd name="T58" fmla="*/ 574 w 642"/>
                  <a:gd name="T59" fmla="*/ 346 h 355"/>
                  <a:gd name="T60" fmla="*/ 564 w 642"/>
                  <a:gd name="T61" fmla="*/ 353 h 355"/>
                  <a:gd name="T62" fmla="*/ 550 w 642"/>
                  <a:gd name="T63" fmla="*/ 355 h 355"/>
                  <a:gd name="T64" fmla="*/ 467 w 642"/>
                  <a:gd name="T65" fmla="*/ 334 h 355"/>
                  <a:gd name="T66" fmla="*/ 443 w 642"/>
                  <a:gd name="T67" fmla="*/ 324 h 355"/>
                  <a:gd name="T68" fmla="*/ 420 w 642"/>
                  <a:gd name="T69" fmla="*/ 314 h 355"/>
                  <a:gd name="T70" fmla="*/ 396 w 642"/>
                  <a:gd name="T71" fmla="*/ 303 h 355"/>
                  <a:gd name="T72" fmla="*/ 374 w 642"/>
                  <a:gd name="T73" fmla="*/ 292 h 355"/>
                  <a:gd name="T74" fmla="*/ 354 w 642"/>
                  <a:gd name="T75" fmla="*/ 283 h 355"/>
                  <a:gd name="T76" fmla="*/ 335 w 642"/>
                  <a:gd name="T77" fmla="*/ 274 h 355"/>
                  <a:gd name="T78" fmla="*/ 308 w 642"/>
                  <a:gd name="T79" fmla="*/ 263 h 355"/>
                  <a:gd name="T80" fmla="*/ 278 w 642"/>
                  <a:gd name="T81" fmla="*/ 275 h 355"/>
                  <a:gd name="T82" fmla="*/ 253 w 642"/>
                  <a:gd name="T83" fmla="*/ 287 h 355"/>
                  <a:gd name="T84" fmla="*/ 227 w 642"/>
                  <a:gd name="T85" fmla="*/ 298 h 355"/>
                  <a:gd name="T86" fmla="*/ 203 w 642"/>
                  <a:gd name="T87" fmla="*/ 309 h 355"/>
                  <a:gd name="T88" fmla="*/ 183 w 642"/>
                  <a:gd name="T89" fmla="*/ 317 h 355"/>
                  <a:gd name="T90" fmla="*/ 163 w 642"/>
                  <a:gd name="T91" fmla="*/ 324 h 355"/>
                  <a:gd name="T92" fmla="*/ 135 w 642"/>
                  <a:gd name="T93" fmla="*/ 332 h 355"/>
                  <a:gd name="T94" fmla="*/ 119 w 642"/>
                  <a:gd name="T95" fmla="*/ 329 h 355"/>
                  <a:gd name="T96" fmla="*/ 115 w 642"/>
                  <a:gd name="T97" fmla="*/ 311 h 355"/>
                  <a:gd name="T98" fmla="*/ 128 w 642"/>
                  <a:gd name="T99" fmla="*/ 275 h 355"/>
                  <a:gd name="T100" fmla="*/ 141 w 642"/>
                  <a:gd name="T101" fmla="*/ 250 h 355"/>
                  <a:gd name="T102" fmla="*/ 157 w 642"/>
                  <a:gd name="T103" fmla="*/ 220 h 355"/>
                  <a:gd name="T104" fmla="*/ 117 w 642"/>
                  <a:gd name="T105" fmla="*/ 211 h 355"/>
                  <a:gd name="T106" fmla="*/ 51 w 642"/>
                  <a:gd name="T107" fmla="*/ 193 h 355"/>
                  <a:gd name="T108" fmla="*/ 5 w 642"/>
                  <a:gd name="T109" fmla="*/ 171 h 355"/>
                  <a:gd name="T110" fmla="*/ 0 w 642"/>
                  <a:gd name="T111" fmla="*/ 161 h 355"/>
                  <a:gd name="T112" fmla="*/ 16 w 642"/>
                  <a:gd name="T113" fmla="*/ 149 h 355"/>
                  <a:gd name="T114" fmla="*/ 16 w 642"/>
                  <a:gd name="T115" fmla="*/ 149 h 35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42"/>
                  <a:gd name="T175" fmla="*/ 0 h 355"/>
                  <a:gd name="T176" fmla="*/ 642 w 642"/>
                  <a:gd name="T177" fmla="*/ 355 h 35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42" h="355">
                    <a:moveTo>
                      <a:pt x="16" y="149"/>
                    </a:moveTo>
                    <a:lnTo>
                      <a:pt x="23" y="141"/>
                    </a:lnTo>
                    <a:lnTo>
                      <a:pt x="42" y="133"/>
                    </a:lnTo>
                    <a:lnTo>
                      <a:pt x="102" y="122"/>
                    </a:lnTo>
                    <a:lnTo>
                      <a:pt x="223" y="112"/>
                    </a:lnTo>
                    <a:lnTo>
                      <a:pt x="238" y="71"/>
                    </a:lnTo>
                    <a:lnTo>
                      <a:pt x="251" y="36"/>
                    </a:lnTo>
                    <a:lnTo>
                      <a:pt x="264" y="22"/>
                    </a:lnTo>
                    <a:lnTo>
                      <a:pt x="278" y="11"/>
                    </a:lnTo>
                    <a:lnTo>
                      <a:pt x="302" y="0"/>
                    </a:lnTo>
                    <a:lnTo>
                      <a:pt x="322" y="0"/>
                    </a:lnTo>
                    <a:lnTo>
                      <a:pt x="341" y="10"/>
                    </a:lnTo>
                    <a:lnTo>
                      <a:pt x="376" y="50"/>
                    </a:lnTo>
                    <a:lnTo>
                      <a:pt x="398" y="75"/>
                    </a:lnTo>
                    <a:lnTo>
                      <a:pt x="421" y="100"/>
                    </a:lnTo>
                    <a:lnTo>
                      <a:pt x="495" y="92"/>
                    </a:lnTo>
                    <a:lnTo>
                      <a:pt x="557" y="85"/>
                    </a:lnTo>
                    <a:lnTo>
                      <a:pt x="634" y="85"/>
                    </a:lnTo>
                    <a:lnTo>
                      <a:pt x="642" y="94"/>
                    </a:lnTo>
                    <a:lnTo>
                      <a:pt x="627" y="112"/>
                    </a:lnTo>
                    <a:lnTo>
                      <a:pt x="607" y="124"/>
                    </a:lnTo>
                    <a:lnTo>
                      <a:pt x="581" y="140"/>
                    </a:lnTo>
                    <a:lnTo>
                      <a:pt x="564" y="149"/>
                    </a:lnTo>
                    <a:lnTo>
                      <a:pt x="548" y="158"/>
                    </a:lnTo>
                    <a:lnTo>
                      <a:pt x="528" y="169"/>
                    </a:lnTo>
                    <a:lnTo>
                      <a:pt x="506" y="180"/>
                    </a:lnTo>
                    <a:lnTo>
                      <a:pt x="533" y="213"/>
                    </a:lnTo>
                    <a:lnTo>
                      <a:pt x="557" y="247"/>
                    </a:lnTo>
                    <a:lnTo>
                      <a:pt x="581" y="320"/>
                    </a:lnTo>
                    <a:lnTo>
                      <a:pt x="574" y="346"/>
                    </a:lnTo>
                    <a:lnTo>
                      <a:pt x="564" y="353"/>
                    </a:lnTo>
                    <a:lnTo>
                      <a:pt x="550" y="355"/>
                    </a:lnTo>
                    <a:lnTo>
                      <a:pt x="467" y="334"/>
                    </a:lnTo>
                    <a:lnTo>
                      <a:pt x="443" y="324"/>
                    </a:lnTo>
                    <a:lnTo>
                      <a:pt x="420" y="314"/>
                    </a:lnTo>
                    <a:lnTo>
                      <a:pt x="396" y="303"/>
                    </a:lnTo>
                    <a:lnTo>
                      <a:pt x="374" y="292"/>
                    </a:lnTo>
                    <a:lnTo>
                      <a:pt x="354" y="283"/>
                    </a:lnTo>
                    <a:lnTo>
                      <a:pt x="335" y="274"/>
                    </a:lnTo>
                    <a:lnTo>
                      <a:pt x="308" y="263"/>
                    </a:lnTo>
                    <a:lnTo>
                      <a:pt x="278" y="275"/>
                    </a:lnTo>
                    <a:lnTo>
                      <a:pt x="253" y="287"/>
                    </a:lnTo>
                    <a:lnTo>
                      <a:pt x="227" y="298"/>
                    </a:lnTo>
                    <a:lnTo>
                      <a:pt x="203" y="309"/>
                    </a:lnTo>
                    <a:lnTo>
                      <a:pt x="183" y="317"/>
                    </a:lnTo>
                    <a:lnTo>
                      <a:pt x="163" y="324"/>
                    </a:lnTo>
                    <a:lnTo>
                      <a:pt x="135" y="332"/>
                    </a:lnTo>
                    <a:lnTo>
                      <a:pt x="119" y="329"/>
                    </a:lnTo>
                    <a:lnTo>
                      <a:pt x="115" y="311"/>
                    </a:lnTo>
                    <a:lnTo>
                      <a:pt x="128" y="275"/>
                    </a:lnTo>
                    <a:lnTo>
                      <a:pt x="141" y="250"/>
                    </a:lnTo>
                    <a:lnTo>
                      <a:pt x="157" y="220"/>
                    </a:lnTo>
                    <a:lnTo>
                      <a:pt x="117" y="211"/>
                    </a:lnTo>
                    <a:lnTo>
                      <a:pt x="51" y="193"/>
                    </a:lnTo>
                    <a:lnTo>
                      <a:pt x="5" y="171"/>
                    </a:lnTo>
                    <a:lnTo>
                      <a:pt x="0" y="161"/>
                    </a:lnTo>
                    <a:lnTo>
                      <a:pt x="16" y="149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4" name="Freeform 23"/>
              <p:cNvSpPr/>
              <p:nvPr/>
            </p:nvSpPr>
            <p:spPr bwMode="auto">
              <a:xfrm>
                <a:off x="1033" y="436"/>
                <a:ext cx="187" cy="60"/>
              </a:xfrm>
              <a:custGeom>
                <a:avLst/>
                <a:gdLst>
                  <a:gd name="T0" fmla="*/ 143 w 187"/>
                  <a:gd name="T1" fmla="*/ 35 h 301"/>
                  <a:gd name="T2" fmla="*/ 187 w 187"/>
                  <a:gd name="T3" fmla="*/ 265 h 301"/>
                  <a:gd name="T4" fmla="*/ 172 w 187"/>
                  <a:gd name="T5" fmla="*/ 284 h 301"/>
                  <a:gd name="T6" fmla="*/ 161 w 187"/>
                  <a:gd name="T7" fmla="*/ 291 h 301"/>
                  <a:gd name="T8" fmla="*/ 149 w 187"/>
                  <a:gd name="T9" fmla="*/ 297 h 301"/>
                  <a:gd name="T10" fmla="*/ 90 w 187"/>
                  <a:gd name="T11" fmla="*/ 301 h 301"/>
                  <a:gd name="T12" fmla="*/ 39 w 187"/>
                  <a:gd name="T13" fmla="*/ 283 h 301"/>
                  <a:gd name="T14" fmla="*/ 26 w 187"/>
                  <a:gd name="T15" fmla="*/ 266 h 301"/>
                  <a:gd name="T16" fmla="*/ 26 w 187"/>
                  <a:gd name="T17" fmla="*/ 246 h 301"/>
                  <a:gd name="T18" fmla="*/ 37 w 187"/>
                  <a:gd name="T19" fmla="*/ 193 h 301"/>
                  <a:gd name="T20" fmla="*/ 31 w 187"/>
                  <a:gd name="T21" fmla="*/ 146 h 301"/>
                  <a:gd name="T22" fmla="*/ 17 w 187"/>
                  <a:gd name="T23" fmla="*/ 100 h 301"/>
                  <a:gd name="T24" fmla="*/ 0 w 187"/>
                  <a:gd name="T25" fmla="*/ 47 h 301"/>
                  <a:gd name="T26" fmla="*/ 0 w 187"/>
                  <a:gd name="T27" fmla="*/ 29 h 301"/>
                  <a:gd name="T28" fmla="*/ 13 w 187"/>
                  <a:gd name="T29" fmla="*/ 15 h 301"/>
                  <a:gd name="T30" fmla="*/ 35 w 187"/>
                  <a:gd name="T31" fmla="*/ 5 h 301"/>
                  <a:gd name="T32" fmla="*/ 61 w 187"/>
                  <a:gd name="T33" fmla="*/ 0 h 301"/>
                  <a:gd name="T34" fmla="*/ 112 w 187"/>
                  <a:gd name="T35" fmla="*/ 5 h 301"/>
                  <a:gd name="T36" fmla="*/ 143 w 187"/>
                  <a:gd name="T37" fmla="*/ 35 h 301"/>
                  <a:gd name="T38" fmla="*/ 143 w 187"/>
                  <a:gd name="T39" fmla="*/ 35 h 30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87"/>
                  <a:gd name="T61" fmla="*/ 0 h 301"/>
                  <a:gd name="T62" fmla="*/ 187 w 187"/>
                  <a:gd name="T63" fmla="*/ 301 h 30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87" h="301">
                    <a:moveTo>
                      <a:pt x="143" y="35"/>
                    </a:moveTo>
                    <a:lnTo>
                      <a:pt x="187" y="265"/>
                    </a:lnTo>
                    <a:lnTo>
                      <a:pt x="172" y="284"/>
                    </a:lnTo>
                    <a:lnTo>
                      <a:pt x="161" y="291"/>
                    </a:lnTo>
                    <a:lnTo>
                      <a:pt x="149" y="297"/>
                    </a:lnTo>
                    <a:lnTo>
                      <a:pt x="90" y="301"/>
                    </a:lnTo>
                    <a:lnTo>
                      <a:pt x="39" y="283"/>
                    </a:lnTo>
                    <a:lnTo>
                      <a:pt x="26" y="266"/>
                    </a:lnTo>
                    <a:lnTo>
                      <a:pt x="26" y="246"/>
                    </a:lnTo>
                    <a:lnTo>
                      <a:pt x="37" y="193"/>
                    </a:lnTo>
                    <a:lnTo>
                      <a:pt x="31" y="146"/>
                    </a:lnTo>
                    <a:lnTo>
                      <a:pt x="17" y="100"/>
                    </a:lnTo>
                    <a:lnTo>
                      <a:pt x="0" y="47"/>
                    </a:lnTo>
                    <a:lnTo>
                      <a:pt x="0" y="29"/>
                    </a:lnTo>
                    <a:lnTo>
                      <a:pt x="13" y="15"/>
                    </a:lnTo>
                    <a:lnTo>
                      <a:pt x="35" y="5"/>
                    </a:lnTo>
                    <a:lnTo>
                      <a:pt x="61" y="0"/>
                    </a:lnTo>
                    <a:lnTo>
                      <a:pt x="112" y="5"/>
                    </a:lnTo>
                    <a:lnTo>
                      <a:pt x="143" y="35"/>
                    </a:lnTo>
                    <a:close/>
                  </a:path>
                </a:pathLst>
              </a:custGeom>
              <a:solidFill>
                <a:srgbClr val="C27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5" name="Freeform 24"/>
              <p:cNvSpPr/>
              <p:nvPr/>
            </p:nvSpPr>
            <p:spPr bwMode="auto">
              <a:xfrm>
                <a:off x="906" y="536"/>
                <a:ext cx="202" cy="63"/>
              </a:xfrm>
              <a:custGeom>
                <a:avLst/>
                <a:gdLst>
                  <a:gd name="T0" fmla="*/ 202 w 202"/>
                  <a:gd name="T1" fmla="*/ 44 h 314"/>
                  <a:gd name="T2" fmla="*/ 191 w 202"/>
                  <a:gd name="T3" fmla="*/ 210 h 314"/>
                  <a:gd name="T4" fmla="*/ 175 w 202"/>
                  <a:gd name="T5" fmla="*/ 266 h 314"/>
                  <a:gd name="T6" fmla="*/ 166 w 202"/>
                  <a:gd name="T7" fmla="*/ 287 h 314"/>
                  <a:gd name="T8" fmla="*/ 144 w 202"/>
                  <a:gd name="T9" fmla="*/ 302 h 314"/>
                  <a:gd name="T10" fmla="*/ 116 w 202"/>
                  <a:gd name="T11" fmla="*/ 311 h 314"/>
                  <a:gd name="T12" fmla="*/ 83 w 202"/>
                  <a:gd name="T13" fmla="*/ 314 h 314"/>
                  <a:gd name="T14" fmla="*/ 24 w 202"/>
                  <a:gd name="T15" fmla="*/ 299 h 314"/>
                  <a:gd name="T16" fmla="*/ 0 w 202"/>
                  <a:gd name="T17" fmla="*/ 260 h 314"/>
                  <a:gd name="T18" fmla="*/ 8 w 202"/>
                  <a:gd name="T19" fmla="*/ 199 h 314"/>
                  <a:gd name="T20" fmla="*/ 19 w 202"/>
                  <a:gd name="T21" fmla="*/ 156 h 314"/>
                  <a:gd name="T22" fmla="*/ 33 w 202"/>
                  <a:gd name="T23" fmla="*/ 119 h 314"/>
                  <a:gd name="T24" fmla="*/ 57 w 202"/>
                  <a:gd name="T25" fmla="*/ 40 h 314"/>
                  <a:gd name="T26" fmla="*/ 65 w 202"/>
                  <a:gd name="T27" fmla="*/ 21 h 314"/>
                  <a:gd name="T28" fmla="*/ 83 w 202"/>
                  <a:gd name="T29" fmla="*/ 9 h 314"/>
                  <a:gd name="T30" fmla="*/ 107 w 202"/>
                  <a:gd name="T31" fmla="*/ 2 h 314"/>
                  <a:gd name="T32" fmla="*/ 134 w 202"/>
                  <a:gd name="T33" fmla="*/ 0 h 314"/>
                  <a:gd name="T34" fmla="*/ 182 w 202"/>
                  <a:gd name="T35" fmla="*/ 12 h 314"/>
                  <a:gd name="T36" fmla="*/ 202 w 202"/>
                  <a:gd name="T37" fmla="*/ 44 h 314"/>
                  <a:gd name="T38" fmla="*/ 202 w 202"/>
                  <a:gd name="T39" fmla="*/ 44 h 31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02"/>
                  <a:gd name="T61" fmla="*/ 0 h 314"/>
                  <a:gd name="T62" fmla="*/ 202 w 202"/>
                  <a:gd name="T63" fmla="*/ 314 h 31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02" h="314">
                    <a:moveTo>
                      <a:pt x="202" y="44"/>
                    </a:moveTo>
                    <a:lnTo>
                      <a:pt x="191" y="210"/>
                    </a:lnTo>
                    <a:lnTo>
                      <a:pt x="175" y="266"/>
                    </a:lnTo>
                    <a:lnTo>
                      <a:pt x="166" y="287"/>
                    </a:lnTo>
                    <a:lnTo>
                      <a:pt x="144" y="302"/>
                    </a:lnTo>
                    <a:lnTo>
                      <a:pt x="116" y="311"/>
                    </a:lnTo>
                    <a:lnTo>
                      <a:pt x="83" y="314"/>
                    </a:lnTo>
                    <a:lnTo>
                      <a:pt x="24" y="299"/>
                    </a:lnTo>
                    <a:lnTo>
                      <a:pt x="0" y="260"/>
                    </a:lnTo>
                    <a:lnTo>
                      <a:pt x="8" y="199"/>
                    </a:lnTo>
                    <a:lnTo>
                      <a:pt x="19" y="156"/>
                    </a:lnTo>
                    <a:lnTo>
                      <a:pt x="33" y="119"/>
                    </a:lnTo>
                    <a:lnTo>
                      <a:pt x="57" y="40"/>
                    </a:lnTo>
                    <a:lnTo>
                      <a:pt x="65" y="21"/>
                    </a:lnTo>
                    <a:lnTo>
                      <a:pt x="83" y="9"/>
                    </a:lnTo>
                    <a:lnTo>
                      <a:pt x="107" y="2"/>
                    </a:lnTo>
                    <a:lnTo>
                      <a:pt x="134" y="0"/>
                    </a:lnTo>
                    <a:lnTo>
                      <a:pt x="182" y="12"/>
                    </a:lnTo>
                    <a:lnTo>
                      <a:pt x="202" y="4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6" name="Freeform 25"/>
              <p:cNvSpPr/>
              <p:nvPr/>
            </p:nvSpPr>
            <p:spPr bwMode="auto">
              <a:xfrm>
                <a:off x="1411" y="659"/>
                <a:ext cx="675" cy="18"/>
              </a:xfrm>
              <a:custGeom>
                <a:avLst/>
                <a:gdLst>
                  <a:gd name="T0" fmla="*/ 57 w 675"/>
                  <a:gd name="T1" fmla="*/ 19 h 94"/>
                  <a:gd name="T2" fmla="*/ 200 w 675"/>
                  <a:gd name="T3" fmla="*/ 23 h 94"/>
                  <a:gd name="T4" fmla="*/ 325 w 675"/>
                  <a:gd name="T5" fmla="*/ 16 h 94"/>
                  <a:gd name="T6" fmla="*/ 451 w 675"/>
                  <a:gd name="T7" fmla="*/ 5 h 94"/>
                  <a:gd name="T8" fmla="*/ 592 w 675"/>
                  <a:gd name="T9" fmla="*/ 0 h 94"/>
                  <a:gd name="T10" fmla="*/ 629 w 675"/>
                  <a:gd name="T11" fmla="*/ 4 h 94"/>
                  <a:gd name="T12" fmla="*/ 655 w 675"/>
                  <a:gd name="T13" fmla="*/ 15 h 94"/>
                  <a:gd name="T14" fmla="*/ 675 w 675"/>
                  <a:gd name="T15" fmla="*/ 47 h 94"/>
                  <a:gd name="T16" fmla="*/ 669 w 675"/>
                  <a:gd name="T17" fmla="*/ 64 h 94"/>
                  <a:gd name="T18" fmla="*/ 655 w 675"/>
                  <a:gd name="T19" fmla="*/ 79 h 94"/>
                  <a:gd name="T20" fmla="*/ 629 w 675"/>
                  <a:gd name="T21" fmla="*/ 90 h 94"/>
                  <a:gd name="T22" fmla="*/ 592 w 675"/>
                  <a:gd name="T23" fmla="*/ 94 h 94"/>
                  <a:gd name="T24" fmla="*/ 317 w 675"/>
                  <a:gd name="T25" fmla="*/ 91 h 94"/>
                  <a:gd name="T26" fmla="*/ 44 w 675"/>
                  <a:gd name="T27" fmla="*/ 75 h 94"/>
                  <a:gd name="T28" fmla="*/ 9 w 675"/>
                  <a:gd name="T29" fmla="*/ 63 h 94"/>
                  <a:gd name="T30" fmla="*/ 0 w 675"/>
                  <a:gd name="T31" fmla="*/ 43 h 94"/>
                  <a:gd name="T32" fmla="*/ 7 w 675"/>
                  <a:gd name="T33" fmla="*/ 33 h 94"/>
                  <a:gd name="T34" fmla="*/ 18 w 675"/>
                  <a:gd name="T35" fmla="*/ 25 h 94"/>
                  <a:gd name="T36" fmla="*/ 57 w 675"/>
                  <a:gd name="T37" fmla="*/ 19 h 94"/>
                  <a:gd name="T38" fmla="*/ 57 w 675"/>
                  <a:gd name="T39" fmla="*/ 19 h 9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75"/>
                  <a:gd name="T61" fmla="*/ 0 h 94"/>
                  <a:gd name="T62" fmla="*/ 675 w 675"/>
                  <a:gd name="T63" fmla="*/ 94 h 9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75" h="94">
                    <a:moveTo>
                      <a:pt x="57" y="19"/>
                    </a:moveTo>
                    <a:lnTo>
                      <a:pt x="200" y="23"/>
                    </a:lnTo>
                    <a:lnTo>
                      <a:pt x="325" y="16"/>
                    </a:lnTo>
                    <a:lnTo>
                      <a:pt x="451" y="5"/>
                    </a:lnTo>
                    <a:lnTo>
                      <a:pt x="592" y="0"/>
                    </a:lnTo>
                    <a:lnTo>
                      <a:pt x="629" y="4"/>
                    </a:lnTo>
                    <a:lnTo>
                      <a:pt x="655" y="15"/>
                    </a:lnTo>
                    <a:lnTo>
                      <a:pt x="675" y="47"/>
                    </a:lnTo>
                    <a:lnTo>
                      <a:pt x="669" y="64"/>
                    </a:lnTo>
                    <a:lnTo>
                      <a:pt x="655" y="79"/>
                    </a:lnTo>
                    <a:lnTo>
                      <a:pt x="629" y="90"/>
                    </a:lnTo>
                    <a:lnTo>
                      <a:pt x="592" y="94"/>
                    </a:lnTo>
                    <a:lnTo>
                      <a:pt x="317" y="91"/>
                    </a:lnTo>
                    <a:lnTo>
                      <a:pt x="44" y="75"/>
                    </a:lnTo>
                    <a:lnTo>
                      <a:pt x="9" y="63"/>
                    </a:lnTo>
                    <a:lnTo>
                      <a:pt x="0" y="43"/>
                    </a:lnTo>
                    <a:lnTo>
                      <a:pt x="7" y="33"/>
                    </a:lnTo>
                    <a:lnTo>
                      <a:pt x="18" y="25"/>
                    </a:lnTo>
                    <a:lnTo>
                      <a:pt x="57" y="19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7" name="Freeform 26"/>
              <p:cNvSpPr/>
              <p:nvPr/>
            </p:nvSpPr>
            <p:spPr bwMode="auto">
              <a:xfrm>
                <a:off x="2288" y="659"/>
                <a:ext cx="730" cy="22"/>
              </a:xfrm>
              <a:custGeom>
                <a:avLst/>
                <a:gdLst>
                  <a:gd name="T0" fmla="*/ 90 w 730"/>
                  <a:gd name="T1" fmla="*/ 0 h 112"/>
                  <a:gd name="T2" fmla="*/ 291 w 730"/>
                  <a:gd name="T3" fmla="*/ 13 h 112"/>
                  <a:gd name="T4" fmla="*/ 491 w 730"/>
                  <a:gd name="T5" fmla="*/ 18 h 112"/>
                  <a:gd name="T6" fmla="*/ 647 w 730"/>
                  <a:gd name="T7" fmla="*/ 18 h 112"/>
                  <a:gd name="T8" fmla="*/ 684 w 730"/>
                  <a:gd name="T9" fmla="*/ 22 h 112"/>
                  <a:gd name="T10" fmla="*/ 710 w 730"/>
                  <a:gd name="T11" fmla="*/ 32 h 112"/>
                  <a:gd name="T12" fmla="*/ 730 w 730"/>
                  <a:gd name="T13" fmla="*/ 65 h 112"/>
                  <a:gd name="T14" fmla="*/ 724 w 730"/>
                  <a:gd name="T15" fmla="*/ 83 h 112"/>
                  <a:gd name="T16" fmla="*/ 710 w 730"/>
                  <a:gd name="T17" fmla="*/ 97 h 112"/>
                  <a:gd name="T18" fmla="*/ 684 w 730"/>
                  <a:gd name="T19" fmla="*/ 108 h 112"/>
                  <a:gd name="T20" fmla="*/ 647 w 730"/>
                  <a:gd name="T21" fmla="*/ 112 h 112"/>
                  <a:gd name="T22" fmla="*/ 491 w 730"/>
                  <a:gd name="T23" fmla="*/ 112 h 112"/>
                  <a:gd name="T24" fmla="*/ 282 w 730"/>
                  <a:gd name="T25" fmla="*/ 107 h 112"/>
                  <a:gd name="T26" fmla="*/ 73 w 730"/>
                  <a:gd name="T27" fmla="*/ 94 h 112"/>
                  <a:gd name="T28" fmla="*/ 38 w 730"/>
                  <a:gd name="T29" fmla="*/ 88 h 112"/>
                  <a:gd name="T30" fmla="*/ 14 w 730"/>
                  <a:gd name="T31" fmla="*/ 75 h 112"/>
                  <a:gd name="T32" fmla="*/ 0 w 730"/>
                  <a:gd name="T33" fmla="*/ 42 h 112"/>
                  <a:gd name="T34" fmla="*/ 7 w 730"/>
                  <a:gd name="T35" fmla="*/ 25 h 112"/>
                  <a:gd name="T36" fmla="*/ 25 w 730"/>
                  <a:gd name="T37" fmla="*/ 12 h 112"/>
                  <a:gd name="T38" fmla="*/ 53 w 730"/>
                  <a:gd name="T39" fmla="*/ 2 h 112"/>
                  <a:gd name="T40" fmla="*/ 90 w 730"/>
                  <a:gd name="T41" fmla="*/ 0 h 112"/>
                  <a:gd name="T42" fmla="*/ 90 w 730"/>
                  <a:gd name="T43" fmla="*/ 0 h 11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30"/>
                  <a:gd name="T67" fmla="*/ 0 h 112"/>
                  <a:gd name="T68" fmla="*/ 730 w 730"/>
                  <a:gd name="T69" fmla="*/ 112 h 11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30" h="112">
                    <a:moveTo>
                      <a:pt x="90" y="0"/>
                    </a:moveTo>
                    <a:lnTo>
                      <a:pt x="291" y="13"/>
                    </a:lnTo>
                    <a:lnTo>
                      <a:pt x="491" y="18"/>
                    </a:lnTo>
                    <a:lnTo>
                      <a:pt x="647" y="18"/>
                    </a:lnTo>
                    <a:lnTo>
                      <a:pt x="684" y="22"/>
                    </a:lnTo>
                    <a:lnTo>
                      <a:pt x="710" y="32"/>
                    </a:lnTo>
                    <a:lnTo>
                      <a:pt x="730" y="65"/>
                    </a:lnTo>
                    <a:lnTo>
                      <a:pt x="724" y="83"/>
                    </a:lnTo>
                    <a:lnTo>
                      <a:pt x="710" y="97"/>
                    </a:lnTo>
                    <a:lnTo>
                      <a:pt x="684" y="108"/>
                    </a:lnTo>
                    <a:lnTo>
                      <a:pt x="647" y="112"/>
                    </a:lnTo>
                    <a:lnTo>
                      <a:pt x="491" y="112"/>
                    </a:lnTo>
                    <a:lnTo>
                      <a:pt x="282" y="107"/>
                    </a:lnTo>
                    <a:lnTo>
                      <a:pt x="73" y="94"/>
                    </a:lnTo>
                    <a:lnTo>
                      <a:pt x="38" y="88"/>
                    </a:lnTo>
                    <a:lnTo>
                      <a:pt x="14" y="75"/>
                    </a:lnTo>
                    <a:lnTo>
                      <a:pt x="0" y="42"/>
                    </a:lnTo>
                    <a:lnTo>
                      <a:pt x="7" y="25"/>
                    </a:lnTo>
                    <a:lnTo>
                      <a:pt x="25" y="12"/>
                    </a:lnTo>
                    <a:lnTo>
                      <a:pt x="53" y="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8" name="Freeform 27"/>
              <p:cNvSpPr/>
              <p:nvPr/>
            </p:nvSpPr>
            <p:spPr bwMode="auto">
              <a:xfrm>
                <a:off x="3399" y="658"/>
                <a:ext cx="651" cy="21"/>
              </a:xfrm>
              <a:custGeom>
                <a:avLst/>
                <a:gdLst>
                  <a:gd name="T0" fmla="*/ 42 w 651"/>
                  <a:gd name="T1" fmla="*/ 22 h 104"/>
                  <a:gd name="T2" fmla="*/ 204 w 651"/>
                  <a:gd name="T3" fmla="*/ 12 h 104"/>
                  <a:gd name="T4" fmla="*/ 281 w 651"/>
                  <a:gd name="T5" fmla="*/ 4 h 104"/>
                  <a:gd name="T6" fmla="*/ 367 w 651"/>
                  <a:gd name="T7" fmla="*/ 0 h 104"/>
                  <a:gd name="T8" fmla="*/ 488 w 651"/>
                  <a:gd name="T9" fmla="*/ 5 h 104"/>
                  <a:gd name="T10" fmla="*/ 606 w 651"/>
                  <a:gd name="T11" fmla="*/ 23 h 104"/>
                  <a:gd name="T12" fmla="*/ 635 w 651"/>
                  <a:gd name="T13" fmla="*/ 32 h 104"/>
                  <a:gd name="T14" fmla="*/ 650 w 651"/>
                  <a:gd name="T15" fmla="*/ 45 h 104"/>
                  <a:gd name="T16" fmla="*/ 651 w 651"/>
                  <a:gd name="T17" fmla="*/ 75 h 104"/>
                  <a:gd name="T18" fmla="*/ 639 w 651"/>
                  <a:gd name="T19" fmla="*/ 90 h 104"/>
                  <a:gd name="T20" fmla="*/ 618 w 651"/>
                  <a:gd name="T21" fmla="*/ 99 h 104"/>
                  <a:gd name="T22" fmla="*/ 593 w 651"/>
                  <a:gd name="T23" fmla="*/ 104 h 104"/>
                  <a:gd name="T24" fmla="*/ 560 w 651"/>
                  <a:gd name="T25" fmla="*/ 102 h 104"/>
                  <a:gd name="T26" fmla="*/ 464 w 651"/>
                  <a:gd name="T27" fmla="*/ 91 h 104"/>
                  <a:gd name="T28" fmla="*/ 365 w 651"/>
                  <a:gd name="T29" fmla="*/ 89 h 104"/>
                  <a:gd name="T30" fmla="*/ 202 w 651"/>
                  <a:gd name="T31" fmla="*/ 79 h 104"/>
                  <a:gd name="T32" fmla="*/ 125 w 651"/>
                  <a:gd name="T33" fmla="*/ 72 h 104"/>
                  <a:gd name="T34" fmla="*/ 39 w 651"/>
                  <a:gd name="T35" fmla="*/ 67 h 104"/>
                  <a:gd name="T36" fmla="*/ 9 w 651"/>
                  <a:gd name="T37" fmla="*/ 59 h 104"/>
                  <a:gd name="T38" fmla="*/ 0 w 651"/>
                  <a:gd name="T39" fmla="*/ 43 h 104"/>
                  <a:gd name="T40" fmla="*/ 11 w 651"/>
                  <a:gd name="T41" fmla="*/ 28 h 104"/>
                  <a:gd name="T42" fmla="*/ 42 w 651"/>
                  <a:gd name="T43" fmla="*/ 22 h 104"/>
                  <a:gd name="T44" fmla="*/ 42 w 651"/>
                  <a:gd name="T45" fmla="*/ 22 h 10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51"/>
                  <a:gd name="T70" fmla="*/ 0 h 104"/>
                  <a:gd name="T71" fmla="*/ 651 w 651"/>
                  <a:gd name="T72" fmla="*/ 104 h 10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51" h="104">
                    <a:moveTo>
                      <a:pt x="42" y="22"/>
                    </a:moveTo>
                    <a:lnTo>
                      <a:pt x="204" y="12"/>
                    </a:lnTo>
                    <a:lnTo>
                      <a:pt x="281" y="4"/>
                    </a:lnTo>
                    <a:lnTo>
                      <a:pt x="367" y="0"/>
                    </a:lnTo>
                    <a:lnTo>
                      <a:pt x="488" y="5"/>
                    </a:lnTo>
                    <a:lnTo>
                      <a:pt x="606" y="23"/>
                    </a:lnTo>
                    <a:lnTo>
                      <a:pt x="635" y="32"/>
                    </a:lnTo>
                    <a:lnTo>
                      <a:pt x="650" y="45"/>
                    </a:lnTo>
                    <a:lnTo>
                      <a:pt x="651" y="75"/>
                    </a:lnTo>
                    <a:lnTo>
                      <a:pt x="639" y="90"/>
                    </a:lnTo>
                    <a:lnTo>
                      <a:pt x="618" y="99"/>
                    </a:lnTo>
                    <a:lnTo>
                      <a:pt x="593" y="104"/>
                    </a:lnTo>
                    <a:lnTo>
                      <a:pt x="560" y="102"/>
                    </a:lnTo>
                    <a:lnTo>
                      <a:pt x="464" y="91"/>
                    </a:lnTo>
                    <a:lnTo>
                      <a:pt x="365" y="89"/>
                    </a:lnTo>
                    <a:lnTo>
                      <a:pt x="202" y="79"/>
                    </a:lnTo>
                    <a:lnTo>
                      <a:pt x="125" y="72"/>
                    </a:lnTo>
                    <a:lnTo>
                      <a:pt x="39" y="67"/>
                    </a:lnTo>
                    <a:lnTo>
                      <a:pt x="9" y="59"/>
                    </a:lnTo>
                    <a:lnTo>
                      <a:pt x="0" y="43"/>
                    </a:lnTo>
                    <a:lnTo>
                      <a:pt x="11" y="28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49" name="Freeform 28"/>
              <p:cNvSpPr/>
              <p:nvPr/>
            </p:nvSpPr>
            <p:spPr bwMode="auto">
              <a:xfrm>
                <a:off x="4559" y="337"/>
                <a:ext cx="188" cy="69"/>
              </a:xfrm>
              <a:custGeom>
                <a:avLst/>
                <a:gdLst>
                  <a:gd name="T0" fmla="*/ 188 w 188"/>
                  <a:gd name="T1" fmla="*/ 54 h 346"/>
                  <a:gd name="T2" fmla="*/ 176 w 188"/>
                  <a:gd name="T3" fmla="*/ 118 h 346"/>
                  <a:gd name="T4" fmla="*/ 161 w 188"/>
                  <a:gd name="T5" fmla="*/ 177 h 346"/>
                  <a:gd name="T6" fmla="*/ 154 w 188"/>
                  <a:gd name="T7" fmla="*/ 300 h 346"/>
                  <a:gd name="T8" fmla="*/ 152 w 188"/>
                  <a:gd name="T9" fmla="*/ 318 h 346"/>
                  <a:gd name="T10" fmla="*/ 137 w 188"/>
                  <a:gd name="T11" fmla="*/ 332 h 346"/>
                  <a:gd name="T12" fmla="*/ 115 w 188"/>
                  <a:gd name="T13" fmla="*/ 342 h 346"/>
                  <a:gd name="T14" fmla="*/ 89 w 188"/>
                  <a:gd name="T15" fmla="*/ 346 h 346"/>
                  <a:gd name="T16" fmla="*/ 38 w 188"/>
                  <a:gd name="T17" fmla="*/ 339 h 346"/>
                  <a:gd name="T18" fmla="*/ 9 w 188"/>
                  <a:gd name="T19" fmla="*/ 308 h 346"/>
                  <a:gd name="T20" fmla="*/ 0 w 188"/>
                  <a:gd name="T21" fmla="*/ 178 h 346"/>
                  <a:gd name="T22" fmla="*/ 12 w 188"/>
                  <a:gd name="T23" fmla="*/ 47 h 346"/>
                  <a:gd name="T24" fmla="*/ 23 w 188"/>
                  <a:gd name="T25" fmla="*/ 25 h 346"/>
                  <a:gd name="T26" fmla="*/ 44 w 188"/>
                  <a:gd name="T27" fmla="*/ 11 h 346"/>
                  <a:gd name="T28" fmla="*/ 73 w 188"/>
                  <a:gd name="T29" fmla="*/ 2 h 346"/>
                  <a:gd name="T30" fmla="*/ 106 w 188"/>
                  <a:gd name="T31" fmla="*/ 0 h 346"/>
                  <a:gd name="T32" fmla="*/ 165 w 188"/>
                  <a:gd name="T33" fmla="*/ 15 h 346"/>
                  <a:gd name="T34" fmla="*/ 188 w 188"/>
                  <a:gd name="T35" fmla="*/ 54 h 346"/>
                  <a:gd name="T36" fmla="*/ 188 w 188"/>
                  <a:gd name="T37" fmla="*/ 54 h 3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8"/>
                  <a:gd name="T58" fmla="*/ 0 h 346"/>
                  <a:gd name="T59" fmla="*/ 188 w 188"/>
                  <a:gd name="T60" fmla="*/ 346 h 3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8" h="346">
                    <a:moveTo>
                      <a:pt x="188" y="54"/>
                    </a:moveTo>
                    <a:lnTo>
                      <a:pt x="176" y="118"/>
                    </a:lnTo>
                    <a:lnTo>
                      <a:pt x="161" y="177"/>
                    </a:lnTo>
                    <a:lnTo>
                      <a:pt x="154" y="300"/>
                    </a:lnTo>
                    <a:lnTo>
                      <a:pt x="152" y="318"/>
                    </a:lnTo>
                    <a:lnTo>
                      <a:pt x="137" y="332"/>
                    </a:lnTo>
                    <a:lnTo>
                      <a:pt x="115" y="342"/>
                    </a:lnTo>
                    <a:lnTo>
                      <a:pt x="89" y="346"/>
                    </a:lnTo>
                    <a:lnTo>
                      <a:pt x="38" y="339"/>
                    </a:lnTo>
                    <a:lnTo>
                      <a:pt x="9" y="308"/>
                    </a:lnTo>
                    <a:lnTo>
                      <a:pt x="0" y="178"/>
                    </a:lnTo>
                    <a:lnTo>
                      <a:pt x="12" y="47"/>
                    </a:lnTo>
                    <a:lnTo>
                      <a:pt x="23" y="25"/>
                    </a:lnTo>
                    <a:lnTo>
                      <a:pt x="44" y="11"/>
                    </a:lnTo>
                    <a:lnTo>
                      <a:pt x="73" y="2"/>
                    </a:lnTo>
                    <a:lnTo>
                      <a:pt x="106" y="0"/>
                    </a:lnTo>
                    <a:lnTo>
                      <a:pt x="165" y="15"/>
                    </a:lnTo>
                    <a:lnTo>
                      <a:pt x="188" y="5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0" name="Freeform 29"/>
              <p:cNvSpPr/>
              <p:nvPr/>
            </p:nvSpPr>
            <p:spPr bwMode="auto">
              <a:xfrm>
                <a:off x="4579" y="436"/>
                <a:ext cx="157" cy="79"/>
              </a:xfrm>
              <a:custGeom>
                <a:avLst/>
                <a:gdLst>
                  <a:gd name="T0" fmla="*/ 137 w 157"/>
                  <a:gd name="T1" fmla="*/ 39 h 394"/>
                  <a:gd name="T2" fmla="*/ 157 w 157"/>
                  <a:gd name="T3" fmla="*/ 354 h 394"/>
                  <a:gd name="T4" fmla="*/ 148 w 157"/>
                  <a:gd name="T5" fmla="*/ 372 h 394"/>
                  <a:gd name="T6" fmla="*/ 132 w 157"/>
                  <a:gd name="T7" fmla="*/ 384 h 394"/>
                  <a:gd name="T8" fmla="*/ 108 w 157"/>
                  <a:gd name="T9" fmla="*/ 392 h 394"/>
                  <a:gd name="T10" fmla="*/ 80 w 157"/>
                  <a:gd name="T11" fmla="*/ 394 h 394"/>
                  <a:gd name="T12" fmla="*/ 31 w 157"/>
                  <a:gd name="T13" fmla="*/ 382 h 394"/>
                  <a:gd name="T14" fmla="*/ 11 w 157"/>
                  <a:gd name="T15" fmla="*/ 350 h 394"/>
                  <a:gd name="T16" fmla="*/ 14 w 157"/>
                  <a:gd name="T17" fmla="*/ 267 h 394"/>
                  <a:gd name="T18" fmla="*/ 11 w 157"/>
                  <a:gd name="T19" fmla="*/ 195 h 394"/>
                  <a:gd name="T20" fmla="*/ 0 w 157"/>
                  <a:gd name="T21" fmla="*/ 40 h 394"/>
                  <a:gd name="T22" fmla="*/ 5 w 157"/>
                  <a:gd name="T23" fmla="*/ 23 h 394"/>
                  <a:gd name="T24" fmla="*/ 20 w 157"/>
                  <a:gd name="T25" fmla="*/ 11 h 394"/>
                  <a:gd name="T26" fmla="*/ 42 w 157"/>
                  <a:gd name="T27" fmla="*/ 2 h 394"/>
                  <a:gd name="T28" fmla="*/ 68 w 157"/>
                  <a:gd name="T29" fmla="*/ 0 h 394"/>
                  <a:gd name="T30" fmla="*/ 115 w 157"/>
                  <a:gd name="T31" fmla="*/ 10 h 394"/>
                  <a:gd name="T32" fmla="*/ 137 w 157"/>
                  <a:gd name="T33" fmla="*/ 39 h 394"/>
                  <a:gd name="T34" fmla="*/ 137 w 157"/>
                  <a:gd name="T35" fmla="*/ 39 h 3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57"/>
                  <a:gd name="T55" fmla="*/ 0 h 394"/>
                  <a:gd name="T56" fmla="*/ 157 w 157"/>
                  <a:gd name="T57" fmla="*/ 394 h 3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57" h="394">
                    <a:moveTo>
                      <a:pt x="137" y="39"/>
                    </a:moveTo>
                    <a:lnTo>
                      <a:pt x="157" y="354"/>
                    </a:lnTo>
                    <a:lnTo>
                      <a:pt x="148" y="372"/>
                    </a:lnTo>
                    <a:lnTo>
                      <a:pt x="132" y="384"/>
                    </a:lnTo>
                    <a:lnTo>
                      <a:pt x="108" y="392"/>
                    </a:lnTo>
                    <a:lnTo>
                      <a:pt x="80" y="394"/>
                    </a:lnTo>
                    <a:lnTo>
                      <a:pt x="31" y="382"/>
                    </a:lnTo>
                    <a:lnTo>
                      <a:pt x="11" y="350"/>
                    </a:lnTo>
                    <a:lnTo>
                      <a:pt x="14" y="267"/>
                    </a:lnTo>
                    <a:lnTo>
                      <a:pt x="11" y="195"/>
                    </a:lnTo>
                    <a:lnTo>
                      <a:pt x="0" y="40"/>
                    </a:lnTo>
                    <a:lnTo>
                      <a:pt x="5" y="23"/>
                    </a:lnTo>
                    <a:lnTo>
                      <a:pt x="20" y="11"/>
                    </a:lnTo>
                    <a:lnTo>
                      <a:pt x="42" y="2"/>
                    </a:lnTo>
                    <a:lnTo>
                      <a:pt x="68" y="0"/>
                    </a:lnTo>
                    <a:lnTo>
                      <a:pt x="115" y="10"/>
                    </a:lnTo>
                    <a:lnTo>
                      <a:pt x="137" y="39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1" name="Freeform 30"/>
              <p:cNvSpPr/>
              <p:nvPr/>
            </p:nvSpPr>
            <p:spPr bwMode="auto">
              <a:xfrm>
                <a:off x="4546" y="538"/>
                <a:ext cx="189" cy="60"/>
              </a:xfrm>
              <a:custGeom>
                <a:avLst/>
                <a:gdLst>
                  <a:gd name="T0" fmla="*/ 145 w 189"/>
                  <a:gd name="T1" fmla="*/ 34 h 300"/>
                  <a:gd name="T2" fmla="*/ 189 w 189"/>
                  <a:gd name="T3" fmla="*/ 265 h 300"/>
                  <a:gd name="T4" fmla="*/ 174 w 189"/>
                  <a:gd name="T5" fmla="*/ 284 h 300"/>
                  <a:gd name="T6" fmla="*/ 163 w 189"/>
                  <a:gd name="T7" fmla="*/ 291 h 300"/>
                  <a:gd name="T8" fmla="*/ 150 w 189"/>
                  <a:gd name="T9" fmla="*/ 296 h 300"/>
                  <a:gd name="T10" fmla="*/ 90 w 189"/>
                  <a:gd name="T11" fmla="*/ 300 h 300"/>
                  <a:gd name="T12" fmla="*/ 38 w 189"/>
                  <a:gd name="T13" fmla="*/ 283 h 300"/>
                  <a:gd name="T14" fmla="*/ 27 w 189"/>
                  <a:gd name="T15" fmla="*/ 266 h 300"/>
                  <a:gd name="T16" fmla="*/ 27 w 189"/>
                  <a:gd name="T17" fmla="*/ 245 h 300"/>
                  <a:gd name="T18" fmla="*/ 38 w 189"/>
                  <a:gd name="T19" fmla="*/ 193 h 300"/>
                  <a:gd name="T20" fmla="*/ 33 w 189"/>
                  <a:gd name="T21" fmla="*/ 146 h 300"/>
                  <a:gd name="T22" fmla="*/ 18 w 189"/>
                  <a:gd name="T23" fmla="*/ 100 h 300"/>
                  <a:gd name="T24" fmla="*/ 0 w 189"/>
                  <a:gd name="T25" fmla="*/ 47 h 300"/>
                  <a:gd name="T26" fmla="*/ 2 w 189"/>
                  <a:gd name="T27" fmla="*/ 29 h 300"/>
                  <a:gd name="T28" fmla="*/ 14 w 189"/>
                  <a:gd name="T29" fmla="*/ 14 h 300"/>
                  <a:gd name="T30" fmla="*/ 35 w 189"/>
                  <a:gd name="T31" fmla="*/ 5 h 300"/>
                  <a:gd name="T32" fmla="*/ 60 w 189"/>
                  <a:gd name="T33" fmla="*/ 0 h 300"/>
                  <a:gd name="T34" fmla="*/ 113 w 189"/>
                  <a:gd name="T35" fmla="*/ 5 h 300"/>
                  <a:gd name="T36" fmla="*/ 145 w 189"/>
                  <a:gd name="T37" fmla="*/ 34 h 300"/>
                  <a:gd name="T38" fmla="*/ 145 w 189"/>
                  <a:gd name="T39" fmla="*/ 34 h 3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89"/>
                  <a:gd name="T61" fmla="*/ 0 h 300"/>
                  <a:gd name="T62" fmla="*/ 189 w 189"/>
                  <a:gd name="T63" fmla="*/ 300 h 30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89" h="300">
                    <a:moveTo>
                      <a:pt x="145" y="34"/>
                    </a:moveTo>
                    <a:lnTo>
                      <a:pt x="189" y="265"/>
                    </a:lnTo>
                    <a:lnTo>
                      <a:pt x="174" y="284"/>
                    </a:lnTo>
                    <a:lnTo>
                      <a:pt x="163" y="291"/>
                    </a:lnTo>
                    <a:lnTo>
                      <a:pt x="150" y="296"/>
                    </a:lnTo>
                    <a:lnTo>
                      <a:pt x="90" y="300"/>
                    </a:lnTo>
                    <a:lnTo>
                      <a:pt x="38" y="283"/>
                    </a:lnTo>
                    <a:lnTo>
                      <a:pt x="27" y="266"/>
                    </a:lnTo>
                    <a:lnTo>
                      <a:pt x="27" y="245"/>
                    </a:lnTo>
                    <a:lnTo>
                      <a:pt x="38" y="193"/>
                    </a:lnTo>
                    <a:lnTo>
                      <a:pt x="33" y="146"/>
                    </a:lnTo>
                    <a:lnTo>
                      <a:pt x="18" y="100"/>
                    </a:lnTo>
                    <a:lnTo>
                      <a:pt x="0" y="47"/>
                    </a:lnTo>
                    <a:lnTo>
                      <a:pt x="2" y="29"/>
                    </a:lnTo>
                    <a:lnTo>
                      <a:pt x="14" y="14"/>
                    </a:lnTo>
                    <a:lnTo>
                      <a:pt x="35" y="5"/>
                    </a:lnTo>
                    <a:lnTo>
                      <a:pt x="60" y="0"/>
                    </a:lnTo>
                    <a:lnTo>
                      <a:pt x="113" y="5"/>
                    </a:lnTo>
                    <a:lnTo>
                      <a:pt x="145" y="3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2" name="Freeform 31"/>
              <p:cNvSpPr/>
              <p:nvPr/>
            </p:nvSpPr>
            <p:spPr bwMode="auto">
              <a:xfrm>
                <a:off x="3575" y="265"/>
                <a:ext cx="578" cy="18"/>
              </a:xfrm>
              <a:custGeom>
                <a:avLst/>
                <a:gdLst>
                  <a:gd name="T0" fmla="*/ 50 w 578"/>
                  <a:gd name="T1" fmla="*/ 24 h 90"/>
                  <a:gd name="T2" fmla="*/ 274 w 578"/>
                  <a:gd name="T3" fmla="*/ 13 h 90"/>
                  <a:gd name="T4" fmla="*/ 380 w 578"/>
                  <a:gd name="T5" fmla="*/ 5 h 90"/>
                  <a:gd name="T6" fmla="*/ 499 w 578"/>
                  <a:gd name="T7" fmla="*/ 0 h 90"/>
                  <a:gd name="T8" fmla="*/ 534 w 578"/>
                  <a:gd name="T9" fmla="*/ 5 h 90"/>
                  <a:gd name="T10" fmla="*/ 558 w 578"/>
                  <a:gd name="T11" fmla="*/ 15 h 90"/>
                  <a:gd name="T12" fmla="*/ 578 w 578"/>
                  <a:gd name="T13" fmla="*/ 45 h 90"/>
                  <a:gd name="T14" fmla="*/ 573 w 578"/>
                  <a:gd name="T15" fmla="*/ 62 h 90"/>
                  <a:gd name="T16" fmla="*/ 558 w 578"/>
                  <a:gd name="T17" fmla="*/ 76 h 90"/>
                  <a:gd name="T18" fmla="*/ 534 w 578"/>
                  <a:gd name="T19" fmla="*/ 86 h 90"/>
                  <a:gd name="T20" fmla="*/ 499 w 578"/>
                  <a:gd name="T21" fmla="*/ 90 h 90"/>
                  <a:gd name="T22" fmla="*/ 50 w 578"/>
                  <a:gd name="T23" fmla="*/ 81 h 90"/>
                  <a:gd name="T24" fmla="*/ 13 w 578"/>
                  <a:gd name="T25" fmla="*/ 71 h 90"/>
                  <a:gd name="T26" fmla="*/ 0 w 578"/>
                  <a:gd name="T27" fmla="*/ 53 h 90"/>
                  <a:gd name="T28" fmla="*/ 13 w 578"/>
                  <a:gd name="T29" fmla="*/ 33 h 90"/>
                  <a:gd name="T30" fmla="*/ 28 w 578"/>
                  <a:gd name="T31" fmla="*/ 26 h 90"/>
                  <a:gd name="T32" fmla="*/ 50 w 578"/>
                  <a:gd name="T33" fmla="*/ 24 h 90"/>
                  <a:gd name="T34" fmla="*/ 50 w 578"/>
                  <a:gd name="T35" fmla="*/ 24 h 9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78"/>
                  <a:gd name="T55" fmla="*/ 0 h 90"/>
                  <a:gd name="T56" fmla="*/ 578 w 578"/>
                  <a:gd name="T57" fmla="*/ 90 h 9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78" h="90">
                    <a:moveTo>
                      <a:pt x="50" y="24"/>
                    </a:moveTo>
                    <a:lnTo>
                      <a:pt x="274" y="13"/>
                    </a:lnTo>
                    <a:lnTo>
                      <a:pt x="380" y="5"/>
                    </a:lnTo>
                    <a:lnTo>
                      <a:pt x="499" y="0"/>
                    </a:lnTo>
                    <a:lnTo>
                      <a:pt x="534" y="5"/>
                    </a:lnTo>
                    <a:lnTo>
                      <a:pt x="558" y="15"/>
                    </a:lnTo>
                    <a:lnTo>
                      <a:pt x="578" y="45"/>
                    </a:lnTo>
                    <a:lnTo>
                      <a:pt x="573" y="62"/>
                    </a:lnTo>
                    <a:lnTo>
                      <a:pt x="558" y="76"/>
                    </a:lnTo>
                    <a:lnTo>
                      <a:pt x="534" y="86"/>
                    </a:lnTo>
                    <a:lnTo>
                      <a:pt x="499" y="90"/>
                    </a:lnTo>
                    <a:lnTo>
                      <a:pt x="50" y="81"/>
                    </a:lnTo>
                    <a:lnTo>
                      <a:pt x="13" y="71"/>
                    </a:lnTo>
                    <a:lnTo>
                      <a:pt x="0" y="53"/>
                    </a:lnTo>
                    <a:lnTo>
                      <a:pt x="13" y="33"/>
                    </a:lnTo>
                    <a:lnTo>
                      <a:pt x="28" y="26"/>
                    </a:lnTo>
                    <a:lnTo>
                      <a:pt x="50" y="2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3" name="Freeform 32"/>
              <p:cNvSpPr/>
              <p:nvPr/>
            </p:nvSpPr>
            <p:spPr bwMode="auto">
              <a:xfrm>
                <a:off x="1717" y="270"/>
                <a:ext cx="683" cy="21"/>
              </a:xfrm>
              <a:custGeom>
                <a:avLst/>
                <a:gdLst>
                  <a:gd name="T0" fmla="*/ 64 w 683"/>
                  <a:gd name="T1" fmla="*/ 20 h 108"/>
                  <a:gd name="T2" fmla="*/ 213 w 683"/>
                  <a:gd name="T3" fmla="*/ 7 h 108"/>
                  <a:gd name="T4" fmla="*/ 347 w 683"/>
                  <a:gd name="T5" fmla="*/ 0 h 108"/>
                  <a:gd name="T6" fmla="*/ 479 w 683"/>
                  <a:gd name="T7" fmla="*/ 2 h 108"/>
                  <a:gd name="T8" fmla="*/ 628 w 683"/>
                  <a:gd name="T9" fmla="*/ 17 h 108"/>
                  <a:gd name="T10" fmla="*/ 657 w 683"/>
                  <a:gd name="T11" fmla="*/ 24 h 108"/>
                  <a:gd name="T12" fmla="*/ 675 w 683"/>
                  <a:gd name="T13" fmla="*/ 36 h 108"/>
                  <a:gd name="T14" fmla="*/ 683 w 683"/>
                  <a:gd name="T15" fmla="*/ 66 h 108"/>
                  <a:gd name="T16" fmla="*/ 672 w 683"/>
                  <a:gd name="T17" fmla="*/ 81 h 108"/>
                  <a:gd name="T18" fmla="*/ 653 w 683"/>
                  <a:gd name="T19" fmla="*/ 91 h 108"/>
                  <a:gd name="T20" fmla="*/ 628 w 683"/>
                  <a:gd name="T21" fmla="*/ 98 h 108"/>
                  <a:gd name="T22" fmla="*/ 596 w 683"/>
                  <a:gd name="T23" fmla="*/ 97 h 108"/>
                  <a:gd name="T24" fmla="*/ 462 w 683"/>
                  <a:gd name="T25" fmla="*/ 87 h 108"/>
                  <a:gd name="T26" fmla="*/ 343 w 683"/>
                  <a:gd name="T27" fmla="*/ 87 h 108"/>
                  <a:gd name="T28" fmla="*/ 92 w 683"/>
                  <a:gd name="T29" fmla="*/ 108 h 108"/>
                  <a:gd name="T30" fmla="*/ 57 w 683"/>
                  <a:gd name="T31" fmla="*/ 108 h 108"/>
                  <a:gd name="T32" fmla="*/ 30 w 683"/>
                  <a:gd name="T33" fmla="*/ 100 h 108"/>
                  <a:gd name="T34" fmla="*/ 2 w 683"/>
                  <a:gd name="T35" fmla="*/ 72 h 108"/>
                  <a:gd name="T36" fmla="*/ 0 w 683"/>
                  <a:gd name="T37" fmla="*/ 64 h 108"/>
                  <a:gd name="T38" fmla="*/ 2 w 683"/>
                  <a:gd name="T39" fmla="*/ 56 h 108"/>
                  <a:gd name="T40" fmla="*/ 11 w 683"/>
                  <a:gd name="T41" fmla="*/ 40 h 108"/>
                  <a:gd name="T42" fmla="*/ 33 w 683"/>
                  <a:gd name="T43" fmla="*/ 27 h 108"/>
                  <a:gd name="T44" fmla="*/ 64 w 683"/>
                  <a:gd name="T45" fmla="*/ 20 h 108"/>
                  <a:gd name="T46" fmla="*/ 64 w 683"/>
                  <a:gd name="T47" fmla="*/ 20 h 10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83"/>
                  <a:gd name="T73" fmla="*/ 0 h 108"/>
                  <a:gd name="T74" fmla="*/ 683 w 683"/>
                  <a:gd name="T75" fmla="*/ 108 h 10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83" h="108">
                    <a:moveTo>
                      <a:pt x="64" y="20"/>
                    </a:moveTo>
                    <a:lnTo>
                      <a:pt x="213" y="7"/>
                    </a:lnTo>
                    <a:lnTo>
                      <a:pt x="347" y="0"/>
                    </a:lnTo>
                    <a:lnTo>
                      <a:pt x="479" y="2"/>
                    </a:lnTo>
                    <a:lnTo>
                      <a:pt x="628" y="17"/>
                    </a:lnTo>
                    <a:lnTo>
                      <a:pt x="657" y="24"/>
                    </a:lnTo>
                    <a:lnTo>
                      <a:pt x="675" y="36"/>
                    </a:lnTo>
                    <a:lnTo>
                      <a:pt x="683" y="66"/>
                    </a:lnTo>
                    <a:lnTo>
                      <a:pt x="672" y="81"/>
                    </a:lnTo>
                    <a:lnTo>
                      <a:pt x="653" y="91"/>
                    </a:lnTo>
                    <a:lnTo>
                      <a:pt x="628" y="98"/>
                    </a:lnTo>
                    <a:lnTo>
                      <a:pt x="596" y="97"/>
                    </a:lnTo>
                    <a:lnTo>
                      <a:pt x="462" y="87"/>
                    </a:lnTo>
                    <a:lnTo>
                      <a:pt x="343" y="87"/>
                    </a:lnTo>
                    <a:lnTo>
                      <a:pt x="92" y="108"/>
                    </a:lnTo>
                    <a:lnTo>
                      <a:pt x="57" y="108"/>
                    </a:lnTo>
                    <a:lnTo>
                      <a:pt x="30" y="100"/>
                    </a:lnTo>
                    <a:lnTo>
                      <a:pt x="2" y="72"/>
                    </a:lnTo>
                    <a:lnTo>
                      <a:pt x="0" y="64"/>
                    </a:lnTo>
                    <a:lnTo>
                      <a:pt x="2" y="56"/>
                    </a:lnTo>
                    <a:lnTo>
                      <a:pt x="11" y="40"/>
                    </a:lnTo>
                    <a:lnTo>
                      <a:pt x="33" y="27"/>
                    </a:lnTo>
                    <a:lnTo>
                      <a:pt x="64" y="2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4" name="Freeform 33"/>
              <p:cNvSpPr/>
              <p:nvPr/>
            </p:nvSpPr>
            <p:spPr bwMode="auto">
              <a:xfrm>
                <a:off x="2609" y="270"/>
                <a:ext cx="678" cy="19"/>
              </a:xfrm>
              <a:custGeom>
                <a:avLst/>
                <a:gdLst>
                  <a:gd name="T0" fmla="*/ 73 w 678"/>
                  <a:gd name="T1" fmla="*/ 0 h 93"/>
                  <a:gd name="T2" fmla="*/ 339 w 678"/>
                  <a:gd name="T3" fmla="*/ 6 h 93"/>
                  <a:gd name="T4" fmla="*/ 605 w 678"/>
                  <a:gd name="T5" fmla="*/ 11 h 93"/>
                  <a:gd name="T6" fmla="*/ 636 w 678"/>
                  <a:gd name="T7" fmla="*/ 14 h 93"/>
                  <a:gd name="T8" fmla="*/ 660 w 678"/>
                  <a:gd name="T9" fmla="*/ 23 h 93"/>
                  <a:gd name="T10" fmla="*/ 678 w 678"/>
                  <a:gd name="T11" fmla="*/ 53 h 93"/>
                  <a:gd name="T12" fmla="*/ 673 w 678"/>
                  <a:gd name="T13" fmla="*/ 67 h 93"/>
                  <a:gd name="T14" fmla="*/ 660 w 678"/>
                  <a:gd name="T15" fmla="*/ 81 h 93"/>
                  <a:gd name="T16" fmla="*/ 636 w 678"/>
                  <a:gd name="T17" fmla="*/ 90 h 93"/>
                  <a:gd name="T18" fmla="*/ 605 w 678"/>
                  <a:gd name="T19" fmla="*/ 93 h 93"/>
                  <a:gd name="T20" fmla="*/ 339 w 678"/>
                  <a:gd name="T21" fmla="*/ 88 h 93"/>
                  <a:gd name="T22" fmla="*/ 73 w 678"/>
                  <a:gd name="T23" fmla="*/ 83 h 93"/>
                  <a:gd name="T24" fmla="*/ 40 w 678"/>
                  <a:gd name="T25" fmla="*/ 80 h 93"/>
                  <a:gd name="T26" fmla="*/ 18 w 678"/>
                  <a:gd name="T27" fmla="*/ 70 h 93"/>
                  <a:gd name="T28" fmla="*/ 0 w 678"/>
                  <a:gd name="T29" fmla="*/ 41 h 93"/>
                  <a:gd name="T30" fmla="*/ 3 w 678"/>
                  <a:gd name="T31" fmla="*/ 26 h 93"/>
                  <a:gd name="T32" fmla="*/ 18 w 678"/>
                  <a:gd name="T33" fmla="*/ 13 h 93"/>
                  <a:gd name="T34" fmla="*/ 40 w 678"/>
                  <a:gd name="T35" fmla="*/ 4 h 93"/>
                  <a:gd name="T36" fmla="*/ 73 w 678"/>
                  <a:gd name="T37" fmla="*/ 0 h 93"/>
                  <a:gd name="T38" fmla="*/ 73 w 678"/>
                  <a:gd name="T39" fmla="*/ 0 h 9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78"/>
                  <a:gd name="T61" fmla="*/ 0 h 93"/>
                  <a:gd name="T62" fmla="*/ 678 w 678"/>
                  <a:gd name="T63" fmla="*/ 93 h 9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78" h="93">
                    <a:moveTo>
                      <a:pt x="73" y="0"/>
                    </a:moveTo>
                    <a:lnTo>
                      <a:pt x="339" y="6"/>
                    </a:lnTo>
                    <a:lnTo>
                      <a:pt x="605" y="11"/>
                    </a:lnTo>
                    <a:lnTo>
                      <a:pt x="636" y="14"/>
                    </a:lnTo>
                    <a:lnTo>
                      <a:pt x="660" y="23"/>
                    </a:lnTo>
                    <a:lnTo>
                      <a:pt x="678" y="53"/>
                    </a:lnTo>
                    <a:lnTo>
                      <a:pt x="673" y="67"/>
                    </a:lnTo>
                    <a:lnTo>
                      <a:pt x="660" y="81"/>
                    </a:lnTo>
                    <a:lnTo>
                      <a:pt x="636" y="90"/>
                    </a:lnTo>
                    <a:lnTo>
                      <a:pt x="605" y="93"/>
                    </a:lnTo>
                    <a:lnTo>
                      <a:pt x="339" y="88"/>
                    </a:lnTo>
                    <a:lnTo>
                      <a:pt x="73" y="83"/>
                    </a:lnTo>
                    <a:lnTo>
                      <a:pt x="40" y="80"/>
                    </a:lnTo>
                    <a:lnTo>
                      <a:pt x="18" y="70"/>
                    </a:lnTo>
                    <a:lnTo>
                      <a:pt x="0" y="41"/>
                    </a:lnTo>
                    <a:lnTo>
                      <a:pt x="3" y="26"/>
                    </a:lnTo>
                    <a:lnTo>
                      <a:pt x="18" y="13"/>
                    </a:lnTo>
                    <a:lnTo>
                      <a:pt x="40" y="4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5" name="Freeform 34"/>
              <p:cNvSpPr/>
              <p:nvPr/>
            </p:nvSpPr>
            <p:spPr bwMode="auto">
              <a:xfrm>
                <a:off x="943" y="331"/>
                <a:ext cx="185" cy="92"/>
              </a:xfrm>
              <a:custGeom>
                <a:avLst/>
                <a:gdLst>
                  <a:gd name="T0" fmla="*/ 185 w 185"/>
                  <a:gd name="T1" fmla="*/ 47 h 461"/>
                  <a:gd name="T2" fmla="*/ 167 w 185"/>
                  <a:gd name="T3" fmla="*/ 148 h 461"/>
                  <a:gd name="T4" fmla="*/ 154 w 185"/>
                  <a:gd name="T5" fmla="*/ 194 h 461"/>
                  <a:gd name="T6" fmla="*/ 141 w 185"/>
                  <a:gd name="T7" fmla="*/ 238 h 461"/>
                  <a:gd name="T8" fmla="*/ 108 w 185"/>
                  <a:gd name="T9" fmla="*/ 429 h 461"/>
                  <a:gd name="T10" fmla="*/ 103 w 185"/>
                  <a:gd name="T11" fmla="*/ 443 h 461"/>
                  <a:gd name="T12" fmla="*/ 92 w 185"/>
                  <a:gd name="T13" fmla="*/ 452 h 461"/>
                  <a:gd name="T14" fmla="*/ 53 w 185"/>
                  <a:gd name="T15" fmla="*/ 461 h 461"/>
                  <a:gd name="T16" fmla="*/ 17 w 185"/>
                  <a:gd name="T17" fmla="*/ 452 h 461"/>
                  <a:gd name="T18" fmla="*/ 0 w 185"/>
                  <a:gd name="T19" fmla="*/ 429 h 461"/>
                  <a:gd name="T20" fmla="*/ 9 w 185"/>
                  <a:gd name="T21" fmla="*/ 236 h 461"/>
                  <a:gd name="T22" fmla="*/ 30 w 185"/>
                  <a:gd name="T23" fmla="*/ 42 h 461"/>
                  <a:gd name="T24" fmla="*/ 37 w 185"/>
                  <a:gd name="T25" fmla="*/ 23 h 461"/>
                  <a:gd name="T26" fmla="*/ 57 w 185"/>
                  <a:gd name="T27" fmla="*/ 10 h 461"/>
                  <a:gd name="T28" fmla="*/ 83 w 185"/>
                  <a:gd name="T29" fmla="*/ 2 h 461"/>
                  <a:gd name="T30" fmla="*/ 112 w 185"/>
                  <a:gd name="T31" fmla="*/ 0 h 461"/>
                  <a:gd name="T32" fmla="*/ 163 w 185"/>
                  <a:gd name="T33" fmla="*/ 13 h 461"/>
                  <a:gd name="T34" fmla="*/ 185 w 185"/>
                  <a:gd name="T35" fmla="*/ 47 h 461"/>
                  <a:gd name="T36" fmla="*/ 185 w 185"/>
                  <a:gd name="T37" fmla="*/ 47 h 46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85"/>
                  <a:gd name="T58" fmla="*/ 0 h 461"/>
                  <a:gd name="T59" fmla="*/ 185 w 185"/>
                  <a:gd name="T60" fmla="*/ 461 h 46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85" h="461">
                    <a:moveTo>
                      <a:pt x="185" y="47"/>
                    </a:moveTo>
                    <a:lnTo>
                      <a:pt x="167" y="148"/>
                    </a:lnTo>
                    <a:lnTo>
                      <a:pt x="154" y="194"/>
                    </a:lnTo>
                    <a:lnTo>
                      <a:pt x="141" y="238"/>
                    </a:lnTo>
                    <a:lnTo>
                      <a:pt x="108" y="429"/>
                    </a:lnTo>
                    <a:lnTo>
                      <a:pt x="103" y="443"/>
                    </a:lnTo>
                    <a:lnTo>
                      <a:pt x="92" y="452"/>
                    </a:lnTo>
                    <a:lnTo>
                      <a:pt x="53" y="461"/>
                    </a:lnTo>
                    <a:lnTo>
                      <a:pt x="17" y="452"/>
                    </a:lnTo>
                    <a:lnTo>
                      <a:pt x="0" y="429"/>
                    </a:lnTo>
                    <a:lnTo>
                      <a:pt x="9" y="236"/>
                    </a:lnTo>
                    <a:lnTo>
                      <a:pt x="30" y="42"/>
                    </a:lnTo>
                    <a:lnTo>
                      <a:pt x="37" y="23"/>
                    </a:lnTo>
                    <a:lnTo>
                      <a:pt x="57" y="10"/>
                    </a:lnTo>
                    <a:lnTo>
                      <a:pt x="83" y="2"/>
                    </a:lnTo>
                    <a:lnTo>
                      <a:pt x="112" y="0"/>
                    </a:lnTo>
                    <a:lnTo>
                      <a:pt x="163" y="13"/>
                    </a:lnTo>
                    <a:lnTo>
                      <a:pt x="185" y="47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6" name="Freeform 35"/>
              <p:cNvSpPr/>
              <p:nvPr/>
            </p:nvSpPr>
            <p:spPr bwMode="auto">
              <a:xfrm>
                <a:off x="725" y="611"/>
                <a:ext cx="644" cy="71"/>
              </a:xfrm>
              <a:custGeom>
                <a:avLst/>
                <a:gdLst>
                  <a:gd name="T0" fmla="*/ 16 w 644"/>
                  <a:gd name="T1" fmla="*/ 150 h 355"/>
                  <a:gd name="T2" fmla="*/ 24 w 644"/>
                  <a:gd name="T3" fmla="*/ 141 h 355"/>
                  <a:gd name="T4" fmla="*/ 42 w 644"/>
                  <a:gd name="T5" fmla="*/ 134 h 355"/>
                  <a:gd name="T6" fmla="*/ 103 w 644"/>
                  <a:gd name="T7" fmla="*/ 122 h 355"/>
                  <a:gd name="T8" fmla="*/ 224 w 644"/>
                  <a:gd name="T9" fmla="*/ 112 h 355"/>
                  <a:gd name="T10" fmla="*/ 238 w 644"/>
                  <a:gd name="T11" fmla="*/ 71 h 355"/>
                  <a:gd name="T12" fmla="*/ 251 w 644"/>
                  <a:gd name="T13" fmla="*/ 37 h 355"/>
                  <a:gd name="T14" fmla="*/ 266 w 644"/>
                  <a:gd name="T15" fmla="*/ 22 h 355"/>
                  <a:gd name="T16" fmla="*/ 279 w 644"/>
                  <a:gd name="T17" fmla="*/ 12 h 355"/>
                  <a:gd name="T18" fmla="*/ 303 w 644"/>
                  <a:gd name="T19" fmla="*/ 0 h 355"/>
                  <a:gd name="T20" fmla="*/ 323 w 644"/>
                  <a:gd name="T21" fmla="*/ 0 h 355"/>
                  <a:gd name="T22" fmla="*/ 341 w 644"/>
                  <a:gd name="T23" fmla="*/ 11 h 355"/>
                  <a:gd name="T24" fmla="*/ 376 w 644"/>
                  <a:gd name="T25" fmla="*/ 50 h 355"/>
                  <a:gd name="T26" fmla="*/ 398 w 644"/>
                  <a:gd name="T27" fmla="*/ 75 h 355"/>
                  <a:gd name="T28" fmla="*/ 422 w 644"/>
                  <a:gd name="T29" fmla="*/ 100 h 355"/>
                  <a:gd name="T30" fmla="*/ 495 w 644"/>
                  <a:gd name="T31" fmla="*/ 92 h 355"/>
                  <a:gd name="T32" fmla="*/ 558 w 644"/>
                  <a:gd name="T33" fmla="*/ 86 h 355"/>
                  <a:gd name="T34" fmla="*/ 635 w 644"/>
                  <a:gd name="T35" fmla="*/ 86 h 355"/>
                  <a:gd name="T36" fmla="*/ 644 w 644"/>
                  <a:gd name="T37" fmla="*/ 94 h 355"/>
                  <a:gd name="T38" fmla="*/ 627 w 644"/>
                  <a:gd name="T39" fmla="*/ 112 h 355"/>
                  <a:gd name="T40" fmla="*/ 607 w 644"/>
                  <a:gd name="T41" fmla="*/ 124 h 355"/>
                  <a:gd name="T42" fmla="*/ 581 w 644"/>
                  <a:gd name="T43" fmla="*/ 140 h 355"/>
                  <a:gd name="T44" fmla="*/ 567 w 644"/>
                  <a:gd name="T45" fmla="*/ 149 h 355"/>
                  <a:gd name="T46" fmla="*/ 548 w 644"/>
                  <a:gd name="T47" fmla="*/ 159 h 355"/>
                  <a:gd name="T48" fmla="*/ 528 w 644"/>
                  <a:gd name="T49" fmla="*/ 169 h 355"/>
                  <a:gd name="T50" fmla="*/ 506 w 644"/>
                  <a:gd name="T51" fmla="*/ 181 h 355"/>
                  <a:gd name="T52" fmla="*/ 534 w 644"/>
                  <a:gd name="T53" fmla="*/ 213 h 355"/>
                  <a:gd name="T54" fmla="*/ 558 w 644"/>
                  <a:gd name="T55" fmla="*/ 249 h 355"/>
                  <a:gd name="T56" fmla="*/ 581 w 644"/>
                  <a:gd name="T57" fmla="*/ 321 h 355"/>
                  <a:gd name="T58" fmla="*/ 574 w 644"/>
                  <a:gd name="T59" fmla="*/ 347 h 355"/>
                  <a:gd name="T60" fmla="*/ 565 w 644"/>
                  <a:gd name="T61" fmla="*/ 353 h 355"/>
                  <a:gd name="T62" fmla="*/ 550 w 644"/>
                  <a:gd name="T63" fmla="*/ 355 h 355"/>
                  <a:gd name="T64" fmla="*/ 468 w 644"/>
                  <a:gd name="T65" fmla="*/ 334 h 355"/>
                  <a:gd name="T66" fmla="*/ 444 w 644"/>
                  <a:gd name="T67" fmla="*/ 325 h 355"/>
                  <a:gd name="T68" fmla="*/ 420 w 644"/>
                  <a:gd name="T69" fmla="*/ 314 h 355"/>
                  <a:gd name="T70" fmla="*/ 396 w 644"/>
                  <a:gd name="T71" fmla="*/ 303 h 355"/>
                  <a:gd name="T72" fmla="*/ 374 w 644"/>
                  <a:gd name="T73" fmla="*/ 292 h 355"/>
                  <a:gd name="T74" fmla="*/ 354 w 644"/>
                  <a:gd name="T75" fmla="*/ 283 h 355"/>
                  <a:gd name="T76" fmla="*/ 336 w 644"/>
                  <a:gd name="T77" fmla="*/ 275 h 355"/>
                  <a:gd name="T78" fmla="*/ 308 w 644"/>
                  <a:gd name="T79" fmla="*/ 263 h 355"/>
                  <a:gd name="T80" fmla="*/ 281 w 644"/>
                  <a:gd name="T81" fmla="*/ 276 h 355"/>
                  <a:gd name="T82" fmla="*/ 253 w 644"/>
                  <a:gd name="T83" fmla="*/ 287 h 355"/>
                  <a:gd name="T84" fmla="*/ 227 w 644"/>
                  <a:gd name="T85" fmla="*/ 299 h 355"/>
                  <a:gd name="T86" fmla="*/ 203 w 644"/>
                  <a:gd name="T87" fmla="*/ 308 h 355"/>
                  <a:gd name="T88" fmla="*/ 183 w 644"/>
                  <a:gd name="T89" fmla="*/ 318 h 355"/>
                  <a:gd name="T90" fmla="*/ 165 w 644"/>
                  <a:gd name="T91" fmla="*/ 325 h 355"/>
                  <a:gd name="T92" fmla="*/ 136 w 644"/>
                  <a:gd name="T93" fmla="*/ 332 h 355"/>
                  <a:gd name="T94" fmla="*/ 119 w 644"/>
                  <a:gd name="T95" fmla="*/ 329 h 355"/>
                  <a:gd name="T96" fmla="*/ 115 w 644"/>
                  <a:gd name="T97" fmla="*/ 311 h 355"/>
                  <a:gd name="T98" fmla="*/ 128 w 644"/>
                  <a:gd name="T99" fmla="*/ 276 h 355"/>
                  <a:gd name="T100" fmla="*/ 141 w 644"/>
                  <a:gd name="T101" fmla="*/ 251 h 355"/>
                  <a:gd name="T102" fmla="*/ 158 w 644"/>
                  <a:gd name="T103" fmla="*/ 220 h 355"/>
                  <a:gd name="T104" fmla="*/ 117 w 644"/>
                  <a:gd name="T105" fmla="*/ 211 h 355"/>
                  <a:gd name="T106" fmla="*/ 51 w 644"/>
                  <a:gd name="T107" fmla="*/ 193 h 355"/>
                  <a:gd name="T108" fmla="*/ 5 w 644"/>
                  <a:gd name="T109" fmla="*/ 171 h 355"/>
                  <a:gd name="T110" fmla="*/ 0 w 644"/>
                  <a:gd name="T111" fmla="*/ 161 h 355"/>
                  <a:gd name="T112" fmla="*/ 16 w 644"/>
                  <a:gd name="T113" fmla="*/ 150 h 355"/>
                  <a:gd name="T114" fmla="*/ 16 w 644"/>
                  <a:gd name="T115" fmla="*/ 150 h 35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44"/>
                  <a:gd name="T175" fmla="*/ 0 h 355"/>
                  <a:gd name="T176" fmla="*/ 644 w 644"/>
                  <a:gd name="T177" fmla="*/ 355 h 35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44" h="355">
                    <a:moveTo>
                      <a:pt x="16" y="150"/>
                    </a:moveTo>
                    <a:lnTo>
                      <a:pt x="24" y="141"/>
                    </a:lnTo>
                    <a:lnTo>
                      <a:pt x="42" y="134"/>
                    </a:lnTo>
                    <a:lnTo>
                      <a:pt x="103" y="122"/>
                    </a:lnTo>
                    <a:lnTo>
                      <a:pt x="224" y="112"/>
                    </a:lnTo>
                    <a:lnTo>
                      <a:pt x="238" y="71"/>
                    </a:lnTo>
                    <a:lnTo>
                      <a:pt x="251" y="37"/>
                    </a:lnTo>
                    <a:lnTo>
                      <a:pt x="266" y="22"/>
                    </a:lnTo>
                    <a:lnTo>
                      <a:pt x="279" y="12"/>
                    </a:lnTo>
                    <a:lnTo>
                      <a:pt x="303" y="0"/>
                    </a:lnTo>
                    <a:lnTo>
                      <a:pt x="323" y="0"/>
                    </a:lnTo>
                    <a:lnTo>
                      <a:pt x="341" y="11"/>
                    </a:lnTo>
                    <a:lnTo>
                      <a:pt x="376" y="50"/>
                    </a:lnTo>
                    <a:lnTo>
                      <a:pt x="398" y="75"/>
                    </a:lnTo>
                    <a:lnTo>
                      <a:pt x="422" y="100"/>
                    </a:lnTo>
                    <a:lnTo>
                      <a:pt x="495" y="92"/>
                    </a:lnTo>
                    <a:lnTo>
                      <a:pt x="558" y="86"/>
                    </a:lnTo>
                    <a:lnTo>
                      <a:pt x="635" y="86"/>
                    </a:lnTo>
                    <a:lnTo>
                      <a:pt x="644" y="94"/>
                    </a:lnTo>
                    <a:lnTo>
                      <a:pt x="627" y="112"/>
                    </a:lnTo>
                    <a:lnTo>
                      <a:pt x="607" y="124"/>
                    </a:lnTo>
                    <a:lnTo>
                      <a:pt x="581" y="140"/>
                    </a:lnTo>
                    <a:lnTo>
                      <a:pt x="567" y="149"/>
                    </a:lnTo>
                    <a:lnTo>
                      <a:pt x="548" y="159"/>
                    </a:lnTo>
                    <a:lnTo>
                      <a:pt x="528" y="169"/>
                    </a:lnTo>
                    <a:lnTo>
                      <a:pt x="506" y="181"/>
                    </a:lnTo>
                    <a:lnTo>
                      <a:pt x="534" y="213"/>
                    </a:lnTo>
                    <a:lnTo>
                      <a:pt x="558" y="249"/>
                    </a:lnTo>
                    <a:lnTo>
                      <a:pt x="581" y="321"/>
                    </a:lnTo>
                    <a:lnTo>
                      <a:pt x="574" y="347"/>
                    </a:lnTo>
                    <a:lnTo>
                      <a:pt x="565" y="353"/>
                    </a:lnTo>
                    <a:lnTo>
                      <a:pt x="550" y="355"/>
                    </a:lnTo>
                    <a:lnTo>
                      <a:pt x="468" y="334"/>
                    </a:lnTo>
                    <a:lnTo>
                      <a:pt x="444" y="325"/>
                    </a:lnTo>
                    <a:lnTo>
                      <a:pt x="420" y="314"/>
                    </a:lnTo>
                    <a:lnTo>
                      <a:pt x="396" y="303"/>
                    </a:lnTo>
                    <a:lnTo>
                      <a:pt x="374" y="292"/>
                    </a:lnTo>
                    <a:lnTo>
                      <a:pt x="354" y="283"/>
                    </a:lnTo>
                    <a:lnTo>
                      <a:pt x="336" y="275"/>
                    </a:lnTo>
                    <a:lnTo>
                      <a:pt x="308" y="263"/>
                    </a:lnTo>
                    <a:lnTo>
                      <a:pt x="281" y="276"/>
                    </a:lnTo>
                    <a:lnTo>
                      <a:pt x="253" y="287"/>
                    </a:lnTo>
                    <a:lnTo>
                      <a:pt x="227" y="299"/>
                    </a:lnTo>
                    <a:lnTo>
                      <a:pt x="203" y="308"/>
                    </a:lnTo>
                    <a:lnTo>
                      <a:pt x="183" y="318"/>
                    </a:lnTo>
                    <a:lnTo>
                      <a:pt x="165" y="325"/>
                    </a:lnTo>
                    <a:lnTo>
                      <a:pt x="136" y="332"/>
                    </a:lnTo>
                    <a:lnTo>
                      <a:pt x="119" y="329"/>
                    </a:lnTo>
                    <a:lnTo>
                      <a:pt x="115" y="311"/>
                    </a:lnTo>
                    <a:lnTo>
                      <a:pt x="128" y="276"/>
                    </a:lnTo>
                    <a:lnTo>
                      <a:pt x="141" y="251"/>
                    </a:lnTo>
                    <a:lnTo>
                      <a:pt x="158" y="220"/>
                    </a:lnTo>
                    <a:lnTo>
                      <a:pt x="117" y="211"/>
                    </a:lnTo>
                    <a:lnTo>
                      <a:pt x="51" y="193"/>
                    </a:lnTo>
                    <a:lnTo>
                      <a:pt x="5" y="171"/>
                    </a:lnTo>
                    <a:lnTo>
                      <a:pt x="0" y="161"/>
                    </a:lnTo>
                    <a:lnTo>
                      <a:pt x="16" y="15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7" name="Freeform 36"/>
              <p:cNvSpPr/>
              <p:nvPr/>
            </p:nvSpPr>
            <p:spPr bwMode="auto">
              <a:xfrm>
                <a:off x="4245" y="249"/>
                <a:ext cx="642" cy="71"/>
              </a:xfrm>
              <a:custGeom>
                <a:avLst/>
                <a:gdLst>
                  <a:gd name="T0" fmla="*/ 16 w 642"/>
                  <a:gd name="T1" fmla="*/ 150 h 355"/>
                  <a:gd name="T2" fmla="*/ 22 w 642"/>
                  <a:gd name="T3" fmla="*/ 142 h 355"/>
                  <a:gd name="T4" fmla="*/ 40 w 642"/>
                  <a:gd name="T5" fmla="*/ 135 h 355"/>
                  <a:gd name="T6" fmla="*/ 103 w 642"/>
                  <a:gd name="T7" fmla="*/ 123 h 355"/>
                  <a:gd name="T8" fmla="*/ 222 w 642"/>
                  <a:gd name="T9" fmla="*/ 113 h 355"/>
                  <a:gd name="T10" fmla="*/ 236 w 642"/>
                  <a:gd name="T11" fmla="*/ 72 h 355"/>
                  <a:gd name="T12" fmla="*/ 249 w 642"/>
                  <a:gd name="T13" fmla="*/ 37 h 355"/>
                  <a:gd name="T14" fmla="*/ 264 w 642"/>
                  <a:gd name="T15" fmla="*/ 22 h 355"/>
                  <a:gd name="T16" fmla="*/ 277 w 642"/>
                  <a:gd name="T17" fmla="*/ 11 h 355"/>
                  <a:gd name="T18" fmla="*/ 301 w 642"/>
                  <a:gd name="T19" fmla="*/ 0 h 355"/>
                  <a:gd name="T20" fmla="*/ 321 w 642"/>
                  <a:gd name="T21" fmla="*/ 1 h 355"/>
                  <a:gd name="T22" fmla="*/ 339 w 642"/>
                  <a:gd name="T23" fmla="*/ 10 h 355"/>
                  <a:gd name="T24" fmla="*/ 376 w 642"/>
                  <a:gd name="T25" fmla="*/ 50 h 355"/>
                  <a:gd name="T26" fmla="*/ 396 w 642"/>
                  <a:gd name="T27" fmla="*/ 75 h 355"/>
                  <a:gd name="T28" fmla="*/ 420 w 642"/>
                  <a:gd name="T29" fmla="*/ 101 h 355"/>
                  <a:gd name="T30" fmla="*/ 493 w 642"/>
                  <a:gd name="T31" fmla="*/ 93 h 355"/>
                  <a:gd name="T32" fmla="*/ 556 w 642"/>
                  <a:gd name="T33" fmla="*/ 87 h 355"/>
                  <a:gd name="T34" fmla="*/ 633 w 642"/>
                  <a:gd name="T35" fmla="*/ 85 h 355"/>
                  <a:gd name="T36" fmla="*/ 642 w 642"/>
                  <a:gd name="T37" fmla="*/ 95 h 355"/>
                  <a:gd name="T38" fmla="*/ 625 w 642"/>
                  <a:gd name="T39" fmla="*/ 113 h 355"/>
                  <a:gd name="T40" fmla="*/ 607 w 642"/>
                  <a:gd name="T41" fmla="*/ 125 h 355"/>
                  <a:gd name="T42" fmla="*/ 581 w 642"/>
                  <a:gd name="T43" fmla="*/ 141 h 355"/>
                  <a:gd name="T44" fmla="*/ 565 w 642"/>
                  <a:gd name="T45" fmla="*/ 149 h 355"/>
                  <a:gd name="T46" fmla="*/ 546 w 642"/>
                  <a:gd name="T47" fmla="*/ 159 h 355"/>
                  <a:gd name="T48" fmla="*/ 526 w 642"/>
                  <a:gd name="T49" fmla="*/ 169 h 355"/>
                  <a:gd name="T50" fmla="*/ 504 w 642"/>
                  <a:gd name="T51" fmla="*/ 180 h 355"/>
                  <a:gd name="T52" fmla="*/ 534 w 642"/>
                  <a:gd name="T53" fmla="*/ 214 h 355"/>
                  <a:gd name="T54" fmla="*/ 556 w 642"/>
                  <a:gd name="T55" fmla="*/ 248 h 355"/>
                  <a:gd name="T56" fmla="*/ 579 w 642"/>
                  <a:gd name="T57" fmla="*/ 320 h 355"/>
                  <a:gd name="T58" fmla="*/ 574 w 642"/>
                  <a:gd name="T59" fmla="*/ 346 h 355"/>
                  <a:gd name="T60" fmla="*/ 563 w 642"/>
                  <a:gd name="T61" fmla="*/ 353 h 355"/>
                  <a:gd name="T62" fmla="*/ 548 w 642"/>
                  <a:gd name="T63" fmla="*/ 355 h 355"/>
                  <a:gd name="T64" fmla="*/ 466 w 642"/>
                  <a:gd name="T65" fmla="*/ 334 h 355"/>
                  <a:gd name="T66" fmla="*/ 442 w 642"/>
                  <a:gd name="T67" fmla="*/ 325 h 355"/>
                  <a:gd name="T68" fmla="*/ 418 w 642"/>
                  <a:gd name="T69" fmla="*/ 314 h 355"/>
                  <a:gd name="T70" fmla="*/ 396 w 642"/>
                  <a:gd name="T71" fmla="*/ 304 h 355"/>
                  <a:gd name="T72" fmla="*/ 372 w 642"/>
                  <a:gd name="T73" fmla="*/ 293 h 355"/>
                  <a:gd name="T74" fmla="*/ 352 w 642"/>
                  <a:gd name="T75" fmla="*/ 283 h 355"/>
                  <a:gd name="T76" fmla="*/ 334 w 642"/>
                  <a:gd name="T77" fmla="*/ 274 h 355"/>
                  <a:gd name="T78" fmla="*/ 308 w 642"/>
                  <a:gd name="T79" fmla="*/ 264 h 355"/>
                  <a:gd name="T80" fmla="*/ 279 w 642"/>
                  <a:gd name="T81" fmla="*/ 275 h 355"/>
                  <a:gd name="T82" fmla="*/ 251 w 642"/>
                  <a:gd name="T83" fmla="*/ 287 h 355"/>
                  <a:gd name="T84" fmla="*/ 225 w 642"/>
                  <a:gd name="T85" fmla="*/ 298 h 355"/>
                  <a:gd name="T86" fmla="*/ 203 w 642"/>
                  <a:gd name="T87" fmla="*/ 309 h 355"/>
                  <a:gd name="T88" fmla="*/ 181 w 642"/>
                  <a:gd name="T89" fmla="*/ 317 h 355"/>
                  <a:gd name="T90" fmla="*/ 163 w 642"/>
                  <a:gd name="T91" fmla="*/ 325 h 355"/>
                  <a:gd name="T92" fmla="*/ 134 w 642"/>
                  <a:gd name="T93" fmla="*/ 333 h 355"/>
                  <a:gd name="T94" fmla="*/ 117 w 642"/>
                  <a:gd name="T95" fmla="*/ 329 h 355"/>
                  <a:gd name="T96" fmla="*/ 114 w 642"/>
                  <a:gd name="T97" fmla="*/ 311 h 355"/>
                  <a:gd name="T98" fmla="*/ 126 w 642"/>
                  <a:gd name="T99" fmla="*/ 275 h 355"/>
                  <a:gd name="T100" fmla="*/ 139 w 642"/>
                  <a:gd name="T101" fmla="*/ 251 h 355"/>
                  <a:gd name="T102" fmla="*/ 156 w 642"/>
                  <a:gd name="T103" fmla="*/ 221 h 355"/>
                  <a:gd name="T104" fmla="*/ 115 w 642"/>
                  <a:gd name="T105" fmla="*/ 211 h 355"/>
                  <a:gd name="T106" fmla="*/ 51 w 642"/>
                  <a:gd name="T107" fmla="*/ 193 h 355"/>
                  <a:gd name="T108" fmla="*/ 4 w 642"/>
                  <a:gd name="T109" fmla="*/ 172 h 355"/>
                  <a:gd name="T110" fmla="*/ 0 w 642"/>
                  <a:gd name="T111" fmla="*/ 161 h 355"/>
                  <a:gd name="T112" fmla="*/ 16 w 642"/>
                  <a:gd name="T113" fmla="*/ 150 h 355"/>
                  <a:gd name="T114" fmla="*/ 16 w 642"/>
                  <a:gd name="T115" fmla="*/ 150 h 35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42"/>
                  <a:gd name="T175" fmla="*/ 0 h 355"/>
                  <a:gd name="T176" fmla="*/ 642 w 642"/>
                  <a:gd name="T177" fmla="*/ 355 h 35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42" h="355">
                    <a:moveTo>
                      <a:pt x="16" y="150"/>
                    </a:moveTo>
                    <a:lnTo>
                      <a:pt x="22" y="142"/>
                    </a:lnTo>
                    <a:lnTo>
                      <a:pt x="40" y="135"/>
                    </a:lnTo>
                    <a:lnTo>
                      <a:pt x="103" y="123"/>
                    </a:lnTo>
                    <a:lnTo>
                      <a:pt x="222" y="113"/>
                    </a:lnTo>
                    <a:lnTo>
                      <a:pt x="236" y="72"/>
                    </a:lnTo>
                    <a:lnTo>
                      <a:pt x="249" y="37"/>
                    </a:lnTo>
                    <a:lnTo>
                      <a:pt x="264" y="22"/>
                    </a:lnTo>
                    <a:lnTo>
                      <a:pt x="277" y="11"/>
                    </a:lnTo>
                    <a:lnTo>
                      <a:pt x="301" y="0"/>
                    </a:lnTo>
                    <a:lnTo>
                      <a:pt x="321" y="1"/>
                    </a:lnTo>
                    <a:lnTo>
                      <a:pt x="339" y="10"/>
                    </a:lnTo>
                    <a:lnTo>
                      <a:pt x="376" y="50"/>
                    </a:lnTo>
                    <a:lnTo>
                      <a:pt x="396" y="75"/>
                    </a:lnTo>
                    <a:lnTo>
                      <a:pt x="420" y="101"/>
                    </a:lnTo>
                    <a:lnTo>
                      <a:pt x="493" y="93"/>
                    </a:lnTo>
                    <a:lnTo>
                      <a:pt x="556" y="87"/>
                    </a:lnTo>
                    <a:lnTo>
                      <a:pt x="633" y="85"/>
                    </a:lnTo>
                    <a:lnTo>
                      <a:pt x="642" y="95"/>
                    </a:lnTo>
                    <a:lnTo>
                      <a:pt x="625" y="113"/>
                    </a:lnTo>
                    <a:lnTo>
                      <a:pt x="607" y="125"/>
                    </a:lnTo>
                    <a:lnTo>
                      <a:pt x="581" y="141"/>
                    </a:lnTo>
                    <a:lnTo>
                      <a:pt x="565" y="149"/>
                    </a:lnTo>
                    <a:lnTo>
                      <a:pt x="546" y="159"/>
                    </a:lnTo>
                    <a:lnTo>
                      <a:pt x="526" y="169"/>
                    </a:lnTo>
                    <a:lnTo>
                      <a:pt x="504" y="180"/>
                    </a:lnTo>
                    <a:lnTo>
                      <a:pt x="534" y="214"/>
                    </a:lnTo>
                    <a:lnTo>
                      <a:pt x="556" y="248"/>
                    </a:lnTo>
                    <a:lnTo>
                      <a:pt x="579" y="320"/>
                    </a:lnTo>
                    <a:lnTo>
                      <a:pt x="574" y="346"/>
                    </a:lnTo>
                    <a:lnTo>
                      <a:pt x="563" y="353"/>
                    </a:lnTo>
                    <a:lnTo>
                      <a:pt x="548" y="355"/>
                    </a:lnTo>
                    <a:lnTo>
                      <a:pt x="466" y="334"/>
                    </a:lnTo>
                    <a:lnTo>
                      <a:pt x="442" y="325"/>
                    </a:lnTo>
                    <a:lnTo>
                      <a:pt x="418" y="314"/>
                    </a:lnTo>
                    <a:lnTo>
                      <a:pt x="396" y="304"/>
                    </a:lnTo>
                    <a:lnTo>
                      <a:pt x="372" y="293"/>
                    </a:lnTo>
                    <a:lnTo>
                      <a:pt x="352" y="283"/>
                    </a:lnTo>
                    <a:lnTo>
                      <a:pt x="334" y="274"/>
                    </a:lnTo>
                    <a:lnTo>
                      <a:pt x="308" y="264"/>
                    </a:lnTo>
                    <a:lnTo>
                      <a:pt x="279" y="275"/>
                    </a:lnTo>
                    <a:lnTo>
                      <a:pt x="251" y="287"/>
                    </a:lnTo>
                    <a:lnTo>
                      <a:pt x="225" y="298"/>
                    </a:lnTo>
                    <a:lnTo>
                      <a:pt x="203" y="309"/>
                    </a:lnTo>
                    <a:lnTo>
                      <a:pt x="181" y="317"/>
                    </a:lnTo>
                    <a:lnTo>
                      <a:pt x="163" y="325"/>
                    </a:lnTo>
                    <a:lnTo>
                      <a:pt x="134" y="333"/>
                    </a:lnTo>
                    <a:lnTo>
                      <a:pt x="117" y="329"/>
                    </a:lnTo>
                    <a:lnTo>
                      <a:pt x="114" y="311"/>
                    </a:lnTo>
                    <a:lnTo>
                      <a:pt x="126" y="275"/>
                    </a:lnTo>
                    <a:lnTo>
                      <a:pt x="139" y="251"/>
                    </a:lnTo>
                    <a:lnTo>
                      <a:pt x="156" y="221"/>
                    </a:lnTo>
                    <a:lnTo>
                      <a:pt x="115" y="211"/>
                    </a:lnTo>
                    <a:lnTo>
                      <a:pt x="51" y="193"/>
                    </a:lnTo>
                    <a:lnTo>
                      <a:pt x="4" y="172"/>
                    </a:lnTo>
                    <a:lnTo>
                      <a:pt x="0" y="161"/>
                    </a:lnTo>
                    <a:lnTo>
                      <a:pt x="16" y="15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8" name="Freeform 37"/>
              <p:cNvSpPr/>
              <p:nvPr/>
            </p:nvSpPr>
            <p:spPr bwMode="auto">
              <a:xfrm>
                <a:off x="4294" y="618"/>
                <a:ext cx="642" cy="71"/>
              </a:xfrm>
              <a:custGeom>
                <a:avLst/>
                <a:gdLst>
                  <a:gd name="T0" fmla="*/ 17 w 642"/>
                  <a:gd name="T1" fmla="*/ 151 h 355"/>
                  <a:gd name="T2" fmla="*/ 22 w 642"/>
                  <a:gd name="T3" fmla="*/ 142 h 355"/>
                  <a:gd name="T4" fmla="*/ 41 w 642"/>
                  <a:gd name="T5" fmla="*/ 135 h 355"/>
                  <a:gd name="T6" fmla="*/ 103 w 642"/>
                  <a:gd name="T7" fmla="*/ 124 h 355"/>
                  <a:gd name="T8" fmla="*/ 224 w 642"/>
                  <a:gd name="T9" fmla="*/ 113 h 355"/>
                  <a:gd name="T10" fmla="*/ 239 w 642"/>
                  <a:gd name="T11" fmla="*/ 73 h 355"/>
                  <a:gd name="T12" fmla="*/ 250 w 642"/>
                  <a:gd name="T13" fmla="*/ 38 h 355"/>
                  <a:gd name="T14" fmla="*/ 265 w 642"/>
                  <a:gd name="T15" fmla="*/ 22 h 355"/>
                  <a:gd name="T16" fmla="*/ 279 w 642"/>
                  <a:gd name="T17" fmla="*/ 12 h 355"/>
                  <a:gd name="T18" fmla="*/ 303 w 642"/>
                  <a:gd name="T19" fmla="*/ 0 h 355"/>
                  <a:gd name="T20" fmla="*/ 323 w 642"/>
                  <a:gd name="T21" fmla="*/ 2 h 355"/>
                  <a:gd name="T22" fmla="*/ 340 w 642"/>
                  <a:gd name="T23" fmla="*/ 11 h 355"/>
                  <a:gd name="T24" fmla="*/ 376 w 642"/>
                  <a:gd name="T25" fmla="*/ 52 h 355"/>
                  <a:gd name="T26" fmla="*/ 397 w 642"/>
                  <a:gd name="T27" fmla="*/ 77 h 355"/>
                  <a:gd name="T28" fmla="*/ 422 w 642"/>
                  <a:gd name="T29" fmla="*/ 102 h 355"/>
                  <a:gd name="T30" fmla="*/ 496 w 642"/>
                  <a:gd name="T31" fmla="*/ 93 h 355"/>
                  <a:gd name="T32" fmla="*/ 558 w 642"/>
                  <a:gd name="T33" fmla="*/ 87 h 355"/>
                  <a:gd name="T34" fmla="*/ 635 w 642"/>
                  <a:gd name="T35" fmla="*/ 86 h 355"/>
                  <a:gd name="T36" fmla="*/ 642 w 642"/>
                  <a:gd name="T37" fmla="*/ 95 h 355"/>
                  <a:gd name="T38" fmla="*/ 626 w 642"/>
                  <a:gd name="T39" fmla="*/ 113 h 355"/>
                  <a:gd name="T40" fmla="*/ 608 w 642"/>
                  <a:gd name="T41" fmla="*/ 126 h 355"/>
                  <a:gd name="T42" fmla="*/ 582 w 642"/>
                  <a:gd name="T43" fmla="*/ 141 h 355"/>
                  <a:gd name="T44" fmla="*/ 565 w 642"/>
                  <a:gd name="T45" fmla="*/ 150 h 355"/>
                  <a:gd name="T46" fmla="*/ 547 w 642"/>
                  <a:gd name="T47" fmla="*/ 159 h 355"/>
                  <a:gd name="T48" fmla="*/ 529 w 642"/>
                  <a:gd name="T49" fmla="*/ 170 h 355"/>
                  <a:gd name="T50" fmla="*/ 505 w 642"/>
                  <a:gd name="T51" fmla="*/ 181 h 355"/>
                  <a:gd name="T52" fmla="*/ 534 w 642"/>
                  <a:gd name="T53" fmla="*/ 214 h 355"/>
                  <a:gd name="T54" fmla="*/ 556 w 642"/>
                  <a:gd name="T55" fmla="*/ 249 h 355"/>
                  <a:gd name="T56" fmla="*/ 582 w 642"/>
                  <a:gd name="T57" fmla="*/ 322 h 355"/>
                  <a:gd name="T58" fmla="*/ 575 w 642"/>
                  <a:gd name="T59" fmla="*/ 347 h 355"/>
                  <a:gd name="T60" fmla="*/ 563 w 642"/>
                  <a:gd name="T61" fmla="*/ 353 h 355"/>
                  <a:gd name="T62" fmla="*/ 551 w 642"/>
                  <a:gd name="T63" fmla="*/ 355 h 355"/>
                  <a:gd name="T64" fmla="*/ 468 w 642"/>
                  <a:gd name="T65" fmla="*/ 335 h 355"/>
                  <a:gd name="T66" fmla="*/ 444 w 642"/>
                  <a:gd name="T67" fmla="*/ 325 h 355"/>
                  <a:gd name="T68" fmla="*/ 420 w 642"/>
                  <a:gd name="T69" fmla="*/ 315 h 355"/>
                  <a:gd name="T70" fmla="*/ 397 w 642"/>
                  <a:gd name="T71" fmla="*/ 304 h 355"/>
                  <a:gd name="T72" fmla="*/ 375 w 642"/>
                  <a:gd name="T73" fmla="*/ 294 h 355"/>
                  <a:gd name="T74" fmla="*/ 353 w 642"/>
                  <a:gd name="T75" fmla="*/ 283 h 355"/>
                  <a:gd name="T76" fmla="*/ 336 w 642"/>
                  <a:gd name="T77" fmla="*/ 275 h 355"/>
                  <a:gd name="T78" fmla="*/ 309 w 642"/>
                  <a:gd name="T79" fmla="*/ 265 h 355"/>
                  <a:gd name="T80" fmla="*/ 279 w 642"/>
                  <a:gd name="T81" fmla="*/ 276 h 355"/>
                  <a:gd name="T82" fmla="*/ 252 w 642"/>
                  <a:gd name="T83" fmla="*/ 289 h 355"/>
                  <a:gd name="T84" fmla="*/ 228 w 642"/>
                  <a:gd name="T85" fmla="*/ 299 h 355"/>
                  <a:gd name="T86" fmla="*/ 204 w 642"/>
                  <a:gd name="T87" fmla="*/ 309 h 355"/>
                  <a:gd name="T88" fmla="*/ 182 w 642"/>
                  <a:gd name="T89" fmla="*/ 319 h 355"/>
                  <a:gd name="T90" fmla="*/ 164 w 642"/>
                  <a:gd name="T91" fmla="*/ 325 h 355"/>
                  <a:gd name="T92" fmla="*/ 134 w 642"/>
                  <a:gd name="T93" fmla="*/ 333 h 355"/>
                  <a:gd name="T94" fmla="*/ 118 w 642"/>
                  <a:gd name="T95" fmla="*/ 329 h 355"/>
                  <a:gd name="T96" fmla="*/ 116 w 642"/>
                  <a:gd name="T97" fmla="*/ 312 h 355"/>
                  <a:gd name="T98" fmla="*/ 129 w 642"/>
                  <a:gd name="T99" fmla="*/ 277 h 355"/>
                  <a:gd name="T100" fmla="*/ 140 w 642"/>
                  <a:gd name="T101" fmla="*/ 252 h 355"/>
                  <a:gd name="T102" fmla="*/ 158 w 642"/>
                  <a:gd name="T103" fmla="*/ 222 h 355"/>
                  <a:gd name="T104" fmla="*/ 116 w 642"/>
                  <a:gd name="T105" fmla="*/ 211 h 355"/>
                  <a:gd name="T106" fmla="*/ 52 w 642"/>
                  <a:gd name="T107" fmla="*/ 194 h 355"/>
                  <a:gd name="T108" fmla="*/ 4 w 642"/>
                  <a:gd name="T109" fmla="*/ 173 h 355"/>
                  <a:gd name="T110" fmla="*/ 0 w 642"/>
                  <a:gd name="T111" fmla="*/ 161 h 355"/>
                  <a:gd name="T112" fmla="*/ 17 w 642"/>
                  <a:gd name="T113" fmla="*/ 151 h 355"/>
                  <a:gd name="T114" fmla="*/ 17 w 642"/>
                  <a:gd name="T115" fmla="*/ 151 h 35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42"/>
                  <a:gd name="T175" fmla="*/ 0 h 355"/>
                  <a:gd name="T176" fmla="*/ 642 w 642"/>
                  <a:gd name="T177" fmla="*/ 355 h 35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42" h="355">
                    <a:moveTo>
                      <a:pt x="17" y="151"/>
                    </a:moveTo>
                    <a:lnTo>
                      <a:pt x="22" y="142"/>
                    </a:lnTo>
                    <a:lnTo>
                      <a:pt x="41" y="135"/>
                    </a:lnTo>
                    <a:lnTo>
                      <a:pt x="103" y="124"/>
                    </a:lnTo>
                    <a:lnTo>
                      <a:pt x="224" y="113"/>
                    </a:lnTo>
                    <a:lnTo>
                      <a:pt x="239" y="73"/>
                    </a:lnTo>
                    <a:lnTo>
                      <a:pt x="250" y="38"/>
                    </a:lnTo>
                    <a:lnTo>
                      <a:pt x="265" y="22"/>
                    </a:lnTo>
                    <a:lnTo>
                      <a:pt x="279" y="12"/>
                    </a:lnTo>
                    <a:lnTo>
                      <a:pt x="303" y="0"/>
                    </a:lnTo>
                    <a:lnTo>
                      <a:pt x="323" y="2"/>
                    </a:lnTo>
                    <a:lnTo>
                      <a:pt x="340" y="11"/>
                    </a:lnTo>
                    <a:lnTo>
                      <a:pt x="376" y="52"/>
                    </a:lnTo>
                    <a:lnTo>
                      <a:pt x="397" y="77"/>
                    </a:lnTo>
                    <a:lnTo>
                      <a:pt x="422" y="102"/>
                    </a:lnTo>
                    <a:lnTo>
                      <a:pt x="496" y="93"/>
                    </a:lnTo>
                    <a:lnTo>
                      <a:pt x="558" y="87"/>
                    </a:lnTo>
                    <a:lnTo>
                      <a:pt x="635" y="86"/>
                    </a:lnTo>
                    <a:lnTo>
                      <a:pt x="642" y="95"/>
                    </a:lnTo>
                    <a:lnTo>
                      <a:pt x="626" y="113"/>
                    </a:lnTo>
                    <a:lnTo>
                      <a:pt x="608" y="126"/>
                    </a:lnTo>
                    <a:lnTo>
                      <a:pt x="582" y="141"/>
                    </a:lnTo>
                    <a:lnTo>
                      <a:pt x="565" y="150"/>
                    </a:lnTo>
                    <a:lnTo>
                      <a:pt x="547" y="159"/>
                    </a:lnTo>
                    <a:lnTo>
                      <a:pt x="529" y="170"/>
                    </a:lnTo>
                    <a:lnTo>
                      <a:pt x="505" y="181"/>
                    </a:lnTo>
                    <a:lnTo>
                      <a:pt x="534" y="214"/>
                    </a:lnTo>
                    <a:lnTo>
                      <a:pt x="556" y="249"/>
                    </a:lnTo>
                    <a:lnTo>
                      <a:pt x="582" y="322"/>
                    </a:lnTo>
                    <a:lnTo>
                      <a:pt x="575" y="347"/>
                    </a:lnTo>
                    <a:lnTo>
                      <a:pt x="563" y="353"/>
                    </a:lnTo>
                    <a:lnTo>
                      <a:pt x="551" y="355"/>
                    </a:lnTo>
                    <a:lnTo>
                      <a:pt x="468" y="335"/>
                    </a:lnTo>
                    <a:lnTo>
                      <a:pt x="444" y="325"/>
                    </a:lnTo>
                    <a:lnTo>
                      <a:pt x="420" y="315"/>
                    </a:lnTo>
                    <a:lnTo>
                      <a:pt x="397" y="304"/>
                    </a:lnTo>
                    <a:lnTo>
                      <a:pt x="375" y="294"/>
                    </a:lnTo>
                    <a:lnTo>
                      <a:pt x="353" y="283"/>
                    </a:lnTo>
                    <a:lnTo>
                      <a:pt x="336" y="275"/>
                    </a:lnTo>
                    <a:lnTo>
                      <a:pt x="309" y="265"/>
                    </a:lnTo>
                    <a:lnTo>
                      <a:pt x="279" y="276"/>
                    </a:lnTo>
                    <a:lnTo>
                      <a:pt x="252" y="289"/>
                    </a:lnTo>
                    <a:lnTo>
                      <a:pt x="228" y="299"/>
                    </a:lnTo>
                    <a:lnTo>
                      <a:pt x="204" y="309"/>
                    </a:lnTo>
                    <a:lnTo>
                      <a:pt x="182" y="319"/>
                    </a:lnTo>
                    <a:lnTo>
                      <a:pt x="164" y="325"/>
                    </a:lnTo>
                    <a:lnTo>
                      <a:pt x="134" y="333"/>
                    </a:lnTo>
                    <a:lnTo>
                      <a:pt x="118" y="329"/>
                    </a:lnTo>
                    <a:lnTo>
                      <a:pt x="116" y="312"/>
                    </a:lnTo>
                    <a:lnTo>
                      <a:pt x="129" y="277"/>
                    </a:lnTo>
                    <a:lnTo>
                      <a:pt x="140" y="252"/>
                    </a:lnTo>
                    <a:lnTo>
                      <a:pt x="158" y="222"/>
                    </a:lnTo>
                    <a:lnTo>
                      <a:pt x="116" y="211"/>
                    </a:lnTo>
                    <a:lnTo>
                      <a:pt x="52" y="194"/>
                    </a:lnTo>
                    <a:lnTo>
                      <a:pt x="4" y="173"/>
                    </a:lnTo>
                    <a:lnTo>
                      <a:pt x="0" y="161"/>
                    </a:lnTo>
                    <a:lnTo>
                      <a:pt x="17" y="15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59" name="Freeform 38"/>
              <p:cNvSpPr/>
              <p:nvPr/>
            </p:nvSpPr>
            <p:spPr bwMode="auto">
              <a:xfrm>
                <a:off x="881" y="252"/>
                <a:ext cx="644" cy="71"/>
              </a:xfrm>
              <a:custGeom>
                <a:avLst/>
                <a:gdLst>
                  <a:gd name="T0" fmla="*/ 16 w 644"/>
                  <a:gd name="T1" fmla="*/ 151 h 355"/>
                  <a:gd name="T2" fmla="*/ 24 w 644"/>
                  <a:gd name="T3" fmla="*/ 141 h 355"/>
                  <a:gd name="T4" fmla="*/ 42 w 644"/>
                  <a:gd name="T5" fmla="*/ 134 h 355"/>
                  <a:gd name="T6" fmla="*/ 103 w 644"/>
                  <a:gd name="T7" fmla="*/ 123 h 355"/>
                  <a:gd name="T8" fmla="*/ 224 w 644"/>
                  <a:gd name="T9" fmla="*/ 112 h 355"/>
                  <a:gd name="T10" fmla="*/ 238 w 644"/>
                  <a:gd name="T11" fmla="*/ 71 h 355"/>
                  <a:gd name="T12" fmla="*/ 251 w 644"/>
                  <a:gd name="T13" fmla="*/ 37 h 355"/>
                  <a:gd name="T14" fmla="*/ 266 w 644"/>
                  <a:gd name="T15" fmla="*/ 22 h 355"/>
                  <a:gd name="T16" fmla="*/ 279 w 644"/>
                  <a:gd name="T17" fmla="*/ 12 h 355"/>
                  <a:gd name="T18" fmla="*/ 302 w 644"/>
                  <a:gd name="T19" fmla="*/ 0 h 355"/>
                  <a:gd name="T20" fmla="*/ 323 w 644"/>
                  <a:gd name="T21" fmla="*/ 0 h 355"/>
                  <a:gd name="T22" fmla="*/ 341 w 644"/>
                  <a:gd name="T23" fmla="*/ 11 h 355"/>
                  <a:gd name="T24" fmla="*/ 376 w 644"/>
                  <a:gd name="T25" fmla="*/ 51 h 355"/>
                  <a:gd name="T26" fmla="*/ 398 w 644"/>
                  <a:gd name="T27" fmla="*/ 76 h 355"/>
                  <a:gd name="T28" fmla="*/ 422 w 644"/>
                  <a:gd name="T29" fmla="*/ 101 h 355"/>
                  <a:gd name="T30" fmla="*/ 495 w 644"/>
                  <a:gd name="T31" fmla="*/ 93 h 355"/>
                  <a:gd name="T32" fmla="*/ 557 w 644"/>
                  <a:gd name="T33" fmla="*/ 86 h 355"/>
                  <a:gd name="T34" fmla="*/ 634 w 644"/>
                  <a:gd name="T35" fmla="*/ 86 h 355"/>
                  <a:gd name="T36" fmla="*/ 644 w 644"/>
                  <a:gd name="T37" fmla="*/ 94 h 355"/>
                  <a:gd name="T38" fmla="*/ 627 w 644"/>
                  <a:gd name="T39" fmla="*/ 112 h 355"/>
                  <a:gd name="T40" fmla="*/ 609 w 644"/>
                  <a:gd name="T41" fmla="*/ 125 h 355"/>
                  <a:gd name="T42" fmla="*/ 581 w 644"/>
                  <a:gd name="T43" fmla="*/ 140 h 355"/>
                  <a:gd name="T44" fmla="*/ 567 w 644"/>
                  <a:gd name="T45" fmla="*/ 150 h 355"/>
                  <a:gd name="T46" fmla="*/ 548 w 644"/>
                  <a:gd name="T47" fmla="*/ 159 h 355"/>
                  <a:gd name="T48" fmla="*/ 528 w 644"/>
                  <a:gd name="T49" fmla="*/ 170 h 355"/>
                  <a:gd name="T50" fmla="*/ 506 w 644"/>
                  <a:gd name="T51" fmla="*/ 180 h 355"/>
                  <a:gd name="T52" fmla="*/ 534 w 644"/>
                  <a:gd name="T53" fmla="*/ 213 h 355"/>
                  <a:gd name="T54" fmla="*/ 557 w 644"/>
                  <a:gd name="T55" fmla="*/ 249 h 355"/>
                  <a:gd name="T56" fmla="*/ 581 w 644"/>
                  <a:gd name="T57" fmla="*/ 321 h 355"/>
                  <a:gd name="T58" fmla="*/ 574 w 644"/>
                  <a:gd name="T59" fmla="*/ 347 h 355"/>
                  <a:gd name="T60" fmla="*/ 565 w 644"/>
                  <a:gd name="T61" fmla="*/ 353 h 355"/>
                  <a:gd name="T62" fmla="*/ 550 w 644"/>
                  <a:gd name="T63" fmla="*/ 355 h 355"/>
                  <a:gd name="T64" fmla="*/ 468 w 644"/>
                  <a:gd name="T65" fmla="*/ 335 h 355"/>
                  <a:gd name="T66" fmla="*/ 444 w 644"/>
                  <a:gd name="T67" fmla="*/ 325 h 355"/>
                  <a:gd name="T68" fmla="*/ 420 w 644"/>
                  <a:gd name="T69" fmla="*/ 315 h 355"/>
                  <a:gd name="T70" fmla="*/ 396 w 644"/>
                  <a:gd name="T71" fmla="*/ 303 h 355"/>
                  <a:gd name="T72" fmla="*/ 374 w 644"/>
                  <a:gd name="T73" fmla="*/ 293 h 355"/>
                  <a:gd name="T74" fmla="*/ 354 w 644"/>
                  <a:gd name="T75" fmla="*/ 283 h 355"/>
                  <a:gd name="T76" fmla="*/ 335 w 644"/>
                  <a:gd name="T77" fmla="*/ 275 h 355"/>
                  <a:gd name="T78" fmla="*/ 308 w 644"/>
                  <a:gd name="T79" fmla="*/ 264 h 355"/>
                  <a:gd name="T80" fmla="*/ 280 w 644"/>
                  <a:gd name="T81" fmla="*/ 276 h 355"/>
                  <a:gd name="T82" fmla="*/ 253 w 644"/>
                  <a:gd name="T83" fmla="*/ 288 h 355"/>
                  <a:gd name="T84" fmla="*/ 227 w 644"/>
                  <a:gd name="T85" fmla="*/ 299 h 355"/>
                  <a:gd name="T86" fmla="*/ 203 w 644"/>
                  <a:gd name="T87" fmla="*/ 309 h 355"/>
                  <a:gd name="T88" fmla="*/ 183 w 644"/>
                  <a:gd name="T89" fmla="*/ 318 h 355"/>
                  <a:gd name="T90" fmla="*/ 165 w 644"/>
                  <a:gd name="T91" fmla="*/ 325 h 355"/>
                  <a:gd name="T92" fmla="*/ 136 w 644"/>
                  <a:gd name="T93" fmla="*/ 332 h 355"/>
                  <a:gd name="T94" fmla="*/ 119 w 644"/>
                  <a:gd name="T95" fmla="*/ 329 h 355"/>
                  <a:gd name="T96" fmla="*/ 115 w 644"/>
                  <a:gd name="T97" fmla="*/ 312 h 355"/>
                  <a:gd name="T98" fmla="*/ 128 w 644"/>
                  <a:gd name="T99" fmla="*/ 276 h 355"/>
                  <a:gd name="T100" fmla="*/ 141 w 644"/>
                  <a:gd name="T101" fmla="*/ 251 h 355"/>
                  <a:gd name="T102" fmla="*/ 158 w 644"/>
                  <a:gd name="T103" fmla="*/ 221 h 355"/>
                  <a:gd name="T104" fmla="*/ 117 w 644"/>
                  <a:gd name="T105" fmla="*/ 211 h 355"/>
                  <a:gd name="T106" fmla="*/ 51 w 644"/>
                  <a:gd name="T107" fmla="*/ 194 h 355"/>
                  <a:gd name="T108" fmla="*/ 5 w 644"/>
                  <a:gd name="T109" fmla="*/ 172 h 355"/>
                  <a:gd name="T110" fmla="*/ 0 w 644"/>
                  <a:gd name="T111" fmla="*/ 161 h 355"/>
                  <a:gd name="T112" fmla="*/ 16 w 644"/>
                  <a:gd name="T113" fmla="*/ 151 h 355"/>
                  <a:gd name="T114" fmla="*/ 16 w 644"/>
                  <a:gd name="T115" fmla="*/ 151 h 35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44"/>
                  <a:gd name="T175" fmla="*/ 0 h 355"/>
                  <a:gd name="T176" fmla="*/ 644 w 644"/>
                  <a:gd name="T177" fmla="*/ 355 h 35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44" h="355">
                    <a:moveTo>
                      <a:pt x="16" y="151"/>
                    </a:moveTo>
                    <a:lnTo>
                      <a:pt x="24" y="141"/>
                    </a:lnTo>
                    <a:lnTo>
                      <a:pt x="42" y="134"/>
                    </a:lnTo>
                    <a:lnTo>
                      <a:pt x="103" y="123"/>
                    </a:lnTo>
                    <a:lnTo>
                      <a:pt x="224" y="112"/>
                    </a:lnTo>
                    <a:lnTo>
                      <a:pt x="238" y="71"/>
                    </a:lnTo>
                    <a:lnTo>
                      <a:pt x="251" y="37"/>
                    </a:lnTo>
                    <a:lnTo>
                      <a:pt x="266" y="22"/>
                    </a:lnTo>
                    <a:lnTo>
                      <a:pt x="279" y="12"/>
                    </a:lnTo>
                    <a:lnTo>
                      <a:pt x="302" y="0"/>
                    </a:lnTo>
                    <a:lnTo>
                      <a:pt x="323" y="0"/>
                    </a:lnTo>
                    <a:lnTo>
                      <a:pt x="341" y="11"/>
                    </a:lnTo>
                    <a:lnTo>
                      <a:pt x="376" y="51"/>
                    </a:lnTo>
                    <a:lnTo>
                      <a:pt x="398" y="76"/>
                    </a:lnTo>
                    <a:lnTo>
                      <a:pt x="422" y="101"/>
                    </a:lnTo>
                    <a:lnTo>
                      <a:pt x="495" y="93"/>
                    </a:lnTo>
                    <a:lnTo>
                      <a:pt x="557" y="86"/>
                    </a:lnTo>
                    <a:lnTo>
                      <a:pt x="634" y="86"/>
                    </a:lnTo>
                    <a:lnTo>
                      <a:pt x="644" y="94"/>
                    </a:lnTo>
                    <a:lnTo>
                      <a:pt x="627" y="112"/>
                    </a:lnTo>
                    <a:lnTo>
                      <a:pt x="609" y="125"/>
                    </a:lnTo>
                    <a:lnTo>
                      <a:pt x="581" y="140"/>
                    </a:lnTo>
                    <a:lnTo>
                      <a:pt x="567" y="150"/>
                    </a:lnTo>
                    <a:lnTo>
                      <a:pt x="548" y="159"/>
                    </a:lnTo>
                    <a:lnTo>
                      <a:pt x="528" y="170"/>
                    </a:lnTo>
                    <a:lnTo>
                      <a:pt x="506" y="180"/>
                    </a:lnTo>
                    <a:lnTo>
                      <a:pt x="534" y="213"/>
                    </a:lnTo>
                    <a:lnTo>
                      <a:pt x="557" y="249"/>
                    </a:lnTo>
                    <a:lnTo>
                      <a:pt x="581" y="321"/>
                    </a:lnTo>
                    <a:lnTo>
                      <a:pt x="574" y="347"/>
                    </a:lnTo>
                    <a:lnTo>
                      <a:pt x="565" y="353"/>
                    </a:lnTo>
                    <a:lnTo>
                      <a:pt x="550" y="355"/>
                    </a:lnTo>
                    <a:lnTo>
                      <a:pt x="468" y="335"/>
                    </a:lnTo>
                    <a:lnTo>
                      <a:pt x="444" y="325"/>
                    </a:lnTo>
                    <a:lnTo>
                      <a:pt x="420" y="315"/>
                    </a:lnTo>
                    <a:lnTo>
                      <a:pt x="396" y="303"/>
                    </a:lnTo>
                    <a:lnTo>
                      <a:pt x="374" y="293"/>
                    </a:lnTo>
                    <a:lnTo>
                      <a:pt x="354" y="283"/>
                    </a:lnTo>
                    <a:lnTo>
                      <a:pt x="335" y="275"/>
                    </a:lnTo>
                    <a:lnTo>
                      <a:pt x="308" y="264"/>
                    </a:lnTo>
                    <a:lnTo>
                      <a:pt x="280" y="276"/>
                    </a:lnTo>
                    <a:lnTo>
                      <a:pt x="253" y="288"/>
                    </a:lnTo>
                    <a:lnTo>
                      <a:pt x="227" y="299"/>
                    </a:lnTo>
                    <a:lnTo>
                      <a:pt x="203" y="309"/>
                    </a:lnTo>
                    <a:lnTo>
                      <a:pt x="183" y="318"/>
                    </a:lnTo>
                    <a:lnTo>
                      <a:pt x="165" y="325"/>
                    </a:lnTo>
                    <a:lnTo>
                      <a:pt x="136" y="332"/>
                    </a:lnTo>
                    <a:lnTo>
                      <a:pt x="119" y="329"/>
                    </a:lnTo>
                    <a:lnTo>
                      <a:pt x="115" y="312"/>
                    </a:lnTo>
                    <a:lnTo>
                      <a:pt x="128" y="276"/>
                    </a:lnTo>
                    <a:lnTo>
                      <a:pt x="141" y="251"/>
                    </a:lnTo>
                    <a:lnTo>
                      <a:pt x="158" y="221"/>
                    </a:lnTo>
                    <a:lnTo>
                      <a:pt x="117" y="211"/>
                    </a:lnTo>
                    <a:lnTo>
                      <a:pt x="51" y="194"/>
                    </a:lnTo>
                    <a:lnTo>
                      <a:pt x="5" y="172"/>
                    </a:lnTo>
                    <a:lnTo>
                      <a:pt x="0" y="161"/>
                    </a:lnTo>
                    <a:lnTo>
                      <a:pt x="16" y="151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60" name="Freeform 39"/>
              <p:cNvSpPr/>
              <p:nvPr/>
            </p:nvSpPr>
            <p:spPr bwMode="auto">
              <a:xfrm>
                <a:off x="952" y="439"/>
                <a:ext cx="187" cy="60"/>
              </a:xfrm>
              <a:custGeom>
                <a:avLst/>
                <a:gdLst>
                  <a:gd name="T0" fmla="*/ 143 w 187"/>
                  <a:gd name="T1" fmla="*/ 34 h 301"/>
                  <a:gd name="T2" fmla="*/ 187 w 187"/>
                  <a:gd name="T3" fmla="*/ 265 h 301"/>
                  <a:gd name="T4" fmla="*/ 173 w 187"/>
                  <a:gd name="T5" fmla="*/ 284 h 301"/>
                  <a:gd name="T6" fmla="*/ 162 w 187"/>
                  <a:gd name="T7" fmla="*/ 291 h 301"/>
                  <a:gd name="T8" fmla="*/ 149 w 187"/>
                  <a:gd name="T9" fmla="*/ 296 h 301"/>
                  <a:gd name="T10" fmla="*/ 90 w 187"/>
                  <a:gd name="T11" fmla="*/ 301 h 301"/>
                  <a:gd name="T12" fmla="*/ 39 w 187"/>
                  <a:gd name="T13" fmla="*/ 283 h 301"/>
                  <a:gd name="T14" fmla="*/ 26 w 187"/>
                  <a:gd name="T15" fmla="*/ 266 h 301"/>
                  <a:gd name="T16" fmla="*/ 28 w 187"/>
                  <a:gd name="T17" fmla="*/ 245 h 301"/>
                  <a:gd name="T18" fmla="*/ 39 w 187"/>
                  <a:gd name="T19" fmla="*/ 193 h 301"/>
                  <a:gd name="T20" fmla="*/ 33 w 187"/>
                  <a:gd name="T21" fmla="*/ 146 h 301"/>
                  <a:gd name="T22" fmla="*/ 17 w 187"/>
                  <a:gd name="T23" fmla="*/ 100 h 301"/>
                  <a:gd name="T24" fmla="*/ 0 w 187"/>
                  <a:gd name="T25" fmla="*/ 47 h 301"/>
                  <a:gd name="T26" fmla="*/ 0 w 187"/>
                  <a:gd name="T27" fmla="*/ 29 h 301"/>
                  <a:gd name="T28" fmla="*/ 13 w 187"/>
                  <a:gd name="T29" fmla="*/ 14 h 301"/>
                  <a:gd name="T30" fmla="*/ 35 w 187"/>
                  <a:gd name="T31" fmla="*/ 5 h 301"/>
                  <a:gd name="T32" fmla="*/ 61 w 187"/>
                  <a:gd name="T33" fmla="*/ 0 h 301"/>
                  <a:gd name="T34" fmla="*/ 112 w 187"/>
                  <a:gd name="T35" fmla="*/ 5 h 301"/>
                  <a:gd name="T36" fmla="*/ 143 w 187"/>
                  <a:gd name="T37" fmla="*/ 34 h 301"/>
                  <a:gd name="T38" fmla="*/ 143 w 187"/>
                  <a:gd name="T39" fmla="*/ 34 h 30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87"/>
                  <a:gd name="T61" fmla="*/ 0 h 301"/>
                  <a:gd name="T62" fmla="*/ 187 w 187"/>
                  <a:gd name="T63" fmla="*/ 301 h 30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87" h="301">
                    <a:moveTo>
                      <a:pt x="143" y="34"/>
                    </a:moveTo>
                    <a:lnTo>
                      <a:pt x="187" y="265"/>
                    </a:lnTo>
                    <a:lnTo>
                      <a:pt x="173" y="284"/>
                    </a:lnTo>
                    <a:lnTo>
                      <a:pt x="162" y="291"/>
                    </a:lnTo>
                    <a:lnTo>
                      <a:pt x="149" y="296"/>
                    </a:lnTo>
                    <a:lnTo>
                      <a:pt x="90" y="301"/>
                    </a:lnTo>
                    <a:lnTo>
                      <a:pt x="39" y="283"/>
                    </a:lnTo>
                    <a:lnTo>
                      <a:pt x="26" y="266"/>
                    </a:lnTo>
                    <a:lnTo>
                      <a:pt x="28" y="245"/>
                    </a:lnTo>
                    <a:lnTo>
                      <a:pt x="39" y="193"/>
                    </a:lnTo>
                    <a:lnTo>
                      <a:pt x="33" y="146"/>
                    </a:lnTo>
                    <a:lnTo>
                      <a:pt x="17" y="100"/>
                    </a:lnTo>
                    <a:lnTo>
                      <a:pt x="0" y="47"/>
                    </a:lnTo>
                    <a:lnTo>
                      <a:pt x="0" y="29"/>
                    </a:lnTo>
                    <a:lnTo>
                      <a:pt x="13" y="14"/>
                    </a:lnTo>
                    <a:lnTo>
                      <a:pt x="35" y="5"/>
                    </a:lnTo>
                    <a:lnTo>
                      <a:pt x="61" y="0"/>
                    </a:lnTo>
                    <a:lnTo>
                      <a:pt x="112" y="5"/>
                    </a:lnTo>
                    <a:lnTo>
                      <a:pt x="143" y="34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726" name="Rectangle 40"/>
            <p:cNvSpPr>
              <a:spLocks noChangeArrowheads="1"/>
            </p:cNvSpPr>
            <p:nvPr/>
          </p:nvSpPr>
          <p:spPr bwMode="auto">
            <a:xfrm>
              <a:off x="1536" y="336"/>
              <a:ext cx="460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zh-CN" altLang="en-US" sz="4400" b="0" dirty="0">
                  <a:solidFill>
                    <a:schemeClr val="tx2"/>
                  </a:solidFill>
                  <a:ea typeface="宋体" panose="02010600030101010101" pitchFamily="2" charset="-122"/>
                </a:rPr>
                <a:t>能  力  挑  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990600" y="762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0">
              <a:ea typeface="宋体" panose="02010600030101010101" pitchFamily="2" charset="-122"/>
            </a:endParaRPr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ea typeface="宋体" panose="02010600030101010101" pitchFamily="2" charset="-122"/>
              </a:rPr>
              <a:t>引例：</a:t>
            </a: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5029200" cy="374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ea typeface="宋体" panose="02010600030101010101" pitchFamily="2" charset="-122"/>
              </a:rPr>
              <a:t>1。如图，天平的左边放置一个物体</a:t>
            </a:r>
            <a:r>
              <a:rPr lang="en-US" altLang="zh-CN" sz="3200" dirty="0">
                <a:ea typeface="宋体" panose="02010600030101010101" pitchFamily="2" charset="-122"/>
              </a:rPr>
              <a:t>A，</a:t>
            </a:r>
            <a:r>
              <a:rPr lang="zh-CN" altLang="en-US" sz="3200" dirty="0">
                <a:ea typeface="宋体" panose="02010600030101010101" pitchFamily="2" charset="-122"/>
              </a:rPr>
              <a:t>右边放置砝码（每个砝码重1克），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ea typeface="宋体" panose="02010600030101010101" pitchFamily="2" charset="-122"/>
              </a:rPr>
              <a:t>(1)如图（一）中，能看出物体</a:t>
            </a:r>
            <a:r>
              <a:rPr lang="en-US" altLang="zh-CN" sz="3200" dirty="0">
                <a:ea typeface="宋体" panose="02010600030101010101" pitchFamily="2" charset="-122"/>
              </a:rPr>
              <a:t>A</a:t>
            </a:r>
            <a:r>
              <a:rPr lang="zh-CN" altLang="en-US" sz="3200" dirty="0">
                <a:ea typeface="宋体" panose="02010600030101010101" pitchFamily="2" charset="-122"/>
              </a:rPr>
              <a:t>的重量比      ____克重. 即：物体</a:t>
            </a:r>
            <a:r>
              <a:rPr lang="en-US" altLang="zh-CN" sz="3200" dirty="0">
                <a:ea typeface="宋体" panose="02010600030101010101" pitchFamily="2" charset="-122"/>
              </a:rPr>
              <a:t>A</a:t>
            </a:r>
            <a:r>
              <a:rPr lang="zh-CN" altLang="en-US" sz="3200" dirty="0">
                <a:ea typeface="宋体" panose="02010600030101010101" pitchFamily="2" charset="-122"/>
              </a:rPr>
              <a:t>的重量_____2  克.(大于  小于）</a:t>
            </a:r>
            <a:endParaRPr lang="en-US" altLang="zh-CN" sz="3200" dirty="0">
              <a:ea typeface="宋体" panose="02010600030101010101" pitchFamily="2" charset="-122"/>
            </a:endParaRPr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304800" y="38862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1034" name="Picture 11" descr="Movie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1200" y="1844675"/>
            <a:ext cx="33528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5562600" y="3733800"/>
            <a:ext cx="1416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>
                <a:ea typeface="宋体" panose="02010600030101010101" pitchFamily="2" charset="-122"/>
              </a:rPr>
              <a:t>图（一）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611188" y="4437063"/>
            <a:ext cx="1800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chemeClr val="folHlink"/>
                </a:solidFill>
                <a:ea typeface="宋体" panose="02010600030101010101" pitchFamily="2" charset="-122"/>
              </a:rPr>
              <a:t>大于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4284663" y="3429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chemeClr val="folHlink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1547813" y="5373688"/>
            <a:ext cx="165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folHlink"/>
                </a:solidFill>
              </a:rPr>
              <a:t>X&gt;2</a:t>
            </a:r>
          </a:p>
        </p:txBody>
      </p:sp>
    </p:spTree>
  </p:cSld>
  <p:clrMapOvr>
    <a:masterClrMapping/>
  </p:clrMapOvr>
  <p:transition>
    <p:sndAc>
      <p:stSnd>
        <p:snd r:embed="rId2" name="Music10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8" grpId="0" autoUpdateAnimBg="0"/>
      <p:bldP spid="129039" grpId="0" autoUpdateAnimBg="0"/>
      <p:bldP spid="10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56388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宋体" panose="02010600030101010101" pitchFamily="2" charset="-122"/>
              </a:rPr>
              <a:t>2。据气象预报，今天的最 高气温是10</a:t>
            </a:r>
            <a:r>
              <a:rPr lang="en-US" altLang="zh-CN" dirty="0">
                <a:ea typeface="宋体" panose="02010600030101010101" pitchFamily="2" charset="-122"/>
              </a:rPr>
              <a:t>℃ 。</a:t>
            </a:r>
            <a:r>
              <a:rPr lang="zh-CN" altLang="en-US" dirty="0">
                <a:ea typeface="宋体" panose="02010600030101010101" pitchFamily="2" charset="-122"/>
              </a:rPr>
              <a:t>最低气温为－5 </a:t>
            </a:r>
            <a:r>
              <a:rPr lang="en-US" altLang="zh-CN" dirty="0">
                <a:ea typeface="宋体" panose="02010600030101010101" pitchFamily="2" charset="-122"/>
              </a:rPr>
              <a:t>℃，</a:t>
            </a:r>
            <a:r>
              <a:rPr lang="zh-CN" altLang="en-US" dirty="0">
                <a:ea typeface="宋体" panose="02010600030101010101" pitchFamily="2" charset="-122"/>
              </a:rPr>
              <a:t>由此我们可以说这一天的气温</a:t>
            </a:r>
            <a:r>
              <a:rPr lang="zh-CN" altLang="en-US" u="sng" dirty="0">
                <a:ea typeface="宋体" panose="02010600030101010101" pitchFamily="2" charset="-122"/>
              </a:rPr>
              <a:t>不低于</a:t>
            </a:r>
            <a:r>
              <a:rPr lang="zh-CN" altLang="en-US" dirty="0">
                <a:ea typeface="宋体" panose="02010600030101010101" pitchFamily="2" charset="-122"/>
              </a:rPr>
              <a:t>___ </a:t>
            </a:r>
            <a:r>
              <a:rPr lang="en-US" altLang="zh-CN" dirty="0">
                <a:ea typeface="宋体" panose="02010600030101010101" pitchFamily="2" charset="-122"/>
              </a:rPr>
              <a:t>℃，</a:t>
            </a:r>
            <a:r>
              <a:rPr lang="zh-CN" altLang="en-US" dirty="0">
                <a:ea typeface="宋体" panose="02010600030101010101" pitchFamily="2" charset="-122"/>
              </a:rPr>
              <a:t>并且</a:t>
            </a:r>
            <a:r>
              <a:rPr lang="zh-CN" altLang="en-US" u="sng" dirty="0">
                <a:ea typeface="宋体" panose="02010600030101010101" pitchFamily="2" charset="-122"/>
              </a:rPr>
              <a:t>不高于</a:t>
            </a:r>
            <a:r>
              <a:rPr lang="zh-CN" altLang="en-US" dirty="0">
                <a:ea typeface="宋体" panose="02010600030101010101" pitchFamily="2" charset="-122"/>
              </a:rPr>
              <a:t>___ </a:t>
            </a:r>
            <a:r>
              <a:rPr lang="en-US" altLang="zh-CN" dirty="0">
                <a:ea typeface="宋体" panose="02010600030101010101" pitchFamily="2" charset="-122"/>
              </a:rPr>
              <a:t>℃</a:t>
            </a:r>
            <a:endParaRPr lang="zh-CN" altLang="en-US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宋体" panose="02010600030101010101" pitchFamily="2" charset="-122"/>
              </a:rPr>
              <a:t>3。统计全班同学的年龄，年龄最大者为16岁，因此可以知道全班每个学生的年龄都___17岁。(大于，小于)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838200" y="3429000"/>
            <a:ext cx="5562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宋体" panose="02010600030101010101" pitchFamily="2" charset="-122"/>
              </a:rPr>
              <a:t>问：若设今天的气温为</a:t>
            </a:r>
            <a:r>
              <a:rPr lang="en-US" altLang="zh-CN" dirty="0">
                <a:ea typeface="宋体" panose="02010600030101010101" pitchFamily="2" charset="-122"/>
              </a:rPr>
              <a:t>t ℃，</a:t>
            </a:r>
            <a:r>
              <a:rPr lang="zh-CN" altLang="en-US" dirty="0">
                <a:ea typeface="宋体" panose="02010600030101010101" pitchFamily="2" charset="-122"/>
              </a:rPr>
              <a:t>某同学 的                                                             年龄为</a:t>
            </a:r>
            <a:r>
              <a:rPr lang="en-US" altLang="zh-CN" dirty="0">
                <a:ea typeface="宋体" panose="02010600030101010101" pitchFamily="2" charset="-122"/>
              </a:rPr>
              <a:t>a</a:t>
            </a:r>
            <a:r>
              <a:rPr lang="zh-CN" altLang="en-US" dirty="0">
                <a:ea typeface="宋体" panose="02010600030101010101" pitchFamily="2" charset="-122"/>
              </a:rPr>
              <a:t>岁，那么你能用式子表示出这些不等关系吗？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4500563" y="1052513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chemeClr val="folHlink"/>
                </a:solidFill>
                <a:ea typeface="宋体" panose="02010600030101010101" pitchFamily="2" charset="-122"/>
              </a:rPr>
              <a:t>－5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2124075" y="148431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chemeClr val="folHlink"/>
                </a:solidFill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1524000" y="2743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chemeClr val="folHlink"/>
                </a:solidFill>
                <a:ea typeface="宋体" panose="02010600030101010101" pitchFamily="2" charset="-122"/>
              </a:rPr>
              <a:t>小于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6705600" y="1371600"/>
            <a:ext cx="227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t </a:t>
            </a:r>
            <a:r>
              <a:rPr lang="zh-CN" altLang="en-US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≥-5且</a:t>
            </a:r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t </a:t>
            </a:r>
            <a:r>
              <a:rPr lang="zh-CN" altLang="en-US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≤10</a:t>
            </a:r>
            <a:endParaRPr lang="en-US" altLang="zh-CN">
              <a:solidFill>
                <a:schemeClr val="folHlink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6765925" y="2667000"/>
            <a:ext cx="99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a&lt;17</a:t>
            </a:r>
            <a:endParaRPr lang="zh-CN" altLang="en-US">
              <a:solidFill>
                <a:schemeClr val="folHlink"/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990600" y="4876800"/>
            <a:ext cx="532447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dirty="0">
                <a:latin typeface="Arial Black" panose="020B0A04020102020204" pitchFamily="34" charset="0"/>
              </a:rPr>
              <a:t>4。</a:t>
            </a:r>
            <a:r>
              <a:rPr lang="zh-CN" altLang="en-US" dirty="0">
                <a:latin typeface="Arial Black" panose="020B0A04020102020204" pitchFamily="34" charset="0"/>
                <a:ea typeface="宋体" panose="02010600030101010101" pitchFamily="2" charset="-122"/>
              </a:rPr>
              <a:t>宋洪亮的体重</a:t>
            </a:r>
            <a:r>
              <a:rPr lang="en-US" altLang="zh-CN" dirty="0">
                <a:latin typeface="Arial Black" panose="020B0A04020102020204" pitchFamily="34" charset="0"/>
              </a:rPr>
              <a:t>a</a:t>
            </a:r>
            <a:r>
              <a:rPr lang="zh-CN" altLang="en-US" dirty="0">
                <a:latin typeface="Arial Black" panose="020B0A04020102020204" pitchFamily="34" charset="0"/>
                <a:ea typeface="宋体" panose="02010600030101010101" pitchFamily="2" charset="-122"/>
              </a:rPr>
              <a:t>千克与孟亚的体重</a:t>
            </a:r>
          </a:p>
          <a:p>
            <a:pPr eaLnBrk="1" hangingPunct="1"/>
            <a:r>
              <a:rPr lang="en-US" altLang="zh-CN" dirty="0">
                <a:latin typeface="Arial Black" panose="020B0A04020102020204" pitchFamily="34" charset="0"/>
              </a:rPr>
              <a:t>b</a:t>
            </a:r>
            <a:r>
              <a:rPr lang="zh-CN" altLang="en-US" dirty="0">
                <a:latin typeface="Arial Black" panose="020B0A04020102020204" pitchFamily="34" charset="0"/>
                <a:ea typeface="宋体" panose="02010600030101010101" pitchFamily="2" charset="-122"/>
              </a:rPr>
              <a:t>千克</a:t>
            </a:r>
            <a:r>
              <a:rPr lang="zh-CN" altLang="en-US" dirty="0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不相等</a:t>
            </a:r>
            <a:r>
              <a:rPr lang="zh-CN" altLang="en-US" dirty="0">
                <a:latin typeface="Arial Black" panose="020B0A04020102020204" pitchFamily="34" charset="0"/>
                <a:ea typeface="宋体" panose="02010600030101010101" pitchFamily="2" charset="-122"/>
              </a:rPr>
              <a:t>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>
                <a:ea typeface="宋体" panose="02010600030101010101" pitchFamily="2" charset="-122"/>
              </a:rPr>
              <a:t>问：怎么用式子表示出这个不等关系？</a:t>
            </a:r>
          </a:p>
          <a:p>
            <a:pPr eaLnBrk="1" hangingPunct="1"/>
            <a:endParaRPr lang="zh-CN" altLang="en-US" dirty="0">
              <a:latin typeface="Arial Black" panose="020B0A04020102020204" pitchFamily="34" charset="0"/>
            </a:endParaRP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7070725" y="5105400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</a:rPr>
              <a:t>a </a:t>
            </a:r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≠</a:t>
            </a:r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</a:rPr>
              <a:t>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_0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_0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_0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autoUpdateAnimBg="0"/>
      <p:bldP spid="131076" grpId="0" autoUpdateAnimBg="0"/>
      <p:bldP spid="131077" grpId="0" autoUpdateAnimBg="0"/>
      <p:bldP spid="131078" grpId="0" autoUpdateAnimBg="0"/>
      <p:bldP spid="131079" grpId="0" autoUpdateAnimBg="0"/>
      <p:bldP spid="131080" grpId="0" autoUpdateAnimBg="0"/>
      <p:bldP spid="131081" grpId="0" autoUpdateAnimBg="0"/>
      <p:bldP spid="1310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74725" y="935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9750" y="1700213"/>
            <a:ext cx="7878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X&gt;2 ， x&lt;3  ，  </a:t>
            </a:r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t </a:t>
            </a:r>
            <a:r>
              <a:rPr lang="zh-CN" altLang="en-US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≥-5 ， </a:t>
            </a:r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t </a:t>
            </a:r>
            <a:r>
              <a:rPr lang="zh-CN" altLang="en-US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≤10   ，</a:t>
            </a:r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a&lt;17 ,  </a:t>
            </a:r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</a:rPr>
              <a:t>a </a:t>
            </a:r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≠</a:t>
            </a:r>
            <a:r>
              <a:rPr lang="en-US" altLang="zh-CN">
                <a:solidFill>
                  <a:schemeClr val="folHlink"/>
                </a:solidFill>
                <a:latin typeface="Arial Black" panose="020B0A04020102020204" pitchFamily="34" charset="0"/>
              </a:rPr>
              <a:t> b</a:t>
            </a:r>
            <a:endParaRPr lang="zh-CN" altLang="en-US">
              <a:solidFill>
                <a:schemeClr val="folHlink"/>
              </a:solidFill>
              <a:latin typeface="Arial Black" panose="020B0A04020102020204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9750" y="692150"/>
            <a:ext cx="8485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800"/>
              <a:t>回忆：用等号连接表示相等关系的式子叫______。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617538" y="2565400"/>
            <a:ext cx="86185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800"/>
              <a:t>类比：那么，向上面这些</a:t>
            </a:r>
          </a:p>
          <a:p>
            <a:pPr eaLnBrk="1" hangingPunct="1"/>
            <a:r>
              <a:rPr lang="zh-CN" altLang="en-US" sz="2800"/>
              <a:t>         用不等号连接表示不等关系的式子叫_____。</a:t>
            </a:r>
          </a:p>
          <a:p>
            <a:pPr eaLnBrk="1" hangingPunct="1"/>
            <a:endParaRPr lang="zh-CN" altLang="en-US" sz="2800"/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7380288" y="549275"/>
            <a:ext cx="898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chemeClr val="folHlink"/>
                </a:solidFill>
              </a:rPr>
              <a:t>等式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7596188" y="2852738"/>
            <a:ext cx="1255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chemeClr val="folHlink"/>
                </a:solidFill>
              </a:rPr>
              <a:t>不等式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687388" y="3789363"/>
            <a:ext cx="72945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algn="ctr" eaLnBrk="1" hangingPunct="1"/>
            <a:r>
              <a:rPr lang="zh-CN" altLang="en-US" sz="2800">
                <a:latin typeface="Arial Black" panose="020B0A04020102020204" pitchFamily="34" charset="0"/>
              </a:rPr>
              <a:t>  再如:    -7&lt;-5  ,  3+4&gt;1+4 , 5+3 </a:t>
            </a:r>
            <a:r>
              <a:rPr lang="en-US" altLang="zh-CN" sz="2800">
                <a:latin typeface="Arial Black" panose="020B0A04020102020204" pitchFamily="34" charset="0"/>
              </a:rPr>
              <a:t>≠12-5</a:t>
            </a:r>
          </a:p>
          <a:p>
            <a:pPr algn="ctr" eaLnBrk="1" hangingPunct="1"/>
            <a:r>
              <a:rPr lang="en-US" altLang="zh-CN" sz="2800">
                <a:latin typeface="Arial Black" panose="020B0A04020102020204" pitchFamily="34" charset="0"/>
              </a:rPr>
              <a:t>X+2 </a:t>
            </a:r>
            <a:r>
              <a:rPr lang="zh-CN" altLang="en-US" sz="2800">
                <a:latin typeface="Arial Black" panose="020B0A04020102020204" pitchFamily="34" charset="0"/>
                <a:ea typeface="宋体" panose="02010600030101010101" pitchFamily="2" charset="-122"/>
              </a:rPr>
              <a:t>≤</a:t>
            </a:r>
            <a:r>
              <a:rPr lang="en-US" altLang="zh-CN" sz="2800">
                <a:latin typeface="Arial Black" panose="020B0A04020102020204" pitchFamily="34" charset="0"/>
                <a:ea typeface="宋体" panose="02010600030101010101" pitchFamily="2" charset="-122"/>
              </a:rPr>
              <a:t>x-6</a:t>
            </a:r>
          </a:p>
        </p:txBody>
      </p:sp>
    </p:spTree>
  </p:cSld>
  <p:clrMapOvr>
    <a:masterClrMapping/>
  </p:clrMapOvr>
  <p:transition>
    <p:blinds dir="vert"/>
    <p:sndAc>
      <p:stSnd>
        <p:snd r:embed="rId2" name="projcto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_0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32103" grpId="0" autoUpdateAnimBg="0"/>
      <p:bldP spid="1321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7" name="Group 47"/>
          <p:cNvGraphicFramePr>
            <a:graphicFrameLocks noGrp="1"/>
          </p:cNvGraphicFramePr>
          <p:nvPr/>
        </p:nvGraphicFramePr>
        <p:xfrm>
          <a:off x="457200" y="1752600"/>
          <a:ext cx="8382000" cy="4230688"/>
        </p:xfrm>
        <a:graphic>
          <a:graphicData uri="http://schemas.openxmlformats.org/drawingml/2006/table">
            <a:tbl>
              <a:tblPr/>
              <a:tblGrid>
                <a:gridCol w="1268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1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等式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不等式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1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定义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1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用</a:t>
                      </a:r>
                      <a:r>
                        <a:rPr kumimoji="1" lang="zh-CN" altLang="en-US" sz="4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等号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连接的式子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      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“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=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”</a:t>
                      </a:r>
                      <a:endParaRPr kumimoji="1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用</a:t>
                      </a:r>
                      <a:r>
                        <a:rPr kumimoji="1" lang="zh-CN" altLang="en-US" sz="4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不等号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连接的式子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“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&gt;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”“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&lt;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”“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≥ 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”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“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≤ 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”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“</a:t>
                      </a:r>
                      <a:r>
                        <a:rPr kumimoji="1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黑体" panose="02010609060101010101" pitchFamily="49" charset="-122"/>
                        </a:rPr>
                        <a:t>≠</a:t>
                      </a: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1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”</a:t>
                      </a:r>
                      <a:endParaRPr kumimoji="1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48" name="Text Box 28"/>
          <p:cNvSpPr txBox="1">
            <a:spLocks noChangeArrowheads="1"/>
          </p:cNvSpPr>
          <p:nvPr/>
        </p:nvSpPr>
        <p:spPr bwMode="auto">
          <a:xfrm>
            <a:off x="533400" y="7620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ea typeface="宋体" panose="02010600030101010101" pitchFamily="2" charset="-122"/>
              </a:rPr>
              <a:t>类比：</a:t>
            </a:r>
          </a:p>
        </p:txBody>
      </p:sp>
      <p:sp>
        <p:nvSpPr>
          <p:cNvPr id="18449" name="Line 29"/>
          <p:cNvSpPr>
            <a:spLocks noChangeShapeType="1"/>
          </p:cNvSpPr>
          <p:nvPr/>
        </p:nvSpPr>
        <p:spPr bwMode="auto">
          <a:xfrm>
            <a:off x="457200" y="18288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50" name="Line 30"/>
          <p:cNvSpPr>
            <a:spLocks noChangeShapeType="1"/>
          </p:cNvSpPr>
          <p:nvPr/>
        </p:nvSpPr>
        <p:spPr bwMode="auto">
          <a:xfrm>
            <a:off x="457200" y="1752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451" name="AutoShape 4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4008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8452" name="Picture 48" descr="GIF-47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57200" y="3962400"/>
            <a:ext cx="7620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Arial Black" panose="020B0A04020102020204" pitchFamily="34" charset="0"/>
              </a:rPr>
              <a:t>2。</a:t>
            </a:r>
            <a:r>
              <a:rPr lang="zh-CN" altLang="en-US" sz="2800" dirty="0">
                <a:latin typeface="Arial Black" panose="020B0A04020102020204" pitchFamily="34" charset="0"/>
              </a:rPr>
              <a:t>用“&gt;”  “&lt;” 或 “</a:t>
            </a:r>
            <a:r>
              <a:rPr lang="en-US" altLang="zh-CN" sz="2800" dirty="0">
                <a:latin typeface="Arial Black" panose="020B0A04020102020204" pitchFamily="34" charset="0"/>
              </a:rPr>
              <a:t>≥ </a:t>
            </a:r>
            <a:r>
              <a:rPr lang="zh-CN" altLang="en-US" sz="2800" dirty="0">
                <a:latin typeface="Arial Black" panose="020B0A04020102020204" pitchFamily="34" charset="0"/>
              </a:rPr>
              <a:t>”   “</a:t>
            </a:r>
            <a:r>
              <a:rPr lang="en-US" altLang="zh-CN" sz="2800" dirty="0">
                <a:latin typeface="Arial Black" panose="020B0A04020102020204" pitchFamily="34" charset="0"/>
              </a:rPr>
              <a:t>≤ </a:t>
            </a:r>
            <a:r>
              <a:rPr lang="zh-CN" altLang="en-US" sz="2800" dirty="0">
                <a:latin typeface="Arial Black" panose="020B0A04020102020204" pitchFamily="34" charset="0"/>
              </a:rPr>
              <a:t>”填空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0" dirty="0">
                <a:latin typeface="Arial Black" panose="020B0A04020102020204" pitchFamily="34" charset="0"/>
              </a:rPr>
              <a:t>  (1)4___-6                       (2)-4.5__-4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0" dirty="0">
                <a:latin typeface="Arial Black" panose="020B0A04020102020204" pitchFamily="34" charset="0"/>
              </a:rPr>
              <a:t>  (3)3×(-1) __ 2×(-1)         (4) x²+1 __ 1  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800" b="0" dirty="0">
              <a:latin typeface="Arial Black" panose="020B0A04020102020204" pitchFamily="34" charset="0"/>
            </a:endParaRPr>
          </a:p>
        </p:txBody>
      </p:sp>
      <p:grpSp>
        <p:nvGrpSpPr>
          <p:cNvPr id="19459" name="Group 48"/>
          <p:cNvGrpSpPr/>
          <p:nvPr/>
        </p:nvGrpSpPr>
        <p:grpSpPr bwMode="auto">
          <a:xfrm>
            <a:off x="0" y="1524000"/>
            <a:ext cx="9144000" cy="1801813"/>
            <a:chOff x="0" y="960"/>
            <a:chExt cx="5760" cy="1135"/>
          </a:xfrm>
        </p:grpSpPr>
        <p:sp>
          <p:nvSpPr>
            <p:cNvPr id="19474" name="Text Box 3"/>
            <p:cNvSpPr txBox="1">
              <a:spLocks noChangeArrowheads="1"/>
            </p:cNvSpPr>
            <p:nvPr/>
          </p:nvSpPr>
          <p:spPr bwMode="auto">
            <a:xfrm>
              <a:off x="0" y="960"/>
              <a:ext cx="5760" cy="1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dirty="0">
                  <a:ea typeface="宋体" panose="02010600030101010101" pitchFamily="2" charset="-122"/>
                </a:rPr>
                <a:t>1。判断下列式子中哪些是不等式     ？哪些是等式   ？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800" b="0" dirty="0">
                  <a:latin typeface="Arial Black" panose="020B0A04020102020204" pitchFamily="34" charset="0"/>
                </a:rPr>
                <a:t>  (</a:t>
              </a:r>
              <a:r>
                <a:rPr lang="en-US" altLang="zh-CN" sz="2800" dirty="0">
                  <a:ea typeface="宋体" panose="02010600030101010101" pitchFamily="2" charset="-122"/>
                </a:rPr>
                <a:t>1</a:t>
              </a:r>
              <a:r>
                <a:rPr lang="en-US" altLang="zh-CN" sz="2800" b="0" dirty="0">
                  <a:latin typeface="Arial Black" panose="020B0A04020102020204" pitchFamily="34" charset="0"/>
                </a:rPr>
                <a:t>)x-2&lt;x-1       </a:t>
              </a:r>
              <a:r>
                <a:rPr lang="zh-CN" altLang="en-US" sz="2800" b="0" dirty="0">
                  <a:latin typeface="Arial Black" panose="020B0A04020102020204" pitchFamily="34" charset="0"/>
                  <a:ea typeface="宋体" panose="02010600030101010101" pitchFamily="2" charset="-122"/>
                </a:rPr>
                <a:t>(2)</a:t>
              </a:r>
              <a:r>
                <a:rPr lang="en-US" altLang="zh-CN" sz="2800" b="0" dirty="0">
                  <a:latin typeface="Arial Black" panose="020B0A04020102020204" pitchFamily="34" charset="0"/>
                  <a:ea typeface="宋体" panose="02010600030101010101" pitchFamily="2" charset="-122"/>
                </a:rPr>
                <a:t>a²+1&gt;0        (3)3x²</a:t>
              </a:r>
              <a:r>
                <a:rPr lang="en-US" altLang="zh-CN" sz="2800" b="0" dirty="0">
                  <a:latin typeface="Arial Black" panose="020B0A04020102020204" pitchFamily="34" charset="0"/>
                </a:rPr>
                <a:t>+2x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800" b="0" dirty="0">
                  <a:latin typeface="Arial Black" panose="020B0A04020102020204" pitchFamily="34" charset="0"/>
                </a:rPr>
                <a:t>  (4)x=2x+5        (5)</a:t>
              </a:r>
              <a:r>
                <a:rPr lang="en-US" altLang="zh-CN" sz="2800" b="0" dirty="0" err="1">
                  <a:latin typeface="Arial Black" panose="020B0A04020102020204" pitchFamily="34" charset="0"/>
                </a:rPr>
                <a:t>a+b</a:t>
              </a:r>
              <a:r>
                <a:rPr lang="en-US" altLang="zh-CN" sz="2800" b="0" dirty="0" err="1">
                  <a:latin typeface="Arial Black" panose="020B0A04020102020204" pitchFamily="34" charset="0"/>
                  <a:ea typeface="宋体" panose="02010600030101010101" pitchFamily="2" charset="-122"/>
                </a:rPr>
                <a:t>≠</a:t>
              </a:r>
              <a:r>
                <a:rPr lang="en-US" altLang="zh-CN" sz="2800" b="0" dirty="0" err="1">
                  <a:latin typeface="Arial Black" panose="020B0A04020102020204" pitchFamily="34" charset="0"/>
                </a:rPr>
                <a:t>c</a:t>
              </a:r>
              <a:r>
                <a:rPr lang="en-US" altLang="zh-CN" sz="2800" b="0" dirty="0">
                  <a:latin typeface="Arial Black" panose="020B0A04020102020204" pitchFamily="34" charset="0"/>
                </a:rPr>
                <a:t>        (6)|x-1|</a:t>
              </a:r>
              <a:r>
                <a:rPr lang="en-US" altLang="zh-CN" sz="2800" b="0" dirty="0">
                  <a:latin typeface="黑体" panose="02010609060101010101" pitchFamily="49" charset="-122"/>
                </a:rPr>
                <a:t>≥</a:t>
              </a:r>
              <a:r>
                <a:rPr lang="en-US" altLang="zh-CN" sz="2800" b="0" dirty="0">
                  <a:latin typeface="Arial Black" panose="020B0A04020102020204" pitchFamily="34" charset="0"/>
                </a:rPr>
                <a:t>0</a:t>
              </a:r>
            </a:p>
          </p:txBody>
        </p:sp>
        <p:sp>
          <p:nvSpPr>
            <p:cNvPr id="19475" name="AutoShape 22"/>
            <p:cNvSpPr>
              <a:spLocks noChangeArrowheads="1"/>
            </p:cNvSpPr>
            <p:nvPr/>
          </p:nvSpPr>
          <p:spPr bwMode="auto">
            <a:xfrm>
              <a:off x="5136" y="1008"/>
              <a:ext cx="240" cy="26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9476" name="Picture 23" descr="GIF203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56" y="1008"/>
              <a:ext cx="284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2008" name="Picture 24" descr="GIF2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895600"/>
            <a:ext cx="450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9" name="Picture 25" descr="GIF2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209800"/>
            <a:ext cx="450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0" name="Picture 26" descr="GIF2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209800"/>
            <a:ext cx="450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1" name="Picture 27" descr="GIF2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819400"/>
            <a:ext cx="450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524000" y="45720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chemeClr val="folHlink"/>
                </a:solidFill>
                <a:latin typeface="Arial Black" panose="020B0A04020102020204" pitchFamily="34" charset="0"/>
              </a:rPr>
              <a:t>&gt;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2590800" y="52578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chemeClr val="folHlink"/>
                </a:solidFill>
                <a:latin typeface="Arial Black" panose="020B0A04020102020204" pitchFamily="34" charset="0"/>
              </a:rPr>
              <a:t>&lt;</a:t>
            </a:r>
          </a:p>
        </p:txBody>
      </p:sp>
      <p:grpSp>
        <p:nvGrpSpPr>
          <p:cNvPr id="19466" name="Group 35"/>
          <p:cNvGrpSpPr/>
          <p:nvPr/>
        </p:nvGrpSpPr>
        <p:grpSpPr bwMode="auto">
          <a:xfrm>
            <a:off x="2362200" y="533400"/>
            <a:ext cx="3962400" cy="533400"/>
            <a:chOff x="1920" y="144"/>
            <a:chExt cx="2496" cy="336"/>
          </a:xfrm>
        </p:grpSpPr>
        <p:sp>
          <p:nvSpPr>
            <p:cNvPr id="19472" name="AutoShape 36"/>
            <p:cNvSpPr>
              <a:spLocks noChangeArrowheads="1"/>
            </p:cNvSpPr>
            <p:nvPr/>
          </p:nvSpPr>
          <p:spPr bwMode="auto">
            <a:xfrm>
              <a:off x="1920" y="144"/>
              <a:ext cx="2496" cy="336"/>
            </a:xfrm>
            <a:prstGeom prst="ellipseRibbon2">
              <a:avLst>
                <a:gd name="adj1" fmla="val 26042"/>
                <a:gd name="adj2" fmla="val 56250"/>
                <a:gd name="adj3" fmla="val 9690"/>
              </a:avLst>
            </a:prstGeom>
            <a:gradFill rotWithShape="0">
              <a:gsLst>
                <a:gs pos="0">
                  <a:srgbClr val="FF9999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3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2496" y="144"/>
              <a:ext cx="1392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PerspectiveBottomRight">
                  <a:rot lat="0" lon="21239998" rev="0"/>
                </a:camera>
                <a:lightRig rig="legacyHarsh3" dir="l"/>
              </a:scene3d>
              <a:sp3d extrusionH="430200" prstMaterial="legacyMatte">
                <a:extrusionClr>
                  <a:srgbClr val="C0C0C0"/>
                </a:extrusionClr>
              </a:sp3d>
            </a:bodyPr>
            <a:lstStyle/>
            <a:p>
              <a:pPr algn="ctr"/>
              <a:r>
                <a:rPr lang="zh-CN" altLang="en-US" sz="3600" kern="10" dirty="0">
                  <a:ln w="9525">
                    <a:round/>
                  </a:ln>
                  <a:solidFill>
                    <a:srgbClr val="FF00FF">
                      <a:alpha val="50195"/>
                    </a:srgbClr>
                  </a:solidFill>
                  <a:latin typeface="华文行楷" panose="02010800040101010101" charset="-122"/>
                  <a:ea typeface="华文行楷" panose="02010800040101010101" charset="-122"/>
                </a:rPr>
                <a:t>做一做</a:t>
              </a:r>
            </a:p>
          </p:txBody>
        </p:sp>
      </p:grp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6324600" y="45720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chemeClr val="folHlink"/>
                </a:solidFill>
                <a:latin typeface="Arial Black" panose="020B0A04020102020204" pitchFamily="34" charset="0"/>
              </a:rPr>
              <a:t>&lt;</a:t>
            </a:r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6934200" y="5181600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chemeClr val="folHlink"/>
                </a:solidFill>
                <a:latin typeface="Arial Black" panose="020B0A04020102020204" pitchFamily="34" charset="0"/>
              </a:rPr>
              <a:t>≥</a:t>
            </a:r>
            <a:endParaRPr lang="zh-CN" altLang="en-US" sz="2800">
              <a:solidFill>
                <a:schemeClr val="folHlink"/>
              </a:solidFill>
              <a:latin typeface="Arial Black" panose="020B0A04020102020204" pitchFamily="34" charset="0"/>
            </a:endParaRPr>
          </a:p>
        </p:txBody>
      </p:sp>
      <p:sp>
        <p:nvSpPr>
          <p:cNvPr id="42031" name="AutoShape 47"/>
          <p:cNvSpPr>
            <a:spLocks noChangeArrowheads="1"/>
          </p:cNvSpPr>
          <p:nvPr/>
        </p:nvSpPr>
        <p:spPr bwMode="auto">
          <a:xfrm>
            <a:off x="2514600" y="2819400"/>
            <a:ext cx="381000" cy="41275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9470" name="Picture 49" descr="Gif-409机器猫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43550"/>
            <a:ext cx="12795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1" name="Picture 50" descr="GIF138"/>
          <p:cNvSpPr>
            <a:spLocks noChangeAspect="1" noChangeArrowheads="1"/>
          </p:cNvSpPr>
          <p:nvPr/>
        </p:nvSpPr>
        <p:spPr bwMode="auto">
          <a:xfrm>
            <a:off x="6477000" y="304800"/>
            <a:ext cx="9144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0" grpId="0" autoUpdateAnimBg="0"/>
      <p:bldP spid="42013" grpId="0" autoUpdateAnimBg="0"/>
      <p:bldP spid="42014" grpId="0" autoUpdateAnimBg="0"/>
      <p:bldP spid="42026" grpId="0" autoUpdateAnimBg="0"/>
      <p:bldP spid="42028" grpId="0" autoUpdateAnimBg="0"/>
      <p:bldP spid="420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5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19050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4" name="Text Box 11"/>
          <p:cNvSpPr txBox="1">
            <a:spLocks noChangeArrowheads="1"/>
          </p:cNvSpPr>
          <p:nvPr/>
        </p:nvSpPr>
        <p:spPr bwMode="auto">
          <a:xfrm>
            <a:off x="900113" y="1844675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 b="0">
                <a:latin typeface="Arial Black" panose="020B0A04020102020204" pitchFamily="34" charset="0"/>
                <a:ea typeface="宋体" panose="02010600030101010101" pitchFamily="2" charset="-122"/>
              </a:rPr>
              <a:t>(1)</a:t>
            </a:r>
            <a:r>
              <a:rPr lang="en-US" altLang="zh-CN" sz="2800" b="0">
                <a:latin typeface="Arial Black" panose="020B0A04020102020204" pitchFamily="34" charset="0"/>
                <a:ea typeface="宋体" panose="02010600030101010101" pitchFamily="2" charset="-122"/>
              </a:rPr>
              <a:t> y</a:t>
            </a:r>
            <a:r>
              <a:rPr lang="zh-CN" altLang="en-US" sz="2800" b="0">
                <a:latin typeface="Arial Black" panose="020B0A04020102020204" pitchFamily="34" charset="0"/>
              </a:rPr>
              <a:t>的3倍小于8</a:t>
            </a:r>
            <a:r>
              <a:rPr lang="zh-CN" altLang="en-US" sz="2800" b="0">
                <a:latin typeface="Arial Black" panose="020B0A04020102020204" pitchFamily="34" charset="0"/>
                <a:ea typeface="宋体" panose="02010600030101010101" pitchFamily="2" charset="-122"/>
              </a:rPr>
              <a:t>；</a:t>
            </a:r>
          </a:p>
        </p:txBody>
      </p:sp>
      <p:sp>
        <p:nvSpPr>
          <p:cNvPr id="20495" name="Text Box 12"/>
          <p:cNvSpPr txBox="1">
            <a:spLocks noChangeArrowheads="1"/>
          </p:cNvSpPr>
          <p:nvPr/>
        </p:nvSpPr>
        <p:spPr bwMode="auto">
          <a:xfrm>
            <a:off x="900113" y="2606675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 b="0" dirty="0">
                <a:latin typeface="Arial Black" panose="020B0A04020102020204" pitchFamily="34" charset="0"/>
                <a:ea typeface="宋体" panose="02010600030101010101" pitchFamily="2" charset="-122"/>
              </a:rPr>
              <a:t>(2)</a:t>
            </a:r>
            <a:r>
              <a:rPr lang="en-US" altLang="zh-CN" sz="2800" b="0" dirty="0">
                <a:latin typeface="Arial Black" panose="020B0A04020102020204" pitchFamily="34" charset="0"/>
                <a:ea typeface="宋体" panose="02010600030101010101" pitchFamily="2" charset="-122"/>
              </a:rPr>
              <a:t> m</a:t>
            </a:r>
            <a:r>
              <a:rPr lang="zh-CN" altLang="en-US" sz="2800" b="0" dirty="0">
                <a:latin typeface="Arial Black" panose="020B0A04020102020204" pitchFamily="34" charset="0"/>
              </a:rPr>
              <a:t>与</a:t>
            </a:r>
            <a:r>
              <a:rPr lang="zh-CN" altLang="en-US" sz="2800" b="0" dirty="0">
                <a:latin typeface="Arial Black" panose="020B0A04020102020204" pitchFamily="34" charset="0"/>
                <a:ea typeface="宋体" panose="02010600030101010101" pitchFamily="2" charset="-122"/>
              </a:rPr>
              <a:t>10</a:t>
            </a:r>
            <a:r>
              <a:rPr lang="zh-CN" altLang="en-US" sz="2800" b="0" dirty="0">
                <a:latin typeface="Arial Black" panose="020B0A04020102020204" pitchFamily="34" charset="0"/>
              </a:rPr>
              <a:t>的和不小于</a:t>
            </a:r>
            <a:r>
              <a:rPr lang="en-US" altLang="zh-CN" sz="2800" b="0" dirty="0">
                <a:latin typeface="Arial Black" panose="020B0A04020102020204" pitchFamily="34" charset="0"/>
                <a:ea typeface="宋体" panose="02010600030101010101" pitchFamily="2" charset="-122"/>
              </a:rPr>
              <a:t>m</a:t>
            </a:r>
            <a:r>
              <a:rPr lang="zh-CN" altLang="en-US" sz="2800" b="0" dirty="0">
                <a:latin typeface="Arial Black" panose="020B0A04020102020204" pitchFamily="34" charset="0"/>
                <a:ea typeface="宋体" panose="02010600030101010101" pitchFamily="2" charset="-122"/>
              </a:rPr>
              <a:t>的一半；</a:t>
            </a:r>
          </a:p>
        </p:txBody>
      </p:sp>
      <p:sp>
        <p:nvSpPr>
          <p:cNvPr id="20496" name="Text Box 13"/>
          <p:cNvSpPr txBox="1">
            <a:spLocks noChangeArrowheads="1"/>
          </p:cNvSpPr>
          <p:nvPr/>
        </p:nvSpPr>
        <p:spPr bwMode="auto">
          <a:xfrm>
            <a:off x="900113" y="3368675"/>
            <a:ext cx="26638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800" b="0">
                <a:latin typeface="Arial Black" panose="020B0A04020102020204" pitchFamily="34" charset="0"/>
                <a:ea typeface="宋体" panose="02010600030101010101" pitchFamily="2" charset="-122"/>
              </a:rPr>
              <a:t>(3) </a:t>
            </a:r>
            <a:r>
              <a:rPr lang="en-US" altLang="zh-CN" sz="2800" b="0">
                <a:latin typeface="Arial Black" panose="020B0A040201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2800" b="0">
                <a:latin typeface="Arial Black" panose="020B0A04020102020204" pitchFamily="34" charset="0"/>
              </a:rPr>
              <a:t>是负数；</a:t>
            </a:r>
          </a:p>
        </p:txBody>
      </p:sp>
      <p:sp>
        <p:nvSpPr>
          <p:cNvPr id="20497" name="Text Box 14"/>
          <p:cNvSpPr txBox="1">
            <a:spLocks noChangeArrowheads="1"/>
          </p:cNvSpPr>
          <p:nvPr/>
        </p:nvSpPr>
        <p:spPr bwMode="auto">
          <a:xfrm>
            <a:off x="900113" y="4054475"/>
            <a:ext cx="3887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800" b="0">
                <a:latin typeface="Arial Black" panose="020B0A04020102020204" pitchFamily="34" charset="0"/>
                <a:ea typeface="宋体" panose="02010600030101010101" pitchFamily="2" charset="-122"/>
              </a:rPr>
              <a:t>(4) a</a:t>
            </a:r>
            <a:r>
              <a:rPr lang="zh-CN" altLang="en-US" sz="2800" b="0">
                <a:latin typeface="Arial Black" panose="020B0A04020102020204" pitchFamily="34" charset="0"/>
                <a:ea typeface="宋体" panose="02010600030101010101" pitchFamily="2" charset="-122"/>
              </a:rPr>
              <a:t>是比5小的正数；</a:t>
            </a:r>
            <a:endParaRPr lang="zh-CN" altLang="en-US"/>
          </a:p>
        </p:txBody>
      </p:sp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5435600" y="1844675"/>
            <a:ext cx="240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folHlink"/>
                </a:solidFill>
              </a:rPr>
              <a:t>解：3</a:t>
            </a:r>
            <a:r>
              <a:rPr lang="en-US" altLang="zh-CN" b="0">
                <a:solidFill>
                  <a:schemeClr val="folHlink"/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y</a:t>
            </a:r>
            <a:r>
              <a:rPr lang="en-US" altLang="zh-CN">
                <a:solidFill>
                  <a:schemeClr val="folHlink"/>
                </a:solidFill>
              </a:rPr>
              <a:t>&lt;8</a:t>
            </a:r>
          </a:p>
        </p:txBody>
      </p:sp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6273800" y="4054475"/>
            <a:ext cx="166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folHlink"/>
                </a:solidFill>
              </a:rPr>
              <a:t>0 &lt; a&lt; 5</a:t>
            </a:r>
          </a:p>
        </p:txBody>
      </p:sp>
      <p:grpSp>
        <p:nvGrpSpPr>
          <p:cNvPr id="20489" name="Group 17"/>
          <p:cNvGrpSpPr/>
          <p:nvPr/>
        </p:nvGrpSpPr>
        <p:grpSpPr bwMode="auto">
          <a:xfrm>
            <a:off x="6121400" y="2454275"/>
            <a:ext cx="2484438" cy="762000"/>
            <a:chOff x="3072" y="2478"/>
            <a:chExt cx="1565" cy="480"/>
          </a:xfrm>
        </p:grpSpPr>
        <p:sp>
          <p:nvSpPr>
            <p:cNvPr id="20491" name="Text Box 18"/>
            <p:cNvSpPr txBox="1">
              <a:spLocks noChangeArrowheads="1"/>
            </p:cNvSpPr>
            <p:nvPr/>
          </p:nvSpPr>
          <p:spPr bwMode="auto">
            <a:xfrm>
              <a:off x="3072" y="2563"/>
              <a:ext cx="15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chemeClr val="folHlink"/>
                  </a:solidFill>
                </a:rPr>
                <a:t>m</a:t>
              </a:r>
              <a:r>
                <a:rPr lang="zh-CN" altLang="en-US">
                  <a:solidFill>
                    <a:schemeClr val="folHlink"/>
                  </a:solidFill>
                </a:rPr>
                <a:t>+10</a:t>
              </a:r>
              <a:r>
                <a:rPr lang="en-US" altLang="zh-CN">
                  <a:solidFill>
                    <a:schemeClr val="folHlink"/>
                  </a:solidFill>
                </a:rPr>
                <a:t> ≥--- m</a:t>
              </a:r>
            </a:p>
          </p:txBody>
        </p:sp>
        <p:sp>
          <p:nvSpPr>
            <p:cNvPr id="20492" name="Text Box 19"/>
            <p:cNvSpPr txBox="1">
              <a:spLocks noChangeArrowheads="1"/>
            </p:cNvSpPr>
            <p:nvPr/>
          </p:nvSpPr>
          <p:spPr bwMode="auto">
            <a:xfrm>
              <a:off x="4032" y="247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solidFill>
                    <a:schemeClr val="folHlink"/>
                  </a:solidFill>
                </a:rPr>
                <a:t>1</a:t>
              </a:r>
            </a:p>
          </p:txBody>
        </p:sp>
        <p:sp>
          <p:nvSpPr>
            <p:cNvPr id="20493" name="Text Box 20"/>
            <p:cNvSpPr txBox="1">
              <a:spLocks noChangeArrowheads="1"/>
            </p:cNvSpPr>
            <p:nvPr/>
          </p:nvSpPr>
          <p:spPr bwMode="auto">
            <a:xfrm>
              <a:off x="4032" y="267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Verdana" panose="020B060403050404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solidFill>
                    <a:schemeClr val="folHlink"/>
                  </a:solidFill>
                </a:rPr>
                <a:t>2</a:t>
              </a:r>
            </a:p>
          </p:txBody>
        </p:sp>
      </p:grpSp>
      <p:sp>
        <p:nvSpPr>
          <p:cNvPr id="20490" name="Text Box 21"/>
          <p:cNvSpPr txBox="1">
            <a:spLocks noChangeArrowheads="1"/>
          </p:cNvSpPr>
          <p:nvPr/>
        </p:nvSpPr>
        <p:spPr bwMode="auto">
          <a:xfrm>
            <a:off x="6273800" y="329247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folHlink"/>
                </a:solidFill>
              </a:rPr>
              <a:t>a &lt; 0</a:t>
            </a:r>
          </a:p>
        </p:txBody>
      </p:sp>
      <p:sp>
        <p:nvSpPr>
          <p:cNvPr id="20485" name="Text Box 22"/>
          <p:cNvSpPr txBox="1">
            <a:spLocks noChangeArrowheads="1"/>
          </p:cNvSpPr>
          <p:nvPr/>
        </p:nvSpPr>
        <p:spPr bwMode="auto">
          <a:xfrm>
            <a:off x="3203575" y="69215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200" b="0" dirty="0">
                <a:latin typeface="Arial Black" panose="020B0A04020102020204" pitchFamily="34" charset="0"/>
              </a:rPr>
              <a:t>用不等式表示：</a:t>
            </a:r>
          </a:p>
        </p:txBody>
      </p:sp>
      <p:pic>
        <p:nvPicPr>
          <p:cNvPr id="20486" name="Picture 23" descr="男童1"/>
          <p:cNvPicPr>
            <a:picLocks noChangeAspect="1" noChangeArrowheads="1"/>
          </p:cNvPicPr>
          <p:nvPr/>
        </p:nvPicPr>
        <p:blipFill>
          <a:blip r:embed="rId3" cstate="email">
            <a:lum bright="-6000" contrast="42000"/>
          </a:blip>
          <a:srcRect/>
          <a:stretch>
            <a:fillRect/>
          </a:stretch>
        </p:blipFill>
        <p:spPr bwMode="auto">
          <a:xfrm>
            <a:off x="7831138" y="4953000"/>
            <a:ext cx="12366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8" grpId="0"/>
      <p:bldP spid="204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天气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181600"/>
            <a:ext cx="1371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2"/>
          <p:cNvGrpSpPr/>
          <p:nvPr/>
        </p:nvGrpSpPr>
        <p:grpSpPr bwMode="auto">
          <a:xfrm>
            <a:off x="0" y="0"/>
            <a:ext cx="8580438" cy="4114800"/>
            <a:chOff x="0" y="0"/>
            <a:chExt cx="5405" cy="2592"/>
          </a:xfrm>
        </p:grpSpPr>
        <p:pic>
          <p:nvPicPr>
            <p:cNvPr id="21514" name="Picture 7" descr="http://www.meteo.online.sh.cn/gb/images/dxshijiazhuang.gif"/>
            <p:cNvPicPr>
              <a:picLocks noChangeAspect="1" noChangeArrowheads="1"/>
            </p:cNvPicPr>
            <p:nvPr/>
          </p:nvPicPr>
          <p:blipFill>
            <a:blip r:embed="rId4" r:link="rId5"/>
            <a:srcRect/>
            <a:stretch>
              <a:fillRect/>
            </a:stretch>
          </p:blipFill>
          <p:spPr bwMode="auto">
            <a:xfrm>
              <a:off x="0" y="0"/>
              <a:ext cx="2514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515" name="Group 53"/>
            <p:cNvGrpSpPr/>
            <p:nvPr/>
          </p:nvGrpSpPr>
          <p:grpSpPr bwMode="auto">
            <a:xfrm>
              <a:off x="432" y="432"/>
              <a:ext cx="4973" cy="2160"/>
              <a:chOff x="240" y="181"/>
              <a:chExt cx="4301" cy="3044"/>
            </a:xfrm>
          </p:grpSpPr>
          <p:pic>
            <p:nvPicPr>
              <p:cNvPr id="21516" name="Picture 6" descr="晴天"/>
              <p:cNvPicPr>
                <a:picLocks noChangeAspect="1" noChangeArrowheads="1"/>
              </p:cNvPicPr>
              <p:nvPr/>
            </p:nvPicPr>
            <p:blipFill>
              <a:blip r:embed="rId6" r:link="rId5"/>
              <a:srcRect/>
              <a:stretch>
                <a:fillRect/>
              </a:stretch>
            </p:blipFill>
            <p:spPr bwMode="auto">
              <a:xfrm>
                <a:off x="2928" y="768"/>
                <a:ext cx="36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17" name="Rectangle 16"/>
              <p:cNvSpPr>
                <a:spLocks noChangeArrowheads="1"/>
              </p:cNvSpPr>
              <p:nvPr/>
            </p:nvSpPr>
            <p:spPr bwMode="auto">
              <a:xfrm>
                <a:off x="3024" y="817"/>
                <a:ext cx="1008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000" b="0">
                    <a:latin typeface="Times New Roman" panose="02020603050405020304" pitchFamily="18" charset="0"/>
                    <a:ea typeface="Fixedsys"/>
                    <a:cs typeface="Fixedsys"/>
                  </a:rPr>
                  <a:t>-&gt;</a:t>
                </a:r>
                <a:endParaRPr lang="zh-CN" altLang="en-US" sz="2000" b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pic>
            <p:nvPicPr>
              <p:cNvPr id="21518" name="Picture 5" descr="多云"/>
              <p:cNvPicPr>
                <a:picLocks noChangeAspect="1" noChangeArrowheads="1"/>
              </p:cNvPicPr>
              <p:nvPr/>
            </p:nvPicPr>
            <p:blipFill>
              <a:blip r:embed="rId7" r:link="rId5"/>
              <a:srcRect/>
              <a:stretch>
                <a:fillRect/>
              </a:stretch>
            </p:blipFill>
            <p:spPr bwMode="auto">
              <a:xfrm>
                <a:off x="3696" y="768"/>
                <a:ext cx="36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1519" name="Group 49"/>
              <p:cNvGrpSpPr/>
              <p:nvPr/>
            </p:nvGrpSpPr>
            <p:grpSpPr bwMode="auto">
              <a:xfrm>
                <a:off x="240" y="181"/>
                <a:ext cx="4301" cy="3044"/>
                <a:chOff x="0" y="403"/>
                <a:chExt cx="4032" cy="2370"/>
              </a:xfrm>
            </p:grpSpPr>
            <p:grpSp>
              <p:nvGrpSpPr>
                <p:cNvPr id="21520" name="Group 26"/>
                <p:cNvGrpSpPr/>
                <p:nvPr/>
              </p:nvGrpSpPr>
              <p:grpSpPr bwMode="auto">
                <a:xfrm>
                  <a:off x="0" y="403"/>
                  <a:ext cx="2016" cy="355"/>
                  <a:chOff x="0" y="403"/>
                  <a:chExt cx="2016" cy="355"/>
                </a:xfrm>
              </p:grpSpPr>
              <p:sp>
                <p:nvSpPr>
                  <p:cNvPr id="2155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427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just"/>
                    <a:r>
                      <a:rPr lang="zh-CN" altLang="en-US" sz="200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预报时段：</a:t>
                    </a:r>
                    <a:endParaRPr lang="zh-CN" altLang="en-US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5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21" name="Group 28"/>
                <p:cNvGrpSpPr/>
                <p:nvPr/>
              </p:nvGrpSpPr>
              <p:grpSpPr bwMode="auto">
                <a:xfrm>
                  <a:off x="2016" y="403"/>
                  <a:ext cx="2016" cy="355"/>
                  <a:chOff x="2016" y="403"/>
                  <a:chExt cx="2016" cy="355"/>
                </a:xfrm>
              </p:grpSpPr>
              <p:sp>
                <p:nvSpPr>
                  <p:cNvPr id="2155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040" y="427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05月23日20点-05月24日20点</a:t>
                    </a:r>
                    <a:endParaRPr lang="zh-CN" altLang="en-US" sz="2000" b="0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5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403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22" name="Group 30"/>
                <p:cNvGrpSpPr/>
                <p:nvPr/>
              </p:nvGrpSpPr>
              <p:grpSpPr bwMode="auto">
                <a:xfrm>
                  <a:off x="0" y="806"/>
                  <a:ext cx="2016" cy="355"/>
                  <a:chOff x="0" y="806"/>
                  <a:chExt cx="2016" cy="355"/>
                </a:xfrm>
              </p:grpSpPr>
              <p:sp>
                <p:nvSpPr>
                  <p:cNvPr id="2155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830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just"/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天气情况：</a:t>
                    </a:r>
                    <a:endParaRPr lang="zh-CN" altLang="en-US" sz="2000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5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06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23" name="Group 32"/>
                <p:cNvGrpSpPr/>
                <p:nvPr/>
              </p:nvGrpSpPr>
              <p:grpSpPr bwMode="auto">
                <a:xfrm>
                  <a:off x="2016" y="806"/>
                  <a:ext cx="2016" cy="355"/>
                  <a:chOff x="2016" y="806"/>
                  <a:chExt cx="2016" cy="355"/>
                </a:xfrm>
              </p:grpSpPr>
              <p:sp>
                <p:nvSpPr>
                  <p:cNvPr id="21548" name="Rectangle 15"/>
                  <p:cNvSpPr>
                    <a:spLocks noChangeArrowheads="1" noTextEdit="1"/>
                  </p:cNvSpPr>
                  <p:nvPr/>
                </p:nvSpPr>
                <p:spPr bwMode="auto">
                  <a:xfrm>
                    <a:off x="2040" y="830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21549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806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24" name="Group 34"/>
                <p:cNvGrpSpPr/>
                <p:nvPr/>
              </p:nvGrpSpPr>
              <p:grpSpPr bwMode="auto">
                <a:xfrm>
                  <a:off x="0" y="1209"/>
                  <a:ext cx="2016" cy="355"/>
                  <a:chOff x="0" y="1209"/>
                  <a:chExt cx="2016" cy="355"/>
                </a:xfrm>
              </p:grpSpPr>
              <p:sp>
                <p:nvSpPr>
                  <p:cNvPr id="2154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1233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just"/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最高温度：(</a:t>
                    </a:r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℃</a:t>
                    </a:r>
                    <a:r>
                      <a:rPr lang="zh-CN" altLang="en-US" sz="2000" b="0">
                        <a:solidFill>
                          <a:schemeClr val="folHlink"/>
                        </a:solidFill>
                        <a:ea typeface="Fixedsys"/>
                        <a:cs typeface="Fixedsys"/>
                      </a:rPr>
                      <a:t>)</a:t>
                    </a:r>
                    <a:endParaRPr lang="zh-CN" altLang="en-US" sz="2000" b="0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47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09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25" name="Group 36"/>
                <p:cNvGrpSpPr/>
                <p:nvPr/>
              </p:nvGrpSpPr>
              <p:grpSpPr bwMode="auto">
                <a:xfrm>
                  <a:off x="2016" y="1209"/>
                  <a:ext cx="2016" cy="355"/>
                  <a:chOff x="2016" y="1209"/>
                  <a:chExt cx="2016" cy="355"/>
                </a:xfrm>
              </p:grpSpPr>
              <p:sp>
                <p:nvSpPr>
                  <p:cNvPr id="21544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040" y="1233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33</a:t>
                    </a:r>
                    <a:endParaRPr lang="zh-CN" altLang="en-US" sz="2000" b="0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4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209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26" name="Group 38"/>
                <p:cNvGrpSpPr/>
                <p:nvPr/>
              </p:nvGrpSpPr>
              <p:grpSpPr bwMode="auto">
                <a:xfrm>
                  <a:off x="0" y="1612"/>
                  <a:ext cx="2016" cy="355"/>
                  <a:chOff x="0" y="1612"/>
                  <a:chExt cx="2016" cy="355"/>
                </a:xfrm>
              </p:grpSpPr>
              <p:sp>
                <p:nvSpPr>
                  <p:cNvPr id="21542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1636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just"/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最低温度：(</a:t>
                    </a:r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℃</a:t>
                    </a:r>
                    <a:r>
                      <a:rPr lang="zh-CN" altLang="en-US" sz="2000" b="0">
                        <a:solidFill>
                          <a:schemeClr val="folHlink"/>
                        </a:solidFill>
                        <a:ea typeface="Fixedsys"/>
                        <a:cs typeface="Fixedsys"/>
                      </a:rPr>
                      <a:t>)</a:t>
                    </a:r>
                    <a:endParaRPr lang="zh-CN" altLang="en-US" sz="2000" b="0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4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2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27" name="Group 40"/>
                <p:cNvGrpSpPr/>
                <p:nvPr/>
              </p:nvGrpSpPr>
              <p:grpSpPr bwMode="auto">
                <a:xfrm>
                  <a:off x="2016" y="1612"/>
                  <a:ext cx="2016" cy="355"/>
                  <a:chOff x="2016" y="1612"/>
                  <a:chExt cx="2016" cy="355"/>
                </a:xfrm>
              </p:grpSpPr>
              <p:sp>
                <p:nvSpPr>
                  <p:cNvPr id="2154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040" y="1636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18</a:t>
                    </a:r>
                    <a:endParaRPr lang="zh-CN" altLang="en-US" sz="2000" b="0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4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1612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28" name="Group 42"/>
                <p:cNvGrpSpPr/>
                <p:nvPr/>
              </p:nvGrpSpPr>
              <p:grpSpPr bwMode="auto">
                <a:xfrm>
                  <a:off x="0" y="2015"/>
                  <a:ext cx="2016" cy="355"/>
                  <a:chOff x="0" y="2015"/>
                  <a:chExt cx="2016" cy="355"/>
                </a:xfrm>
              </p:grpSpPr>
              <p:sp>
                <p:nvSpPr>
                  <p:cNvPr id="2153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2039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just"/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风   </a:t>
                    </a:r>
                    <a:r>
                      <a:rPr lang="zh-CN" altLang="en-US" sz="2000" b="0">
                        <a:solidFill>
                          <a:schemeClr val="folHlink"/>
                        </a:solidFill>
                        <a:ea typeface="Fixedsys"/>
                        <a:cs typeface="Fixedsys"/>
                      </a:rPr>
                      <a:t> 向：</a:t>
                    </a:r>
                    <a:endParaRPr lang="zh-CN" altLang="en-US" sz="2000" b="0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3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15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29" name="Group 44"/>
                <p:cNvGrpSpPr/>
                <p:nvPr/>
              </p:nvGrpSpPr>
              <p:grpSpPr bwMode="auto">
                <a:xfrm>
                  <a:off x="2016" y="2015"/>
                  <a:ext cx="2016" cy="355"/>
                  <a:chOff x="2016" y="2015"/>
                  <a:chExt cx="2016" cy="355"/>
                </a:xfrm>
              </p:grpSpPr>
              <p:sp>
                <p:nvSpPr>
                  <p:cNvPr id="2153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040" y="2039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无</a:t>
                    </a:r>
                    <a:endParaRPr lang="zh-CN" altLang="en-US" sz="2000" b="0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37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015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30" name="Group 46"/>
                <p:cNvGrpSpPr/>
                <p:nvPr/>
              </p:nvGrpSpPr>
              <p:grpSpPr bwMode="auto">
                <a:xfrm>
                  <a:off x="0" y="2418"/>
                  <a:ext cx="2016" cy="355"/>
                  <a:chOff x="0" y="2418"/>
                  <a:chExt cx="2016" cy="355"/>
                </a:xfrm>
              </p:grpSpPr>
              <p:sp>
                <p:nvSpPr>
                  <p:cNvPr id="21534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2442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just"/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风   </a:t>
                    </a:r>
                    <a:r>
                      <a:rPr lang="zh-CN" altLang="en-US" sz="2000" b="0">
                        <a:solidFill>
                          <a:schemeClr val="folHlink"/>
                        </a:solidFill>
                        <a:ea typeface="Fixedsys"/>
                        <a:cs typeface="Fixedsys"/>
                      </a:rPr>
                      <a:t> 速：</a:t>
                    </a:r>
                    <a:endParaRPr lang="zh-CN" altLang="en-US" sz="2000" b="0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3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418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531" name="Group 48"/>
                <p:cNvGrpSpPr/>
                <p:nvPr/>
              </p:nvGrpSpPr>
              <p:grpSpPr bwMode="auto">
                <a:xfrm>
                  <a:off x="2016" y="2418"/>
                  <a:ext cx="2016" cy="355"/>
                  <a:chOff x="2016" y="2418"/>
                  <a:chExt cx="2016" cy="355"/>
                </a:xfrm>
              </p:grpSpPr>
              <p:sp>
                <p:nvSpPr>
                  <p:cNvPr id="2153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040" y="2442"/>
                    <a:ext cx="1968" cy="3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r>
                      <a:rPr lang="zh-CN" altLang="en-US" sz="2000" b="0">
                        <a:solidFill>
                          <a:schemeClr val="folHlink"/>
                        </a:solidFill>
                        <a:latin typeface="Times New Roman" panose="02020603050405020304" pitchFamily="18" charset="0"/>
                        <a:ea typeface="Fixedsys"/>
                        <a:cs typeface="Fixedsys"/>
                      </a:rPr>
                      <a:t>≤3</a:t>
                    </a:r>
                    <a:endParaRPr lang="zh-CN" altLang="en-US" sz="2000" b="0">
                      <a:solidFill>
                        <a:schemeClr val="folHlink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  <p:sp>
                <p:nvSpPr>
                  <p:cNvPr id="2153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418"/>
                    <a:ext cx="2016" cy="355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sp>
        <p:nvSpPr>
          <p:cNvPr id="104502" name="Text Box 54"/>
          <p:cNvSpPr txBox="1">
            <a:spLocks noChangeArrowheads="1"/>
          </p:cNvSpPr>
          <p:nvPr/>
        </p:nvSpPr>
        <p:spPr bwMode="auto">
          <a:xfrm>
            <a:off x="1752600" y="44196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ea typeface="宋体" panose="02010600030101010101" pitchFamily="2" charset="-122"/>
              </a:rPr>
              <a:t>今天的气温不低于___ </a:t>
            </a:r>
            <a:r>
              <a:rPr lang="en-US" altLang="zh-CN">
                <a:ea typeface="宋体" panose="02010600030101010101" pitchFamily="2" charset="-122"/>
              </a:rPr>
              <a:t>℃，</a:t>
            </a:r>
            <a:r>
              <a:rPr lang="zh-CN" altLang="en-US">
                <a:ea typeface="宋体" panose="02010600030101010101" pitchFamily="2" charset="-122"/>
              </a:rPr>
              <a:t>并且不高于___ </a:t>
            </a:r>
            <a:r>
              <a:rPr lang="en-US" altLang="zh-CN">
                <a:ea typeface="宋体" panose="02010600030101010101" pitchFamily="2" charset="-122"/>
              </a:rPr>
              <a:t>℃。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04503" name="Text Box 55"/>
          <p:cNvSpPr txBox="1">
            <a:spLocks noChangeArrowheads="1"/>
          </p:cNvSpPr>
          <p:nvPr/>
        </p:nvSpPr>
        <p:spPr bwMode="auto">
          <a:xfrm>
            <a:off x="1828800" y="4953000"/>
            <a:ext cx="655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ea typeface="宋体" panose="02010600030101010101" pitchFamily="2" charset="-122"/>
              </a:rPr>
              <a:t>问：若设今天的气温为</a:t>
            </a:r>
            <a:r>
              <a:rPr lang="en-US" altLang="zh-CN">
                <a:ea typeface="宋体" panose="02010600030101010101" pitchFamily="2" charset="-122"/>
              </a:rPr>
              <a:t>t ℃，</a:t>
            </a:r>
            <a:r>
              <a:rPr lang="zh-CN" altLang="en-US">
                <a:ea typeface="宋体" panose="02010600030101010101" pitchFamily="2" charset="-122"/>
              </a:rPr>
              <a:t>那么你能用式子表示出这些不等关系吗？</a:t>
            </a:r>
          </a:p>
        </p:txBody>
      </p:sp>
      <p:sp>
        <p:nvSpPr>
          <p:cNvPr id="104504" name="Text Box 56"/>
          <p:cNvSpPr txBox="1">
            <a:spLocks noChangeArrowheads="1"/>
          </p:cNvSpPr>
          <p:nvPr/>
        </p:nvSpPr>
        <p:spPr bwMode="auto">
          <a:xfrm>
            <a:off x="3048000" y="59436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folHlink"/>
                </a:solidFill>
                <a:ea typeface="宋体" panose="02010600030101010101" pitchFamily="2" charset="-122"/>
              </a:rPr>
              <a:t>解：</a:t>
            </a:r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 </a:t>
            </a:r>
            <a:r>
              <a:rPr lang="zh-CN" altLang="en-US">
                <a:solidFill>
                  <a:schemeClr val="folHlink"/>
                </a:solidFill>
                <a:ea typeface="宋体" panose="02010600030101010101" pitchFamily="2" charset="-122"/>
              </a:rPr>
              <a:t>18 ≤ </a:t>
            </a:r>
            <a:r>
              <a:rPr lang="en-US" altLang="zh-CN">
                <a:solidFill>
                  <a:schemeClr val="folHlink"/>
                </a:solidFill>
                <a:ea typeface="宋体" panose="02010600030101010101" pitchFamily="2" charset="-122"/>
              </a:rPr>
              <a:t>t </a:t>
            </a:r>
            <a:r>
              <a:rPr lang="zh-CN" altLang="en-US">
                <a:solidFill>
                  <a:schemeClr val="folHlink"/>
                </a:solidFill>
                <a:ea typeface="宋体" panose="02010600030101010101" pitchFamily="2" charset="-122"/>
              </a:rPr>
              <a:t>≤ 33</a:t>
            </a:r>
            <a:endParaRPr lang="en-US" altLang="zh-CN">
              <a:solidFill>
                <a:schemeClr val="folHlink"/>
              </a:solidFill>
              <a:ea typeface="宋体" panose="02010600030101010101" pitchFamily="2" charset="-122"/>
            </a:endParaRPr>
          </a:p>
        </p:txBody>
      </p:sp>
      <p:sp>
        <p:nvSpPr>
          <p:cNvPr id="104506" name="Text Box 58"/>
          <p:cNvSpPr txBox="1">
            <a:spLocks noChangeArrowheads="1"/>
          </p:cNvSpPr>
          <p:nvPr/>
        </p:nvSpPr>
        <p:spPr bwMode="auto">
          <a:xfrm>
            <a:off x="4419600" y="4419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chemeClr val="folHlink"/>
                </a:solidFill>
              </a:rPr>
              <a:t>18</a:t>
            </a:r>
          </a:p>
        </p:txBody>
      </p:sp>
      <p:sp>
        <p:nvSpPr>
          <p:cNvPr id="104507" name="Text Box 59"/>
          <p:cNvSpPr txBox="1">
            <a:spLocks noChangeArrowheads="1"/>
          </p:cNvSpPr>
          <p:nvPr/>
        </p:nvSpPr>
        <p:spPr bwMode="auto">
          <a:xfrm>
            <a:off x="7315200" y="4419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chemeClr val="folHlink"/>
                </a:solidFill>
              </a:rPr>
              <a:t>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02" grpId="0" autoUpdateAnimBg="0"/>
      <p:bldP spid="104503" grpId="0" autoUpdateAnimBg="0"/>
      <p:bldP spid="104504" grpId="0" autoUpdateAnimBg="0"/>
      <p:bldP spid="104506" grpId="0" autoUpdateAnimBg="0"/>
      <p:bldP spid="1045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BD04956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906838"/>
            <a:ext cx="4343400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AutoShape 6"/>
          <p:cNvSpPr>
            <a:spLocks noChangeArrowheads="1"/>
          </p:cNvSpPr>
          <p:nvPr/>
        </p:nvSpPr>
        <p:spPr bwMode="auto">
          <a:xfrm>
            <a:off x="3733800" y="1981200"/>
            <a:ext cx="5410200" cy="2514600"/>
          </a:xfrm>
          <a:prstGeom prst="cloudCallout">
            <a:avLst>
              <a:gd name="adj1" fmla="val -38116"/>
              <a:gd name="adj2" fmla="val 98866"/>
            </a:avLst>
          </a:prstGeom>
          <a:solidFill>
            <a:srgbClr val="00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如：</a:t>
            </a:r>
            <a:r>
              <a:rPr lang="zh-CN" altLang="en-US">
                <a:solidFill>
                  <a:srgbClr val="FF33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低于、超过、最高、最低、最多、最少、至少、不高于、不低于、不大于、不小于、</a:t>
            </a:r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1371600" y="914400"/>
            <a:ext cx="6096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Verdana" panose="020B060403050404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列不等式时，要弄清不等关系，抓</a:t>
            </a:r>
            <a:r>
              <a:rPr lang="zh-CN" altLang="en-US">
                <a:solidFill>
                  <a:srgbClr val="FF0000"/>
                </a:solidFill>
              </a:rPr>
              <a:t>关键</a:t>
            </a:r>
            <a:r>
              <a:rPr lang="zh-CN" altLang="en-US"/>
              <a:t>词。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/>
              <a:t>              以及用符号如何表示。</a:t>
            </a:r>
          </a:p>
        </p:txBody>
      </p:sp>
      <p:pic>
        <p:nvPicPr>
          <p:cNvPr id="23557" name="Picture 9" descr="GIF19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762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0</TotalTime>
  <Words>1554</Words>
  <Application>Microsoft Office PowerPoint</Application>
  <PresentationFormat>全屏显示(4:3)</PresentationFormat>
  <Paragraphs>184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9" baseType="lpstr">
      <vt:lpstr>Fixedsys</vt:lpstr>
      <vt:lpstr>黑体</vt:lpstr>
      <vt:lpstr>华文彩云</vt:lpstr>
      <vt:lpstr>华文行楷</vt:lpstr>
      <vt:lpstr>华文新魏</vt:lpstr>
      <vt:lpstr>华文中宋</vt:lpstr>
      <vt:lpstr>隶书</vt:lpstr>
      <vt:lpstr>宋体</vt:lpstr>
      <vt:lpstr>微软雅黑</vt:lpstr>
      <vt:lpstr>幼圆</vt:lpstr>
      <vt:lpstr>Arial</vt:lpstr>
      <vt:lpstr>Arial Black</vt:lpstr>
      <vt:lpstr>Calibri</vt:lpstr>
      <vt:lpstr>Footlight MT Light</vt:lpstr>
      <vt:lpstr>Goudy Old Style</vt:lpstr>
      <vt:lpstr>Times New Roman</vt:lpstr>
      <vt:lpstr>Verdana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2022-01-07T05:45:23Z</dcterms:created>
  <dcterms:modified xsi:type="dcterms:W3CDTF">2023-01-16T23:24:25Z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D030EF41D37B465A8B6B01FFB200EC8F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