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01F91-E75E-44B6-9CA5-F01773A5632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BA91-BBA9-43E5-BF90-3679ADC8674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B3486-456D-4F4B-96DA-69FEB02124A0}" type="slidenum">
              <a:rPr lang="zh-CN" altLang="en-US" smtClean="0">
                <a:solidFill>
                  <a:prstClr val="black"/>
                </a:solidFill>
              </a:rPr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B3486-456D-4F4B-96DA-69FEB02124A0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07022B-7EAB-4EEB-9363-DC5D520C254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B4F20-EB50-451E-A01C-96D6CCA12E7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99F09-2F09-4D6D-AF74-954F09914CAB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EFE84-E400-4E3C-8496-7C8DAFE8115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7D067-5DF6-4049-A4D9-0762C8C90196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5DB1-00CA-4A9F-9854-826B04CD969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768395-C282-465F-92C9-4AE15643C25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F87CA-A9FB-48A5-868C-1E34E66727B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6D80C9-BF24-4DB8-ADEC-E45C549FE255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D79D2-379F-4DE3-8524-E63E83969BD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687255-64E2-493F-818E-6876A22A479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526F4-4F36-4D7C-A5F0-824A9B2C554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33652-9981-4B80-9A9A-D4C7D817759E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7B473-C790-45A5-B4B9-D601A75911C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81844-4C84-4947-B5B1-F6181928F7C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04E3-33F7-4603-9A71-676F2C487B8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9818E-111A-42C2-81C2-2EACB88F071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BDD21-FD2B-450F-9145-310937191A3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7C1C4C-8043-4481-8454-B27515EA1DE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BC16-53A4-4D86-8CC1-2968944FAEA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C203C-69C1-4D8B-B49B-39365BC83FA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F2C0F6-D076-4767-BE59-55AE31BB2A7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82736" y="1814589"/>
            <a:ext cx="6194425" cy="9183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ln w="9525" cmpd="sng">
                  <a:solidFill>
                    <a:srgbClr val="808080"/>
                  </a:solidFill>
                  <a:rou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函数的初步认识</a:t>
            </a:r>
          </a:p>
        </p:txBody>
      </p:sp>
      <p:sp>
        <p:nvSpPr>
          <p:cNvPr id="9" name="矩形 8"/>
          <p:cNvSpPr/>
          <p:nvPr/>
        </p:nvSpPr>
        <p:spPr>
          <a:xfrm>
            <a:off x="2902857" y="515719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7254A-4216-450A-AABA-67048366814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D9EF-8F53-449C-A61E-B855B28BCE75}" type="slidenum">
              <a:rPr lang="zh-CN" altLang="en-US">
                <a:solidFill>
                  <a:srgbClr val="000000"/>
                </a:solidFill>
              </a:r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7644" y="1832273"/>
            <a:ext cx="88185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666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</a:rPr>
              <a:t>结合实例，知道自变量与函数的意义，能够区分自变量与函数</a:t>
            </a:r>
            <a:r>
              <a:rPr lang="en-US" altLang="zh-CN" sz="2400" dirty="0">
                <a:solidFill>
                  <a:srgbClr val="000000"/>
                </a:solidFill>
              </a:rPr>
              <a:t>.</a:t>
            </a:r>
          </a:p>
          <a:p>
            <a:pPr indent="666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</a:rPr>
              <a:t> </a:t>
            </a:r>
          </a:p>
          <a:p>
            <a:pPr indent="666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</a:rPr>
              <a:t>对于给定的函数，能根据自变量的值求出函数的值</a:t>
            </a:r>
            <a:r>
              <a:rPr lang="en-US" altLang="zh-CN" sz="24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37331" y="3501008"/>
            <a:ext cx="849788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【</a:t>
            </a:r>
            <a:r>
              <a:rPr lang="zh-CN" altLang="en-US" sz="2400" b="1" dirty="0">
                <a:solidFill>
                  <a:srgbClr val="000000"/>
                </a:solidFill>
              </a:rPr>
              <a:t>学习重点与难点</a:t>
            </a:r>
            <a:r>
              <a:rPr lang="en-US" altLang="zh-CN" sz="2400" b="1" dirty="0">
                <a:solidFill>
                  <a:srgbClr val="000000"/>
                </a:solidFill>
              </a:rPr>
              <a:t>】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重点：</a:t>
            </a:r>
            <a:r>
              <a:rPr lang="zh-CN" altLang="en-US" sz="2400" dirty="0">
                <a:solidFill>
                  <a:srgbClr val="000000"/>
                </a:solidFill>
              </a:rPr>
              <a:t>对于给定的函数，能根据自变量的值求出函数的值</a:t>
            </a:r>
            <a:r>
              <a:rPr lang="en-US" altLang="zh-CN" sz="2400" dirty="0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难点：</a:t>
            </a:r>
            <a:r>
              <a:rPr lang="zh-CN" altLang="en-US" sz="2400" dirty="0">
                <a:solidFill>
                  <a:srgbClr val="000000"/>
                </a:solidFill>
              </a:rPr>
              <a:t>正确区分自变量与函</a:t>
            </a:r>
            <a:r>
              <a:rPr lang="zh-CN" altLang="en-US" sz="2400" dirty="0" smtClean="0">
                <a:solidFill>
                  <a:srgbClr val="000000"/>
                </a:solidFill>
              </a:rPr>
              <a:t>数</a:t>
            </a:r>
            <a:r>
              <a:rPr lang="en-US" altLang="zh-CN" sz="2400" dirty="0" smtClean="0">
                <a:solidFill>
                  <a:srgbClr val="000000"/>
                </a:solidFill>
              </a:rPr>
              <a:t>.</a:t>
            </a:r>
          </a:p>
        </p:txBody>
      </p:sp>
      <p:grpSp>
        <p:nvGrpSpPr>
          <p:cNvPr id="6149" name="Group 5"/>
          <p:cNvGrpSpPr/>
          <p:nvPr/>
        </p:nvGrpSpPr>
        <p:grpSpPr bwMode="auto">
          <a:xfrm>
            <a:off x="3536950" y="401638"/>
            <a:ext cx="1898650" cy="650875"/>
            <a:chOff x="0" y="0"/>
            <a:chExt cx="1460" cy="500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35" y="22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6152" name="AutoShape 8"/>
            <p:cNvSpPr>
              <a:spLocks noChangeArrowheads="1"/>
            </p:cNvSpPr>
            <p:nvPr/>
          </p:nvSpPr>
          <p:spPr bwMode="auto">
            <a:xfrm>
              <a:off x="39" y="59"/>
              <a:ext cx="1383" cy="38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F0066"/>
                  </a:solidFill>
                </a:rPr>
                <a:t>学习目标</a:t>
              </a:r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38776-007D-474D-AB41-E61FDC1960A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F5AA2-50F7-4A6A-9AA4-298184F02FC8}" type="slidenum">
              <a:rPr lang="zh-CN" altLang="en-US">
                <a:solidFill>
                  <a:srgbClr val="000000"/>
                </a:solidFill>
              </a:rPr>
              <a:t>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-180975" y="1268413"/>
            <a:ext cx="8675688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</a:pPr>
            <a:endParaRPr lang="zh-CN" alt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</a:pP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自主学习课本124页</a:t>
            </a:r>
            <a:r>
              <a:rPr lang="en-US" altLang="zh-CN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zh-CN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小资料）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，</a:t>
            </a:r>
            <a:r>
              <a:rPr 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完成下列问题</a:t>
            </a:r>
            <a:r>
              <a:rPr 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</a:pP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258888" y="549275"/>
            <a:ext cx="69135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自主学习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95288" y="2276475"/>
            <a:ext cx="72009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：一台彩色电视机屏幕的对角线长度是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34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英寸，它合多少厘米？（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 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：你家的电视机是多少英寸的，合多少厘米？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(G2)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：如果某种电视机屏幕的对角线长是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英尺，换算为公制是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厘米，试写出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之间的关系式；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(G3)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 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4: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在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的关系式中，哪写是常量？哪些是变量？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的值是由哪个变量的取值确定的？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(G4)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 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5: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你会发现变量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之间有什么关系？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(G5)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524750" y="2492375"/>
            <a:ext cx="10810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小资料：一英寸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=2.54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厘米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08175" y="2636838"/>
            <a:ext cx="266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2.54 ×34 = 86.36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779838" y="3789363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 =  2.54 x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95288" y="4797425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2.54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是常量，</a:t>
            </a:r>
            <a:r>
              <a:rPr lang="en-US" altLang="zh-CN" sz="2800" b="1" dirty="0" err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y,x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是变量；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的值是由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的取值确定的。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00113" y="5734050"/>
            <a:ext cx="7775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变量</a:t>
            </a:r>
            <a:r>
              <a:rPr lang="en-US" altLang="zh-CN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与变量</a:t>
            </a:r>
            <a:r>
              <a:rPr lang="en-US" altLang="zh-CN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是相依关系，每确定一个</a:t>
            </a:r>
            <a:r>
              <a:rPr lang="en-US" altLang="zh-CN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值，就能确定一个</a:t>
            </a:r>
            <a:r>
              <a:rPr lang="en-US" altLang="zh-CN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0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值。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0EBD0-2F4B-439E-8D05-E970EA603AF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 dirty="0">
              <a:solidFill>
                <a:srgbClr val="000000"/>
              </a:solidFill>
            </a:endParaRPr>
          </a:p>
        </p:txBody>
      </p:sp>
      <p:sp>
        <p:nvSpPr>
          <p:cNvPr id="1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52AD-C19C-44CF-88BE-EC0302AB9B8B}" type="slidenum">
              <a:rPr lang="zh-CN" altLang="en-US">
                <a:solidFill>
                  <a:srgbClr val="000000"/>
                </a:solidFill>
              </a:rPr>
              <a:t>4</a:t>
            </a:fld>
            <a:endParaRPr lang="en-US" altLang="zh-CN">
              <a:solidFill>
                <a:srgbClr val="000000"/>
              </a:solidFill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-1831975" y="3173413"/>
          <a:ext cx="104775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02235" imgH="191135" progId="Equation.3">
                  <p:embed/>
                </p:oleObj>
              </mc:Choice>
              <mc:Fallback>
                <p:oleObj r:id="rId4" imgW="102235" imgH="191135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31975" y="3173413"/>
                        <a:ext cx="104775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8387" y="4105275"/>
            <a:ext cx="7561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6667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1.</a:t>
            </a: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必须有两个变量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自变量每取一个值，函数都有唯一的值对应。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</a:t>
            </a: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：</a:t>
            </a: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en-US" altLang="zh-CN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zh-CN" altLang="en-US" sz="20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的位置不能颠倒。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952750" y="948531"/>
            <a:ext cx="30956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交流讨论</a:t>
            </a: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571550" y="2565400"/>
            <a:ext cx="7416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函数的概念：在同一个变化过程中，有两个变量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和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，变量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的值是由变量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的取值唯一确定的，我们把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_______________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的函数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其中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____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叫做自变量。上面例子中，当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x=34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时，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的值是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86.36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，就把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86.36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x=34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时的函数值。</a:t>
            </a:r>
            <a:r>
              <a:rPr lang="en-US" altLang="zh-CN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Y=2.54x</a:t>
            </a:r>
            <a:r>
              <a:rPr lang="zh-CN" altLang="en-US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叫做函数表达式。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739255" y="1864519"/>
            <a:ext cx="7058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阅读课本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124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页色块部分，回答下列问题：（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G6)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460925" y="2854325"/>
            <a:ext cx="2376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196187" y="2854325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481013" y="4249738"/>
            <a:ext cx="458787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注意事项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7587-27FE-46D2-AD38-BDA292FAF1BC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65D1-A6FD-4354-9932-C03FEEEE53B6}" type="slidenum">
              <a:rPr lang="zh-CN" altLang="en-US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自主学习（</a:t>
            </a:r>
            <a:r>
              <a:rPr lang="en-US" altLang="zh-CN"/>
              <a:t>2</a:t>
            </a:r>
            <a:r>
              <a:rPr lang="zh-CN" altLang="en-US"/>
              <a:t>）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16150"/>
            <a:ext cx="8229600" cy="46418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800"/>
              <a:t>   阅读课本</a:t>
            </a:r>
            <a:r>
              <a:rPr lang="en-US" altLang="zh-CN" sz="4800"/>
              <a:t>125</a:t>
            </a:r>
            <a:r>
              <a:rPr lang="zh-CN" altLang="en-US" sz="4800"/>
              <a:t>页例</a:t>
            </a:r>
            <a:r>
              <a:rPr lang="en-US" altLang="zh-CN" sz="4800"/>
              <a:t>1</a:t>
            </a:r>
            <a:r>
              <a:rPr lang="zh-CN" altLang="en-US" sz="4800"/>
              <a:t>，</a:t>
            </a:r>
          </a:p>
          <a:p>
            <a:pPr>
              <a:buFontTx/>
              <a:buNone/>
            </a:pPr>
            <a:endParaRPr lang="zh-CN" altLang="en-US" sz="4800"/>
          </a:p>
          <a:p>
            <a:pPr>
              <a:buFontTx/>
              <a:buNone/>
            </a:pPr>
            <a:r>
              <a:rPr lang="zh-CN" altLang="en-US" sz="4800"/>
              <a:t>    有问题举手提问。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63938" y="4652963"/>
            <a:ext cx="936625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558E-A196-40A9-AED7-AD881D73A808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10B07-4A81-48FF-B64C-8AFE5618E845}" type="slidenum">
              <a:rPr lang="zh-CN" altLang="en-US">
                <a:solidFill>
                  <a:srgbClr val="000000"/>
                </a:solidFill>
              </a:r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拓展提升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9460" name="Picture 4" descr="16K6XJ~6192}Z{8{4YEG2D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2875"/>
            <a:ext cx="9144000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148263" y="3068638"/>
            <a:ext cx="338455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G6         G3(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检查或讲解）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arenBoth" startAt="2"/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G5           G2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（同上）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arenBoth" startAt="2"/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G4            G1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（同上）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940425" y="33575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38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厘米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435600" y="4365625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y=30+2x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651500" y="5300663"/>
            <a:ext cx="1728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(3)10</a:t>
            </a:r>
            <a:r>
              <a:rPr lang="zh-CN" altLang="en-US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131C4-EF31-4BF9-B884-7F9F5972637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C55C-A673-4ACD-9F7D-D634A371BA4B}" type="slidenum">
              <a:rPr lang="zh-CN" altLang="en-US">
                <a:solidFill>
                  <a:srgbClr val="000000"/>
                </a:solidFill>
              </a:r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486025" y="349250"/>
            <a:ext cx="460851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66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</a:rPr>
              <a:t>学习小结</a:t>
            </a:r>
            <a:r>
              <a:rPr lang="zh-CN" altLang="en-US" sz="4400" b="1" dirty="0">
                <a:solidFill>
                  <a:srgbClr val="FF66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42988" y="1951038"/>
            <a:ext cx="727392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函数概念：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在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同一个变化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过程中，有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两个变量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，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变量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的值是由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变量</a:t>
            </a: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的取值</a:t>
            </a:r>
            <a:r>
              <a:rPr lang="zh-CN" altLang="en-US" sz="24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唯一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确定的，我们就把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____________________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的函数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其中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____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自变量。你能举出一个例子吗？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403350" y="3500438"/>
            <a:ext cx="388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叫做</a:t>
            </a: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68144" y="3440112"/>
            <a:ext cx="540544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F0BF-5AE6-460A-8922-32EFCC4AAE51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1A403-6325-48C4-9EFF-92B8972B46B3}" type="slidenum">
              <a:rPr lang="zh-CN" altLang="en-US">
                <a:solidFill>
                  <a:srgbClr val="000000"/>
                </a:solidFill>
              </a:rPr>
              <a:t>8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71550" y="2709863"/>
            <a:ext cx="79375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必做题   P126   习题5.5   第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、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题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选做题  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P126 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习题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5.5  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第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题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36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b="1" dirty="0">
              <a:solidFill>
                <a:srgbClr val="CC66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47813" y="4076700"/>
            <a:ext cx="5832475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课后作业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配套练习册</a:t>
            </a:r>
            <a:r>
              <a:rPr lang="en-US" altLang="zh-CN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56</a:t>
            </a: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页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195513" y="1361282"/>
            <a:ext cx="489743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书面作业（课本）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468</Words>
  <Application>Microsoft Office PowerPoint</Application>
  <PresentationFormat>全屏显示(4:3)</PresentationFormat>
  <Paragraphs>79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方正姚体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           自主学习（2）</vt:lpstr>
      <vt:lpstr>              拓展提升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2017-08-17T06:20:00Z</dcterms:created>
  <dcterms:modified xsi:type="dcterms:W3CDTF">2023-01-16T23:24:34Z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D012832C26EA43AC9494C30069F60A14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