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1" r:id="rId3"/>
    <p:sldId id="278" r:id="rId4"/>
    <p:sldId id="312" r:id="rId5"/>
    <p:sldId id="287" r:id="rId6"/>
    <p:sldId id="304" r:id="rId7"/>
    <p:sldId id="314" r:id="rId8"/>
    <p:sldId id="298" r:id="rId9"/>
    <p:sldId id="316" r:id="rId10"/>
    <p:sldId id="289" r:id="rId11"/>
    <p:sldId id="313" r:id="rId12"/>
    <p:sldId id="290" r:id="rId13"/>
    <p:sldId id="319" r:id="rId14"/>
    <p:sldId id="321" r:id="rId15"/>
    <p:sldId id="320" r:id="rId16"/>
    <p:sldId id="322" r:id="rId17"/>
    <p:sldId id="323" r:id="rId18"/>
    <p:sldId id="271" r:id="rId19"/>
    <p:sldId id="318" r:id="rId20"/>
    <p:sldId id="272" r:id="rId2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9852" autoAdjust="0"/>
  </p:normalViewPr>
  <p:slideViewPr>
    <p:cSldViewPr>
      <p:cViewPr varScale="1">
        <p:scale>
          <a:sx n="154" d="100"/>
          <a:sy n="154" d="100"/>
        </p:scale>
        <p:origin x="-57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7" cstate="email"/>
          <a:stretch>
            <a:fillRect/>
          </a:stretch>
        </p:blipFill>
        <p:spPr>
          <a:xfrm>
            <a:off x="0" y="4731992"/>
            <a:ext cx="9144000" cy="411507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 flipH="1">
            <a:off x="0" y="123478"/>
            <a:ext cx="2411760" cy="216000"/>
          </a:xfrm>
          <a:prstGeom prst="rect">
            <a:avLst/>
          </a:prstGeom>
          <a:gradFill flip="none" rotWithShape="1">
            <a:gsLst>
              <a:gs pos="40000">
                <a:srgbClr val="63D6FF"/>
              </a:gs>
              <a:gs pos="97000">
                <a:schemeClr val="bg1">
                  <a:alpha val="0"/>
                </a:schemeClr>
              </a:gs>
              <a:gs pos="70000">
                <a:srgbClr val="96E4FF">
                  <a:alpha val="75686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179512" y="92980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用</a:t>
            </a:r>
            <a:r>
              <a:rPr lang="en-US" altLang="zh-CN" sz="1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r>
              <a:rPr lang="zh-CN" altLang="en-US" sz="1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的乘法口诀求商</a:t>
            </a:r>
            <a:endParaRPr lang="zh-CN" altLang="en-US" sz="1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3.xml"/><Relationship Id="rId7" Type="http://schemas.openxmlformats.org/officeDocument/2006/relationships/slide" Target="slide5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Relationship Id="rId6" Type="http://schemas.openxmlformats.org/officeDocument/2006/relationships/slide" Target="slide20.xml"/><Relationship Id="rId5" Type="http://schemas.openxmlformats.org/officeDocument/2006/relationships/slide" Target="slide18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苏教版  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数学  二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年级  上册</a:t>
                </a:r>
                <a:endParaRPr kumimoji="1" lang="zh-CN" altLang="en-US" sz="1200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1491632"/>
            <a:ext cx="9144000" cy="684803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用</a:t>
            </a: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8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的乘法口诀求商</a:t>
            </a:r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 flipH="1">
            <a:off x="1613658" y="4457280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3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课前导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入</a:t>
            </a:r>
          </a:p>
        </p:txBody>
      </p:sp>
      <p:sp>
        <p:nvSpPr>
          <p:cNvPr id="17" name="圆角矩形 16">
            <a:hlinkClick r:id="rId4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5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6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1" name="圆角矩形 20">
            <a:hlinkClick r:id="rId7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>
            <a:off x="6780551" y="4413689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矩形 23"/>
          <p:cNvSpPr/>
          <p:nvPr/>
        </p:nvSpPr>
        <p:spPr>
          <a:xfrm>
            <a:off x="1272123" y="647859"/>
            <a:ext cx="4447371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800" dirty="0">
                <a:solidFill>
                  <a:srgbClr val="0050AA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</a:t>
            </a:r>
            <a:r>
              <a:rPr lang="zh-CN" altLang="en-US" sz="2800" dirty="0" smtClean="0">
                <a:solidFill>
                  <a:srgbClr val="0050AA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内乘法和表内除法（二）</a:t>
            </a:r>
            <a:endParaRPr lang="zh-CN" altLang="en-US" sz="2800" dirty="0">
              <a:solidFill>
                <a:srgbClr val="0050AA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0" y="550265"/>
            <a:ext cx="1187624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矩形 22"/>
          <p:cNvSpPr/>
          <p:nvPr/>
        </p:nvSpPr>
        <p:spPr>
          <a:xfrm>
            <a:off x="3074248" y="4397498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131591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6" name="AutoShape 12"/>
          <p:cNvSpPr>
            <a:spLocks noChangeArrowheads="1"/>
          </p:cNvSpPr>
          <p:nvPr/>
        </p:nvSpPr>
        <p:spPr bwMode="auto">
          <a:xfrm>
            <a:off x="5681398" y="2571752"/>
            <a:ext cx="1440160" cy="1080641"/>
          </a:xfrm>
          <a:prstGeom prst="wedgeRoundRectCallout">
            <a:avLst>
              <a:gd name="adj1" fmla="val 61866"/>
              <a:gd name="adj2" fmla="val 35071"/>
              <a:gd name="adj3" fmla="val 16667"/>
            </a:avLst>
          </a:prstGeom>
          <a:solidFill>
            <a:srgbClr val="EBCDFB"/>
          </a:solidFill>
          <a:ln w="9525">
            <a:solidFill>
              <a:srgbClr val="7030A0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4644008" y="1563639"/>
            <a:ext cx="1584176" cy="360040"/>
          </a:xfrm>
          <a:prstGeom prst="wedgeRoundRectCallout">
            <a:avLst>
              <a:gd name="adj1" fmla="val -60699"/>
              <a:gd name="adj2" fmla="val 42205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标题 3"/>
          <p:cNvSpPr>
            <a:spLocks noGrp="1" noChangeArrowheads="1"/>
          </p:cNvSpPr>
          <p:nvPr/>
        </p:nvSpPr>
        <p:spPr bwMode="auto">
          <a:xfrm>
            <a:off x="755576" y="1647649"/>
            <a:ext cx="504056" cy="4200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标题 3"/>
          <p:cNvSpPr>
            <a:spLocks noGrp="1" noChangeArrowheads="1"/>
          </p:cNvSpPr>
          <p:nvPr/>
        </p:nvSpPr>
        <p:spPr bwMode="auto">
          <a:xfrm>
            <a:off x="4644008" y="1563639"/>
            <a:ext cx="1584176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每组有</a:t>
            </a:r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人。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标题 3"/>
          <p:cNvSpPr>
            <a:spLocks noGrp="1" noChangeArrowheads="1"/>
          </p:cNvSpPr>
          <p:nvPr/>
        </p:nvSpPr>
        <p:spPr bwMode="auto">
          <a:xfrm>
            <a:off x="2848558" y="4180104"/>
            <a:ext cx="503485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＝  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584247" y="4269202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496348" y="4269202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290951" y="4269202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2054119" y="4262213"/>
            <a:ext cx="396000" cy="396000"/>
          </a:xfrm>
          <a:prstGeom prst="ellipse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" name="标题 3"/>
          <p:cNvSpPr>
            <a:spLocks noGrp="1" noChangeArrowheads="1"/>
          </p:cNvSpPr>
          <p:nvPr/>
        </p:nvSpPr>
        <p:spPr bwMode="auto">
          <a:xfrm>
            <a:off x="1475656" y="4188861"/>
            <a:ext cx="576064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32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" name="标题 3"/>
          <p:cNvSpPr>
            <a:spLocks noGrp="1" noChangeArrowheads="1"/>
          </p:cNvSpPr>
          <p:nvPr/>
        </p:nvSpPr>
        <p:spPr bwMode="auto">
          <a:xfrm>
            <a:off x="2419575" y="4188861"/>
            <a:ext cx="576064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" name="标题 3"/>
          <p:cNvSpPr>
            <a:spLocks noGrp="1" noChangeArrowheads="1"/>
          </p:cNvSpPr>
          <p:nvPr/>
        </p:nvSpPr>
        <p:spPr bwMode="auto">
          <a:xfrm>
            <a:off x="3195836" y="4188861"/>
            <a:ext cx="576064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7" name="标题 3"/>
          <p:cNvSpPr>
            <a:spLocks noGrp="1" noChangeArrowheads="1"/>
          </p:cNvSpPr>
          <p:nvPr/>
        </p:nvSpPr>
        <p:spPr bwMode="auto">
          <a:xfrm>
            <a:off x="1996073" y="4171769"/>
            <a:ext cx="504056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÷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8" name="标题 3"/>
          <p:cNvSpPr>
            <a:spLocks noGrp="1" noChangeArrowheads="1"/>
          </p:cNvSpPr>
          <p:nvPr/>
        </p:nvSpPr>
        <p:spPr bwMode="auto">
          <a:xfrm>
            <a:off x="3568063" y="4180104"/>
            <a:ext cx="1080120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（  ）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9" name="标题 3"/>
          <p:cNvSpPr>
            <a:spLocks noGrp="1" noChangeArrowheads="1"/>
          </p:cNvSpPr>
          <p:nvPr/>
        </p:nvSpPr>
        <p:spPr bwMode="auto">
          <a:xfrm>
            <a:off x="3953741" y="4200834"/>
            <a:ext cx="360040" cy="488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组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0" name="图片 39" descr="4－4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195736" y="1635646"/>
            <a:ext cx="2952328" cy="2435252"/>
          </a:xfrm>
          <a:prstGeom prst="rect">
            <a:avLst/>
          </a:prstGeom>
        </p:spPr>
      </p:pic>
      <p:sp>
        <p:nvSpPr>
          <p:cNvPr id="42" name="标题 3"/>
          <p:cNvSpPr>
            <a:spLocks noGrp="1" noChangeArrowheads="1"/>
          </p:cNvSpPr>
          <p:nvPr/>
        </p:nvSpPr>
        <p:spPr bwMode="auto">
          <a:xfrm>
            <a:off x="5652120" y="2572272"/>
            <a:ext cx="1584176" cy="1080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200" spc="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32</a:t>
            </a:r>
            <a:r>
              <a:rPr lang="zh-CN" altLang="en-US" sz="2200" b="1" spc="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个小朋</a:t>
            </a:r>
            <a:r>
              <a:rPr lang="zh-CN" altLang="en-US" sz="2200" b="1" spc="-16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友，可以分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成几组？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5" name="标题 3"/>
          <p:cNvSpPr>
            <a:spLocks noGrp="1" noChangeArrowheads="1"/>
          </p:cNvSpPr>
          <p:nvPr/>
        </p:nvSpPr>
        <p:spPr bwMode="auto">
          <a:xfrm>
            <a:off x="4788024" y="4243041"/>
            <a:ext cx="2799928" cy="488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答：可以分成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组。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0" grpId="0"/>
      <p:bldP spid="21" grpId="0"/>
      <p:bldP spid="21" grpId="1"/>
      <p:bldP spid="22" grpId="0" animBg="1"/>
      <p:bldP spid="23" grpId="0" animBg="1"/>
      <p:bldP spid="24" grpId="0" animBg="1"/>
      <p:bldP spid="25" grpId="0" animBg="1"/>
      <p:bldP spid="28" grpId="0"/>
      <p:bldP spid="30" grpId="0"/>
      <p:bldP spid="31" grpId="0"/>
      <p:bldP spid="37" grpId="0"/>
      <p:bldP spid="38" grpId="0"/>
      <p:bldP spid="39" grpId="0"/>
      <p:bldP spid="42" grpId="0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131591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6" name="标题 3"/>
          <p:cNvSpPr>
            <a:spLocks noGrp="1" noChangeArrowheads="1"/>
          </p:cNvSpPr>
          <p:nvPr/>
        </p:nvSpPr>
        <p:spPr bwMode="auto">
          <a:xfrm>
            <a:off x="738792" y="1787892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en-US" altLang="zh-CN" sz="2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" name="标题 3"/>
          <p:cNvSpPr>
            <a:spLocks noGrp="1" noChangeArrowheads="1"/>
          </p:cNvSpPr>
          <p:nvPr/>
        </p:nvSpPr>
        <p:spPr bwMode="auto">
          <a:xfrm>
            <a:off x="1170840" y="1635648"/>
            <a:ext cx="7217584" cy="792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小红每分钟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做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道口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算题，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分钟能做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完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60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道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题吗？</a:t>
            </a:r>
          </a:p>
        </p:txBody>
      </p:sp>
      <p:sp>
        <p:nvSpPr>
          <p:cNvPr id="37" name="矩形 36"/>
          <p:cNvSpPr/>
          <p:nvPr/>
        </p:nvSpPr>
        <p:spPr>
          <a:xfrm>
            <a:off x="2843808" y="2643760"/>
            <a:ext cx="25970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7×8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56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（道）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标题 3"/>
          <p:cNvSpPr>
            <a:spLocks noGrp="1" noChangeArrowheads="1"/>
          </p:cNvSpPr>
          <p:nvPr/>
        </p:nvSpPr>
        <p:spPr bwMode="auto">
          <a:xfrm>
            <a:off x="2411760" y="3579864"/>
            <a:ext cx="4129452" cy="792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spc="15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答</a:t>
            </a:r>
            <a:r>
              <a:rPr lang="en-US" altLang="zh-CN" sz="2400" b="1" spc="15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: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分钟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不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能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做完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60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道题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771800" y="3118199"/>
            <a:ext cx="25970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56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＜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60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1" grpId="0"/>
      <p:bldP spid="37" grpId="0"/>
      <p:bldP spid="22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059583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31" name="标题 3"/>
          <p:cNvSpPr>
            <a:spLocks noGrp="1" noChangeArrowheads="1"/>
          </p:cNvSpPr>
          <p:nvPr/>
        </p:nvSpPr>
        <p:spPr bwMode="auto">
          <a:xfrm>
            <a:off x="787024" y="1735498"/>
            <a:ext cx="504056" cy="4200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en-US" altLang="zh-CN" sz="2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1635648"/>
            <a:ext cx="6557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学校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合唱队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有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人。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37582" y="3478239"/>
            <a:ext cx="2651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答：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可以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站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行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555776" y="2902175"/>
            <a:ext cx="25970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24÷8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（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行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）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50498" y="2215353"/>
            <a:ext cx="6557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）如果每行站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人，可以站几行？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5" grpId="0"/>
      <p:bldP spid="24" grpId="0"/>
      <p:bldP spid="26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059583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31" name="标题 3"/>
          <p:cNvSpPr>
            <a:spLocks noGrp="1" noChangeArrowheads="1"/>
          </p:cNvSpPr>
          <p:nvPr/>
        </p:nvSpPr>
        <p:spPr bwMode="auto">
          <a:xfrm>
            <a:off x="787024" y="1735498"/>
            <a:ext cx="504056" cy="4200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en-US" altLang="zh-CN" sz="2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1635648"/>
            <a:ext cx="6557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学校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合唱队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有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人。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37582" y="3478239"/>
            <a:ext cx="2651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答：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可以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站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行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555776" y="2902175"/>
            <a:ext cx="25970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24÷6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（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行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）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50498" y="2215353"/>
            <a:ext cx="6557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如果每行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站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人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，可以站几行？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4" grpId="0"/>
      <p:bldP spid="26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059583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31" name="标题 3"/>
          <p:cNvSpPr>
            <a:spLocks noGrp="1" noChangeArrowheads="1"/>
          </p:cNvSpPr>
          <p:nvPr/>
        </p:nvSpPr>
        <p:spPr bwMode="auto">
          <a:xfrm>
            <a:off x="787024" y="1735498"/>
            <a:ext cx="504056" cy="4200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9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en-US" altLang="zh-CN" sz="2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1635648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把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48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块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蛋糕装在盒子里，每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盒装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块，装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了几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个盒子？</a:t>
            </a:r>
            <a:endParaRPr lang="zh-CN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37582" y="3478239"/>
            <a:ext cx="2651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答：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装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了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盒子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555776" y="2902175"/>
            <a:ext cx="25970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48÷6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（个）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5" grpId="0"/>
      <p:bldP spid="24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059583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31" name="标题 3"/>
          <p:cNvSpPr>
            <a:spLocks noGrp="1" noChangeArrowheads="1"/>
          </p:cNvSpPr>
          <p:nvPr/>
        </p:nvSpPr>
        <p:spPr bwMode="auto">
          <a:xfrm>
            <a:off x="787024" y="1735498"/>
            <a:ext cx="504056" cy="4200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10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en-US" altLang="zh-CN" sz="2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1635648"/>
            <a:ext cx="6557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一本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56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页的故事书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37582" y="3478239"/>
            <a:ext cx="2651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答：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天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可以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看完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555776" y="2902175"/>
            <a:ext cx="25970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56÷7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（天）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50498" y="2215353"/>
            <a:ext cx="6557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小明每天看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页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几天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可以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看完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？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5" grpId="0"/>
      <p:bldP spid="24" grpId="0"/>
      <p:bldP spid="26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059583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31" name="标题 3"/>
          <p:cNvSpPr>
            <a:spLocks noGrp="1" noChangeArrowheads="1"/>
          </p:cNvSpPr>
          <p:nvPr/>
        </p:nvSpPr>
        <p:spPr bwMode="auto">
          <a:xfrm>
            <a:off x="787024" y="1735498"/>
            <a:ext cx="504056" cy="4200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10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en-US" altLang="zh-CN" sz="2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1635648"/>
            <a:ext cx="6557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一本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56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页的故事书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37582" y="3478239"/>
            <a:ext cx="2651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答：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天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可以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看完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555776" y="2902175"/>
            <a:ext cx="25970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56÷8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（天）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50498" y="2215353"/>
            <a:ext cx="6557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小红每天看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页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几天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可以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看完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？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4" grpId="0"/>
      <p:bldP spid="26" grpId="0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059583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31" name="标题 3"/>
          <p:cNvSpPr>
            <a:spLocks noGrp="1" noChangeArrowheads="1"/>
          </p:cNvSpPr>
          <p:nvPr/>
        </p:nvSpPr>
        <p:spPr bwMode="auto">
          <a:xfrm>
            <a:off x="787024" y="1735498"/>
            <a:ext cx="504056" cy="4200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10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en-US" altLang="zh-CN" sz="2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1635648"/>
            <a:ext cx="6557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一本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56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页的故事书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68960" y="3766271"/>
            <a:ext cx="2651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答：小红看得快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555776" y="2902175"/>
            <a:ext cx="29523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小明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天，小红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天。</a:t>
            </a:r>
            <a:endParaRPr lang="en-US" altLang="zh-CN" sz="2400" b="1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  <a:sym typeface="宋体" panose="02010600030101010101" pitchFamily="2" charset="-122"/>
            </a:endParaRPr>
          </a:p>
          <a:p>
            <a:pPr algn="ctr"/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＞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50498" y="2215353"/>
            <a:ext cx="6557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小明和小红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谁看得快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？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4" grpId="0"/>
      <p:bldP spid="26" grpId="0"/>
      <p:bldP spid="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59632" y="2359647"/>
            <a:ext cx="6192688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我们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学习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了用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的乘法口诀求商。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331640" y="3151735"/>
            <a:ext cx="6624736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计算除法，可以根据乘法口诀来想。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21647" y="2139702"/>
            <a:ext cx="6624736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有的乘法口诀可以计算两道除法算式，如二八十六。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115616" y="3147815"/>
            <a:ext cx="6624736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有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的乘法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口诀可以计算一道除法算式，如八八六十四。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课前导</a:t>
            </a:r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10522" y="3147816"/>
            <a:ext cx="1009150" cy="1265255"/>
          </a:xfrm>
          <a:prstGeom prst="rect">
            <a:avLst/>
          </a:prstGeom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018713" y="1075735"/>
            <a:ext cx="6324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把口诀补充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完整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2909888" y="1925638"/>
            <a:ext cx="3657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五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八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       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2667000" y="3009900"/>
            <a:ext cx="44338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（     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）四十八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4067944" y="1916113"/>
            <a:ext cx="12620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四十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3131840" y="3009900"/>
            <a:ext cx="12620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六八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596336" y="2629547"/>
            <a:ext cx="622259" cy="15983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92" y="1059582"/>
            <a:ext cx="5437285" cy="413086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7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7" name="矩形 4"/>
          <p:cNvSpPr>
            <a:spLocks noChangeArrowheads="1"/>
          </p:cNvSpPr>
          <p:nvPr/>
        </p:nvSpPr>
        <p:spPr bwMode="auto">
          <a:xfrm>
            <a:off x="2149606" y="1673247"/>
            <a:ext cx="4608512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从教材课后习题中选取；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从补充习题中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选取。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课前导</a:t>
            </a:r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pic>
        <p:nvPicPr>
          <p:cNvPr id="65" name="图片 6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596336" y="2629547"/>
            <a:ext cx="622259" cy="1598389"/>
          </a:xfrm>
          <a:prstGeom prst="rect">
            <a:avLst/>
          </a:prstGeom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066925" y="1808163"/>
            <a:ext cx="20462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4×8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2066925" y="2417763"/>
            <a:ext cx="20462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8×4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5335592" y="1808163"/>
            <a:ext cx="20462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3×8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5324478" y="2417763"/>
            <a:ext cx="20478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×3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1907704" y="3003798"/>
            <a:ext cx="20162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四八三十二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5364092" y="3075806"/>
            <a:ext cx="20462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三八二十四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1619672" y="1184434"/>
            <a:ext cx="70215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算一算，再说说用的哪句口诀。</a:t>
            </a:r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971550" y="3003798"/>
            <a:ext cx="1371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口诀</a:t>
            </a:r>
          </a:p>
        </p:txBody>
      </p:sp>
      <p:sp>
        <p:nvSpPr>
          <p:cNvPr id="17" name="TextBox 21"/>
          <p:cNvSpPr txBox="1">
            <a:spLocks noChangeArrowheads="1"/>
          </p:cNvSpPr>
          <p:nvPr/>
        </p:nvSpPr>
        <p:spPr bwMode="auto">
          <a:xfrm>
            <a:off x="4356100" y="3075806"/>
            <a:ext cx="1371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口诀</a:t>
            </a:r>
          </a:p>
        </p:txBody>
      </p:sp>
      <p:sp>
        <p:nvSpPr>
          <p:cNvPr id="20" name="TextBox 1"/>
          <p:cNvSpPr txBox="1">
            <a:spLocks noChangeArrowheads="1"/>
          </p:cNvSpPr>
          <p:nvPr/>
        </p:nvSpPr>
        <p:spPr bwMode="auto">
          <a:xfrm>
            <a:off x="3165925" y="1789113"/>
            <a:ext cx="12620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32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3131844" y="2389188"/>
            <a:ext cx="12620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32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6444212" y="1779588"/>
            <a:ext cx="6480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24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6444212" y="2430463"/>
            <a:ext cx="6480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24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26016" y="1738545"/>
            <a:ext cx="1009150" cy="1265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  <p:bldP spid="13" grpId="0"/>
      <p:bldP spid="14" grpId="0"/>
      <p:bldP spid="15" grpId="0"/>
      <p:bldP spid="16" grpId="0"/>
      <p:bldP spid="17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6" name="AutoShape 12"/>
          <p:cNvSpPr>
            <a:spLocks noChangeArrowheads="1"/>
          </p:cNvSpPr>
          <p:nvPr/>
        </p:nvSpPr>
        <p:spPr bwMode="auto">
          <a:xfrm flipH="1">
            <a:off x="4321792" y="3580510"/>
            <a:ext cx="2376264" cy="648692"/>
          </a:xfrm>
          <a:prstGeom prst="wedgeRoundRectCallout">
            <a:avLst>
              <a:gd name="adj1" fmla="val -58008"/>
              <a:gd name="adj2" fmla="val 8629"/>
              <a:gd name="adj3" fmla="val 16667"/>
            </a:avLst>
          </a:prstGeom>
          <a:solidFill>
            <a:srgbClr val="C3EAB8"/>
          </a:solidFill>
          <a:ln w="9525">
            <a:solidFill>
              <a:srgbClr val="68A828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611560" y="1148683"/>
            <a:ext cx="360000" cy="380282"/>
            <a:chOff x="719592" y="1018103"/>
            <a:chExt cx="360000" cy="380282"/>
          </a:xfrm>
        </p:grpSpPr>
        <p:pic>
          <p:nvPicPr>
            <p:cNvPr id="28" name="Picture 6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19592" y="1018103"/>
              <a:ext cx="360000" cy="380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" name="TextBox 28"/>
            <p:cNvSpPr txBox="1"/>
            <p:nvPr/>
          </p:nvSpPr>
          <p:spPr>
            <a:xfrm>
              <a:off x="791580" y="1023578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4</a:t>
              </a:r>
              <a:endPara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sp>
        <p:nvSpPr>
          <p:cNvPr id="30" name="标题 3"/>
          <p:cNvSpPr>
            <a:spLocks noGrp="1" noChangeArrowheads="1"/>
          </p:cNvSpPr>
          <p:nvPr/>
        </p:nvSpPr>
        <p:spPr bwMode="auto">
          <a:xfrm>
            <a:off x="1170234" y="2448468"/>
            <a:ext cx="6697042" cy="792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spc="13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把花边平均剪成</a:t>
            </a:r>
            <a:r>
              <a:rPr lang="en-US" altLang="zh-CN" sz="2400" spc="13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zh-CN" altLang="en-US" sz="2400" b="1" spc="13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段，每段长多少厘米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？平均剪成</a:t>
            </a:r>
            <a:r>
              <a:rPr lang="en-US" altLang="zh-CN" sz="2400" spc="13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段呢？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470924" y="3363840"/>
            <a:ext cx="27410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16÷2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 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  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（   ）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2696671" y="3393818"/>
            <a:ext cx="396000" cy="39600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458564" y="3910287"/>
            <a:ext cx="27533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16÷8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 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  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（   ）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2684311" y="3940265"/>
            <a:ext cx="396000" cy="39600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5" name="标题 3"/>
          <p:cNvSpPr>
            <a:spLocks noGrp="1" noChangeArrowheads="1"/>
          </p:cNvSpPr>
          <p:nvPr/>
        </p:nvSpPr>
        <p:spPr bwMode="auto">
          <a:xfrm>
            <a:off x="2670654" y="3918054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6" name="标题 3"/>
          <p:cNvSpPr>
            <a:spLocks noGrp="1" noChangeArrowheads="1"/>
          </p:cNvSpPr>
          <p:nvPr/>
        </p:nvSpPr>
        <p:spPr bwMode="auto">
          <a:xfrm>
            <a:off x="2674939" y="3371607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7" name="标题 3"/>
          <p:cNvSpPr>
            <a:spLocks noGrp="1" noChangeArrowheads="1"/>
          </p:cNvSpPr>
          <p:nvPr/>
        </p:nvSpPr>
        <p:spPr bwMode="auto">
          <a:xfrm>
            <a:off x="3220940" y="3354515"/>
            <a:ext cx="864096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厘米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8" name="标题 3"/>
          <p:cNvSpPr>
            <a:spLocks noGrp="1" noChangeArrowheads="1"/>
          </p:cNvSpPr>
          <p:nvPr/>
        </p:nvSpPr>
        <p:spPr bwMode="auto">
          <a:xfrm>
            <a:off x="3166024" y="3900962"/>
            <a:ext cx="936104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厘米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9" name="图片 38" descr="4－1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43612" y="1131590"/>
            <a:ext cx="6408711" cy="689109"/>
          </a:xfrm>
          <a:prstGeom prst="rect">
            <a:avLst/>
          </a:prstGeom>
        </p:spPr>
      </p:pic>
      <p:sp>
        <p:nvSpPr>
          <p:cNvPr id="42" name="右大括号 41"/>
          <p:cNvSpPr/>
          <p:nvPr/>
        </p:nvSpPr>
        <p:spPr>
          <a:xfrm rot="5400000" flipV="1">
            <a:off x="4154879" y="-1204983"/>
            <a:ext cx="216024" cy="6185315"/>
          </a:xfrm>
          <a:prstGeom prst="rightBrace">
            <a:avLst>
              <a:gd name="adj1" fmla="val 90987"/>
              <a:gd name="adj2" fmla="val 4976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3" name="标题 3"/>
          <p:cNvSpPr>
            <a:spLocks noGrp="1" noChangeArrowheads="1"/>
          </p:cNvSpPr>
          <p:nvPr/>
        </p:nvSpPr>
        <p:spPr bwMode="auto">
          <a:xfrm>
            <a:off x="3563888" y="1995687"/>
            <a:ext cx="136815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000" spc="13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16</a:t>
            </a:r>
            <a:r>
              <a:rPr lang="zh-CN" altLang="en-US" sz="2000" b="1" spc="13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厘米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4" name="标题 3"/>
          <p:cNvSpPr>
            <a:spLocks noGrp="1" noChangeArrowheads="1"/>
          </p:cNvSpPr>
          <p:nvPr/>
        </p:nvSpPr>
        <p:spPr bwMode="auto">
          <a:xfrm>
            <a:off x="4283968" y="3579862"/>
            <a:ext cx="2592288" cy="6480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商各是多少？你是怎样想的？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0" grpId="0"/>
      <p:bldP spid="31" grpId="0"/>
      <p:bldP spid="32" grpId="0" animBg="1"/>
      <p:bldP spid="33" grpId="0"/>
      <p:bldP spid="34" grpId="0" animBg="1"/>
      <p:bldP spid="35" grpId="0"/>
      <p:bldP spid="36" grpId="0"/>
      <p:bldP spid="37" grpId="0"/>
      <p:bldP spid="38" grpId="0"/>
      <p:bldP spid="42" grpId="0" animBg="1"/>
      <p:bldP spid="43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059583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8" name="标题 3"/>
          <p:cNvSpPr>
            <a:spLocks noGrp="1" noChangeArrowheads="1"/>
          </p:cNvSpPr>
          <p:nvPr/>
        </p:nvSpPr>
        <p:spPr bwMode="auto">
          <a:xfrm>
            <a:off x="827712" y="1733818"/>
            <a:ext cx="432048" cy="460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en-US" altLang="zh-CN" sz="2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标题 3"/>
          <p:cNvSpPr>
            <a:spLocks noGrp="1" noChangeArrowheads="1"/>
          </p:cNvSpPr>
          <p:nvPr/>
        </p:nvSpPr>
        <p:spPr bwMode="auto">
          <a:xfrm>
            <a:off x="2265212" y="1741499"/>
            <a:ext cx="576064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24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标题 3"/>
          <p:cNvSpPr>
            <a:spLocks noGrp="1" noChangeArrowheads="1"/>
          </p:cNvSpPr>
          <p:nvPr/>
        </p:nvSpPr>
        <p:spPr bwMode="auto">
          <a:xfrm>
            <a:off x="2336759" y="2366092"/>
            <a:ext cx="576064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标题 3"/>
          <p:cNvSpPr>
            <a:spLocks noGrp="1" noChangeArrowheads="1"/>
          </p:cNvSpPr>
          <p:nvPr/>
        </p:nvSpPr>
        <p:spPr bwMode="auto">
          <a:xfrm>
            <a:off x="2370943" y="2969614"/>
            <a:ext cx="576064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标题 3"/>
          <p:cNvSpPr>
            <a:spLocks noGrp="1" noChangeArrowheads="1"/>
          </p:cNvSpPr>
          <p:nvPr/>
        </p:nvSpPr>
        <p:spPr bwMode="auto">
          <a:xfrm>
            <a:off x="4647020" y="1750045"/>
            <a:ext cx="576064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32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标题 3"/>
          <p:cNvSpPr>
            <a:spLocks noGrp="1" noChangeArrowheads="1"/>
          </p:cNvSpPr>
          <p:nvPr/>
        </p:nvSpPr>
        <p:spPr bwMode="auto">
          <a:xfrm>
            <a:off x="4775210" y="2366092"/>
            <a:ext cx="576064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标题 3"/>
          <p:cNvSpPr>
            <a:spLocks noGrp="1" noChangeArrowheads="1"/>
          </p:cNvSpPr>
          <p:nvPr/>
        </p:nvSpPr>
        <p:spPr bwMode="auto">
          <a:xfrm>
            <a:off x="4758118" y="2969614"/>
            <a:ext cx="576064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标题 3"/>
          <p:cNvSpPr>
            <a:spLocks noGrp="1" noChangeArrowheads="1"/>
          </p:cNvSpPr>
          <p:nvPr/>
        </p:nvSpPr>
        <p:spPr bwMode="auto">
          <a:xfrm>
            <a:off x="7130104" y="1750045"/>
            <a:ext cx="576064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56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标题 3"/>
          <p:cNvSpPr>
            <a:spLocks noGrp="1" noChangeArrowheads="1"/>
          </p:cNvSpPr>
          <p:nvPr/>
        </p:nvSpPr>
        <p:spPr bwMode="auto">
          <a:xfrm>
            <a:off x="7236296" y="2366092"/>
            <a:ext cx="576064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" name="标题 3"/>
          <p:cNvSpPr>
            <a:spLocks noGrp="1" noChangeArrowheads="1"/>
          </p:cNvSpPr>
          <p:nvPr/>
        </p:nvSpPr>
        <p:spPr bwMode="auto">
          <a:xfrm>
            <a:off x="7227750" y="2969614"/>
            <a:ext cx="576064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297456" y="1732955"/>
            <a:ext cx="1372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3×8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297456" y="2345023"/>
            <a:ext cx="1372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24÷3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297456" y="2957091"/>
            <a:ext cx="1372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24÷8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3745728" y="1732955"/>
            <a:ext cx="1372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8×4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3745728" y="2345023"/>
            <a:ext cx="1372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32÷8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745728" y="2957091"/>
            <a:ext cx="1372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32÷4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6194000" y="1732955"/>
            <a:ext cx="1372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7×8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6194000" y="2345023"/>
            <a:ext cx="1372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56÷7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6194000" y="2957091"/>
            <a:ext cx="1372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56÷8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059583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 flipH="1">
            <a:off x="6516216" y="2291275"/>
            <a:ext cx="1332656" cy="648692"/>
          </a:xfrm>
          <a:prstGeom prst="wedgeRoundRectCallout">
            <a:avLst>
              <a:gd name="adj1" fmla="val 63831"/>
              <a:gd name="adj2" fmla="val 25755"/>
              <a:gd name="adj3" fmla="val 16667"/>
            </a:avLst>
          </a:prstGeom>
          <a:solidFill>
            <a:srgbClr val="C3EAB8"/>
          </a:solidFill>
          <a:ln w="9525">
            <a:solidFill>
              <a:srgbClr val="68A828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标题 3"/>
          <p:cNvSpPr>
            <a:spLocks noGrp="1" noChangeArrowheads="1"/>
          </p:cNvSpPr>
          <p:nvPr/>
        </p:nvSpPr>
        <p:spPr bwMode="auto">
          <a:xfrm>
            <a:off x="995972" y="1790859"/>
            <a:ext cx="2711932" cy="115703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spc="150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根据一句</a:t>
            </a:r>
            <a:r>
              <a:rPr lang="en-US" altLang="zh-CN" sz="2400" spc="15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r>
              <a:rPr lang="zh-CN" altLang="en-US" sz="2400" b="1" spc="150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的乘法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口诀说出两道除法算式。</a:t>
            </a:r>
            <a:r>
              <a:rPr lang="en-US" altLang="zh-CN" sz="2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 flipH="1">
            <a:off x="4288874" y="1859229"/>
            <a:ext cx="1584176" cy="359519"/>
          </a:xfrm>
          <a:prstGeom prst="wedgeRoundRectCallout">
            <a:avLst>
              <a:gd name="adj1" fmla="val 38096"/>
              <a:gd name="adj2" fmla="val 89721"/>
              <a:gd name="adj3" fmla="val 16667"/>
            </a:avLst>
          </a:prstGeom>
          <a:solidFill>
            <a:srgbClr val="FFFFCC"/>
          </a:solidFill>
          <a:ln w="9525">
            <a:solidFill>
              <a:srgbClr val="FF6600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标题 3"/>
          <p:cNvSpPr>
            <a:spLocks noGrp="1" noChangeArrowheads="1"/>
          </p:cNvSpPr>
          <p:nvPr/>
        </p:nvSpPr>
        <p:spPr bwMode="auto">
          <a:xfrm>
            <a:off x="4283972" y="1859229"/>
            <a:ext cx="1800771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六八四十八。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485672" y="2236361"/>
            <a:ext cx="15121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48÷6</a:t>
            </a:r>
            <a:r>
              <a:rPr lang="zh-CN" altLang="en-US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 48÷8</a:t>
            </a:r>
            <a:r>
              <a:rPr lang="zh-CN" altLang="en-US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</a:t>
            </a:r>
            <a:endParaRPr lang="zh-CN" altLang="en-US" sz="22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1" name="图片 20" descr="4－2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707908" y="2291276"/>
            <a:ext cx="1085715" cy="1720635"/>
          </a:xfrm>
          <a:prstGeom prst="rect">
            <a:avLst/>
          </a:prstGeom>
        </p:spPr>
      </p:pic>
      <p:pic>
        <p:nvPicPr>
          <p:cNvPr id="22" name="图片 21" descr="4－3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436100" y="2147261"/>
            <a:ext cx="1117461" cy="1784127"/>
          </a:xfrm>
          <a:prstGeom prst="rect">
            <a:avLst/>
          </a:prstGeom>
        </p:spPr>
      </p:pic>
      <p:sp>
        <p:nvSpPr>
          <p:cNvPr id="23" name="标题 3"/>
          <p:cNvSpPr>
            <a:spLocks noGrp="1" noChangeArrowheads="1"/>
          </p:cNvSpPr>
          <p:nvPr/>
        </p:nvSpPr>
        <p:spPr bwMode="auto">
          <a:xfrm>
            <a:off x="611560" y="1787219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  <p:bldP spid="17" grpId="0" animBg="1"/>
      <p:bldP spid="18" grpId="0"/>
      <p:bldP spid="20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059583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4" name="标题 3"/>
          <p:cNvSpPr>
            <a:spLocks noGrp="1" noChangeArrowheads="1"/>
          </p:cNvSpPr>
          <p:nvPr/>
        </p:nvSpPr>
        <p:spPr bwMode="auto">
          <a:xfrm>
            <a:off x="727564" y="1648420"/>
            <a:ext cx="432048" cy="460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187624" y="1648422"/>
            <a:ext cx="1372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64÷8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187624" y="2258361"/>
            <a:ext cx="1372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32÷4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187624" y="2868300"/>
            <a:ext cx="1372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48÷8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635896" y="1648422"/>
            <a:ext cx="1372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8÷1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635896" y="2258361"/>
            <a:ext cx="1372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56÷8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635896" y="2868300"/>
            <a:ext cx="1372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24÷3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084168" y="1648422"/>
            <a:ext cx="1372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16÷2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084168" y="2258361"/>
            <a:ext cx="1372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48÷6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084168" y="2868300"/>
            <a:ext cx="1372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40÷5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353204" y="1648422"/>
            <a:ext cx="432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613464" y="1648422"/>
            <a:ext cx="432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7232656" y="1648422"/>
            <a:ext cx="432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353204" y="2258361"/>
            <a:ext cx="432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792930" y="2258361"/>
            <a:ext cx="432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7232656" y="2258361"/>
            <a:ext cx="432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2353204" y="2872558"/>
            <a:ext cx="432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4792930" y="2872558"/>
            <a:ext cx="432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7232656" y="2872558"/>
            <a:ext cx="432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1187624" y="3478239"/>
            <a:ext cx="1372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40÷8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3635896" y="3478239"/>
            <a:ext cx="1372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16÷8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6084168" y="3478239"/>
            <a:ext cx="1372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24÷8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353204" y="3478239"/>
            <a:ext cx="432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4792930" y="3478239"/>
            <a:ext cx="432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7232656" y="3478239"/>
            <a:ext cx="432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203600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1259632" y="1970048"/>
            <a:ext cx="1512168" cy="917022"/>
          </a:xfrm>
          <a:prstGeom prst="rect">
            <a:avLst/>
          </a:prstGeom>
          <a:solidFill>
            <a:srgbClr val="ADDF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3047646" y="1970048"/>
            <a:ext cx="1512168" cy="917022"/>
          </a:xfrm>
          <a:prstGeom prst="rect">
            <a:avLst/>
          </a:prstGeom>
          <a:solidFill>
            <a:srgbClr val="ADDF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4852752" y="1970048"/>
            <a:ext cx="1512168" cy="917022"/>
          </a:xfrm>
          <a:prstGeom prst="rect">
            <a:avLst/>
          </a:prstGeom>
          <a:solidFill>
            <a:srgbClr val="ADDF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6652952" y="1970048"/>
            <a:ext cx="1512168" cy="917022"/>
          </a:xfrm>
          <a:prstGeom prst="rect">
            <a:avLst/>
          </a:prstGeom>
          <a:solidFill>
            <a:srgbClr val="ADDF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6" name="标题 3"/>
          <p:cNvSpPr>
            <a:spLocks noGrp="1" noChangeArrowheads="1"/>
          </p:cNvSpPr>
          <p:nvPr/>
        </p:nvSpPr>
        <p:spPr bwMode="auto">
          <a:xfrm>
            <a:off x="539552" y="1915132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259632" y="1923680"/>
            <a:ext cx="1372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8÷1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237200" y="1923680"/>
            <a:ext cx="432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1259632" y="2470127"/>
            <a:ext cx="1372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8×1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2237200" y="2470127"/>
            <a:ext cx="432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3059832" y="1923680"/>
            <a:ext cx="1372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8÷2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3999576" y="1923680"/>
            <a:ext cx="432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3059832" y="2470127"/>
            <a:ext cx="1372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8×2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3999576" y="2470127"/>
            <a:ext cx="572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16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4860032" y="1923680"/>
            <a:ext cx="1372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8÷4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5799776" y="1923680"/>
            <a:ext cx="432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4860032" y="2470127"/>
            <a:ext cx="1372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8×4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5799776" y="2470127"/>
            <a:ext cx="644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32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6660232" y="1923680"/>
            <a:ext cx="1372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8÷8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7637800" y="1923680"/>
            <a:ext cx="432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6660232" y="2470127"/>
            <a:ext cx="1372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8×8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7637800" y="2470127"/>
            <a:ext cx="6066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64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/>
      <p:bldP spid="47" grpId="0"/>
      <p:bldP spid="48" grpId="0"/>
      <p:bldP spid="49" grpId="0"/>
      <p:bldP spid="50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203600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4" name="标题 3"/>
          <p:cNvSpPr>
            <a:spLocks noGrp="1" noChangeArrowheads="1"/>
          </p:cNvSpPr>
          <p:nvPr/>
        </p:nvSpPr>
        <p:spPr bwMode="auto">
          <a:xfrm>
            <a:off x="899592" y="1779662"/>
            <a:ext cx="432048" cy="460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en-US" altLang="zh-CN" sz="2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287644" y="1779662"/>
            <a:ext cx="63807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从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16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56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中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任选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个数，写出两道乘法算式和两道除法算式。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endParaRPr lang="zh-CN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1547664" y="2643758"/>
            <a:ext cx="15121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16</a:t>
            </a:r>
            <a:endParaRPr lang="en-US" altLang="zh-CN" sz="24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16</a:t>
            </a:r>
            <a:endParaRPr lang="en-US" altLang="zh-CN" sz="24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16÷2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 16÷8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4139952" y="2658274"/>
            <a:ext cx="15121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56</a:t>
            </a:r>
            <a:endParaRPr lang="en-US" altLang="zh-CN" sz="24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56</a:t>
            </a:r>
            <a:endParaRPr lang="en-US" altLang="zh-CN" sz="24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56÷8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 56÷7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42" grpId="0"/>
      <p:bldP spid="43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743</Words>
  <Application>Microsoft Office PowerPoint</Application>
  <PresentationFormat>全屏显示(16:9)</PresentationFormat>
  <Paragraphs>196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黑体</vt:lpstr>
      <vt:lpstr>楷体</vt:lpstr>
      <vt:lpstr>宋体</vt:lpstr>
      <vt:lpstr>微软雅黑</vt:lpstr>
      <vt:lpstr>幼圆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2023-01-16T23:24:50Z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023007E714DC45F3974504727DCA849F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