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62" r:id="rId4"/>
    <p:sldId id="257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63" r:id="rId13"/>
    <p:sldId id="258" r:id="rId14"/>
    <p:sldId id="273" r:id="rId15"/>
    <p:sldId id="274" r:id="rId16"/>
    <p:sldId id="275" r:id="rId17"/>
    <p:sldId id="264" r:id="rId18"/>
    <p:sldId id="265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2AE4C826-AFB3-452E-856A-E7CD0E2AAD4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ED18C0B3-6948-43DD-B457-131B1B72D3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A9BD5218-BD8C-4CCA-B2DC-B1613B706A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1" y="0"/>
            <a:ext cx="12191205" cy="4682579"/>
            <a:chOff x="1" y="0"/>
            <a:chExt cx="12191205" cy="4682579"/>
          </a:xfrm>
        </p:grpSpPr>
        <p:pic>
          <p:nvPicPr>
            <p:cNvPr id="35" name="图片 34" descr="拿着黑灰色钢笔的人-创业,办公室,商业,图表,工作,市场,平衡,成功,技术,数字,数学,数据,电子,笔,纸,组成,统计,计算,计算器,财富,货币,金融-海量高质量免版权图片素材-设计师素材-摄影图片-sitapix-西田图像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212" b="27655"/>
            <a:stretch>
              <a:fillRect/>
            </a:stretch>
          </p:blipFill>
          <p:spPr bwMode="auto">
            <a:xfrm>
              <a:off x="1" y="0"/>
              <a:ext cx="12190412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任意多边形: 形状 33"/>
            <p:cNvSpPr/>
            <p:nvPr/>
          </p:nvSpPr>
          <p:spPr>
            <a:xfrm>
              <a:off x="794" y="0"/>
              <a:ext cx="12190412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>
                    <a:alpha val="80000"/>
                  </a:srgbClr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62125" y="1080173"/>
            <a:ext cx="8667750" cy="4041211"/>
          </a:xfrm>
          <a:prstGeom prst="rect">
            <a:avLst/>
          </a:prstGeom>
          <a:noFill/>
          <a:ln w="38100" cap="flat" cmpd="sng" algn="ctr">
            <a:gradFill>
              <a:gsLst>
                <a:gs pos="0">
                  <a:srgbClr val="499DCC">
                    <a:lumMod val="60000"/>
                    <a:lumOff val="40000"/>
                  </a:srgbClr>
                </a:gs>
                <a:gs pos="81000">
                  <a:srgbClr val="6B71C5">
                    <a:lumMod val="60000"/>
                    <a:lumOff val="4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5979" y="5990766"/>
            <a:ext cx="737766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defRPr/>
            </a:pPr>
            <a:r>
              <a:rPr lang="zh-CN" altLang="en-US" sz="3200" b="1" spc="300" dirty="0">
                <a:solidFill>
                  <a:srgbClr val="00B0F0">
                    <a:alpha val="17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rPr>
              <a:t>某某中小学 九年级数学下册 第</a:t>
            </a:r>
            <a:r>
              <a:rPr lang="en-US" altLang="zh-CN" sz="3200" b="1" spc="300" dirty="0">
                <a:solidFill>
                  <a:srgbClr val="00B0F0">
                    <a:alpha val="17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rPr>
              <a:t>27</a:t>
            </a:r>
            <a:r>
              <a:rPr lang="zh-CN" altLang="en-US" sz="3200" b="1" spc="300" dirty="0">
                <a:solidFill>
                  <a:srgbClr val="00B0F0">
                    <a:alpha val="17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rPr>
              <a:t>章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752975" y="4881349"/>
            <a:ext cx="2686050" cy="504000"/>
            <a:chOff x="4724400" y="5056541"/>
            <a:chExt cx="2686050" cy="504000"/>
          </a:xfrm>
        </p:grpSpPr>
        <p:sp>
          <p:nvSpPr>
            <p:cNvPr id="10" name="矩形: 圆角 9"/>
            <p:cNvSpPr/>
            <p:nvPr/>
          </p:nvSpPr>
          <p:spPr>
            <a:xfrm>
              <a:off x="4724400" y="5056541"/>
              <a:ext cx="2686050" cy="504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914900" y="5147278"/>
              <a:ext cx="2305050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000" kern="0" smtClean="0">
                  <a:solidFill>
                    <a:srgbClr val="F7F7F7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Open Sans Semibold" panose="020B0706030804020204" pitchFamily="34" charset="0"/>
                </a:rPr>
                <a:t>主讲人：</a:t>
              </a:r>
              <a:r>
                <a:rPr lang="en-US" altLang="zh-CN" sz="2000" kern="0" smtClean="0">
                  <a:solidFill>
                    <a:srgbClr val="F7F7F7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Open Sans Semibold" panose="020B0706030804020204" pitchFamily="34" charset="0"/>
                </a:rPr>
                <a:t>PPT818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304283" y="1530943"/>
            <a:ext cx="7583434" cy="2675182"/>
            <a:chOff x="3032485" y="1628472"/>
            <a:chExt cx="6127030" cy="2161411"/>
          </a:xfrm>
        </p:grpSpPr>
        <p:sp>
          <p:nvSpPr>
            <p:cNvPr id="40" name="矩形 39"/>
            <p:cNvSpPr/>
            <p:nvPr/>
          </p:nvSpPr>
          <p:spPr bwMode="auto">
            <a:xfrm>
              <a:off x="3286053" y="2230871"/>
              <a:ext cx="5619894" cy="8952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zh-CN" altLang="en-US" sz="66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相似三角形的性质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3405140" y="3516349"/>
              <a:ext cx="5381720" cy="27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1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PROPERTIES OF SIMILAR TRIANGLES</a:t>
              </a:r>
              <a:endParaRPr lang="zh-CN" altLang="en-U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3032485" y="3312813"/>
              <a:ext cx="6127030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43" name="矩形 42"/>
            <p:cNvSpPr/>
            <p:nvPr/>
          </p:nvSpPr>
          <p:spPr bwMode="auto">
            <a:xfrm>
              <a:off x="4358434" y="1628472"/>
              <a:ext cx="3475134" cy="522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zh-CN" altLang="en-US" sz="36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第二十七章    </a:t>
              </a:r>
              <a:r>
                <a:rPr lang="en-US" altLang="zh-CN" sz="36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27.2.3</a:t>
              </a:r>
              <a:endParaRPr lang="zh-CN" altLang="en-US" sz="36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探究与思考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327" y="2697600"/>
            <a:ext cx="2773456" cy="27734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5241521" y="2460502"/>
                <a:ext cx="5934479" cy="2801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解：分别作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𝐀𝐁𝐂</m:t>
                    </m:r>
                    <m:r>
                      <a:rPr lang="zh-CN" alt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和</m:t>
                    </m:r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的对应高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A’D’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𝐀𝐁𝐂</m:t>
                    </m:r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AD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=k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则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BC=</a:t>
                </a:r>
                <a:r>
                  <a:rPr lang="en-US" altLang="zh-CN" dirty="0" err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kB’C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’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AD=</a:t>
                </a:r>
                <a:r>
                  <a:rPr lang="en-US" altLang="zh-CN" dirty="0" err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kA’D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’</a:t>
                </a:r>
              </a:p>
              <a:p>
                <a:pPr defTabSz="685800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𝐴𝐵𝐶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den>
                    </m:f>
                    <m:r>
                      <a:rPr lang="en-US" altLang="zh-CN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altLang="zh-C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•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BC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n-US" altLang="zh-CN" dirty="0" smtClean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AD</m:t>
                        </m:r>
                      </m:num>
                      <m:den>
                        <m:f>
                          <m:f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•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altLang="zh-CN" dirty="0" smtClean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′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CN" dirty="0" smtClean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′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zh-CN" dirty="0" smtClean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′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D</m:t>
                        </m:r>
                        <m:r>
                          <a:rPr lang="en-US" altLang="zh-CN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’</m:t>
                        </m:r>
                      </m:den>
                    </m:f>
                  </m:oMath>
                </a14:m>
                <a:r>
                  <a:rPr lang="en-US" altLang="zh-CN" i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•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kB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’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’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kA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’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’ </m:t>
                        </m:r>
                      </m:num>
                      <m:den>
                        <m:f>
                          <m:f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•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′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′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′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altLang="zh-CN" dirty="0"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′</m:t>
                        </m:r>
                      </m:den>
                    </m:f>
                    <m:r>
                      <a:rPr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i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521" y="2460502"/>
                <a:ext cx="5934479" cy="2801473"/>
              </a:xfrm>
              <a:prstGeom prst="rect">
                <a:avLst/>
              </a:prstGeom>
              <a:blipFill rotWithShape="1">
                <a:blip r:embed="rId4"/>
                <a:stretch>
                  <a:fillRect l="-4" t="-18" b="-1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5402357" y="5411731"/>
            <a:ext cx="4653802" cy="460382"/>
          </a:xfrm>
          <a:prstGeom prst="rect">
            <a:avLst/>
          </a:prstGeom>
          <a:noFill/>
          <a:ln w="25400" cap="flat" cmpd="sng" algn="ctr">
            <a:solidFill>
              <a:srgbClr val="4BC5B9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相似三角形对应面积的比等于相似比的平方。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46200" y="1496944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如图，△𝐀𝐁𝐂∽△𝐀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𝐁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𝐂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，相似比为𝐤，它们对应面积的比是多少？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1732120" cy="865006"/>
            <a:chOff x="210705" y="105395"/>
            <a:chExt cx="1732120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归纳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任意多边形: 形状 7"/>
          <p:cNvSpPr/>
          <p:nvPr/>
        </p:nvSpPr>
        <p:spPr>
          <a:xfrm>
            <a:off x="3438543" y="3735772"/>
            <a:ext cx="506536" cy="91440"/>
          </a:xfrm>
          <a:custGeom>
            <a:avLst/>
            <a:gdLst>
              <a:gd name="connsiteX0" fmla="*/ 0 w 506536"/>
              <a:gd name="connsiteY0" fmla="*/ 45720 h 91440"/>
              <a:gd name="connsiteX1" fmla="*/ 506536 w 506536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6536" h="91440">
                <a:moveTo>
                  <a:pt x="0" y="45720"/>
                </a:moveTo>
                <a:lnTo>
                  <a:pt x="506536" y="45720"/>
                </a:lnTo>
              </a:path>
            </a:pathLst>
          </a:custGeom>
          <a:noFill/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spcFirstLastPara="0" vert="horz" wrap="square" lIns="253306" tIns="33056" rIns="253304" bIns="33058" numCol="1" spcCol="1270" anchor="ctr" anchorCtr="0">
            <a:noAutofit/>
          </a:bodyPr>
          <a:lstStyle/>
          <a:p>
            <a:pPr marL="0" marR="0" lvl="0" indent="0" algn="ctr" defTabSz="222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5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>
            <a:off x="3438543" y="2816292"/>
            <a:ext cx="506536" cy="965200"/>
          </a:xfrm>
          <a:custGeom>
            <a:avLst/>
            <a:gdLst>
              <a:gd name="connsiteX0" fmla="*/ 0 w 506536"/>
              <a:gd name="connsiteY0" fmla="*/ 965200 h 965200"/>
              <a:gd name="connsiteX1" fmla="*/ 253268 w 506536"/>
              <a:gd name="connsiteY1" fmla="*/ 965200 h 965200"/>
              <a:gd name="connsiteX2" fmla="*/ 253268 w 506536"/>
              <a:gd name="connsiteY2" fmla="*/ 0 h 965200"/>
              <a:gd name="connsiteX3" fmla="*/ 506536 w 506536"/>
              <a:gd name="connsiteY3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536" h="965200">
                <a:moveTo>
                  <a:pt x="0" y="965200"/>
                </a:moveTo>
                <a:lnTo>
                  <a:pt x="253268" y="965200"/>
                </a:lnTo>
                <a:lnTo>
                  <a:pt x="253268" y="0"/>
                </a:lnTo>
                <a:lnTo>
                  <a:pt x="506536" y="0"/>
                </a:lnTo>
              </a:path>
            </a:pathLst>
          </a:custGeom>
          <a:noFill/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spcFirstLastPara="0" vert="horz" wrap="square" lIns="238718" tIns="455349" rIns="238716" bIns="455349" numCol="1" spcCol="1270" anchor="ctr" anchorCtr="0">
            <a:noAutofit/>
          </a:bodyPr>
          <a:lstStyle/>
          <a:p>
            <a:pPr marL="0" marR="0" lvl="0" indent="0" algn="ctr" defTabSz="222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5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>
            <a:off x="1741495" y="3239156"/>
            <a:ext cx="2621934" cy="772160"/>
          </a:xfrm>
          <a:custGeom>
            <a:avLst/>
            <a:gdLst>
              <a:gd name="connsiteX0" fmla="*/ 0 w 4064000"/>
              <a:gd name="connsiteY0" fmla="*/ 0 h 772160"/>
              <a:gd name="connsiteX1" fmla="*/ 4064000 w 4064000"/>
              <a:gd name="connsiteY1" fmla="*/ 0 h 772160"/>
              <a:gd name="connsiteX2" fmla="*/ 4064000 w 4064000"/>
              <a:gd name="connsiteY2" fmla="*/ 772160 h 772160"/>
              <a:gd name="connsiteX3" fmla="*/ 0 w 4064000"/>
              <a:gd name="connsiteY3" fmla="*/ 772160 h 772160"/>
              <a:gd name="connsiteX4" fmla="*/ 0 w 4064000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4000" h="772160">
                <a:moveTo>
                  <a:pt x="0" y="0"/>
                </a:moveTo>
                <a:lnTo>
                  <a:pt x="4064000" y="0"/>
                </a:lnTo>
                <a:lnTo>
                  <a:pt x="4064000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B0F0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spcFirstLastPara="0" vert="vert" wrap="square" lIns="20320" tIns="20320" rIns="20320" bIns="20319" numCol="1" spcCol="1270" anchor="ctr" anchorCtr="0">
            <a:noAutofit/>
          </a:bodyPr>
          <a:lstStyle/>
          <a:p>
            <a:pPr marL="0" marR="0" lvl="0" indent="0" algn="ctr" defTabSz="1422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相似三角形</a:t>
            </a:r>
          </a:p>
        </p:txBody>
      </p:sp>
      <p:sp>
        <p:nvSpPr>
          <p:cNvPr id="11" name="任意多边形: 形状 10"/>
          <p:cNvSpPr/>
          <p:nvPr/>
        </p:nvSpPr>
        <p:spPr>
          <a:xfrm>
            <a:off x="3945079" y="2430211"/>
            <a:ext cx="4301841" cy="772160"/>
          </a:xfrm>
          <a:custGeom>
            <a:avLst/>
            <a:gdLst>
              <a:gd name="connsiteX0" fmla="*/ 0 w 3105046"/>
              <a:gd name="connsiteY0" fmla="*/ 0 h 772160"/>
              <a:gd name="connsiteX1" fmla="*/ 3105046 w 3105046"/>
              <a:gd name="connsiteY1" fmla="*/ 0 h 772160"/>
              <a:gd name="connsiteX2" fmla="*/ 3105046 w 3105046"/>
              <a:gd name="connsiteY2" fmla="*/ 772160 h 772160"/>
              <a:gd name="connsiteX3" fmla="*/ 0 w 3105046"/>
              <a:gd name="connsiteY3" fmla="*/ 772160 h 772160"/>
              <a:gd name="connsiteX4" fmla="*/ 0 w 3105046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5046" h="772160">
                <a:moveTo>
                  <a:pt x="0" y="0"/>
                </a:moveTo>
                <a:lnTo>
                  <a:pt x="3105046" y="0"/>
                </a:lnTo>
                <a:lnTo>
                  <a:pt x="3105046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B0F0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marR="0" lvl="0" indent="0" defTabSz="1066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周长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的比等于相似比</a:t>
            </a:r>
          </a:p>
        </p:txBody>
      </p:sp>
      <p:sp>
        <p:nvSpPr>
          <p:cNvPr id="12" name="任意多边形: 形状 11"/>
          <p:cNvSpPr/>
          <p:nvPr/>
        </p:nvSpPr>
        <p:spPr>
          <a:xfrm>
            <a:off x="3945080" y="3395412"/>
            <a:ext cx="4576227" cy="772160"/>
          </a:xfrm>
          <a:custGeom>
            <a:avLst/>
            <a:gdLst>
              <a:gd name="connsiteX0" fmla="*/ 0 w 4301841"/>
              <a:gd name="connsiteY0" fmla="*/ 0 h 772160"/>
              <a:gd name="connsiteX1" fmla="*/ 4301841 w 4301841"/>
              <a:gd name="connsiteY1" fmla="*/ 0 h 772160"/>
              <a:gd name="connsiteX2" fmla="*/ 4301841 w 4301841"/>
              <a:gd name="connsiteY2" fmla="*/ 772160 h 772160"/>
              <a:gd name="connsiteX3" fmla="*/ 0 w 4301841"/>
              <a:gd name="connsiteY3" fmla="*/ 772160 h 772160"/>
              <a:gd name="connsiteX4" fmla="*/ 0 w 4301841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1841" h="772160">
                <a:moveTo>
                  <a:pt x="0" y="0"/>
                </a:moveTo>
                <a:lnTo>
                  <a:pt x="4301841" y="0"/>
                </a:lnTo>
                <a:lnTo>
                  <a:pt x="4301841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B0F0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marR="0" lvl="0" indent="0" defTabSz="1066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面积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的比等于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相似比的平方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745402" y="1408395"/>
            <a:ext cx="9608398" cy="4041211"/>
          </a:xfrm>
          <a:prstGeom prst="rect">
            <a:avLst/>
          </a:prstGeom>
          <a:noFill/>
          <a:ln w="38100" cap="flat" cmpd="sng" algn="ctr">
            <a:gradFill>
              <a:gsLst>
                <a:gs pos="0">
                  <a:srgbClr val="499DCC">
                    <a:lumMod val="60000"/>
                    <a:lumOff val="40000"/>
                  </a:srgbClr>
                </a:gs>
                <a:gs pos="81000">
                  <a:srgbClr val="6B71C5">
                    <a:lumMod val="60000"/>
                    <a:lumOff val="4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1"/>
            <a:ext cx="4682579" cy="6857999"/>
            <a:chOff x="0" y="1"/>
            <a:chExt cx="4682579" cy="6857999"/>
          </a:xfrm>
        </p:grpSpPr>
        <p:pic>
          <p:nvPicPr>
            <p:cNvPr id="35" name="图片 34" descr="拿着黑灰色钢笔的人-创业,办公室,商业,图表,工作,市场,平衡,成功,技术,数字,数学,数据,电子,笔,纸,组成,统计,计算,计算器,财富,货币,金融-海量高质量免版权图片素材-设计师素材-摄影图片-sitapix-西田图像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48" t="3" r="18228" b="3"/>
            <a:stretch>
              <a:fillRect/>
            </a:stretch>
          </p:blipFill>
          <p:spPr bwMode="auto">
            <a:xfrm>
              <a:off x="0" y="225"/>
              <a:ext cx="4682579" cy="6857553"/>
            </a:xfrm>
            <a:custGeom>
              <a:avLst/>
              <a:gdLst>
                <a:gd name="connsiteX0" fmla="*/ 0 w 4682579"/>
                <a:gd name="connsiteY0" fmla="*/ 0 h 6857553"/>
                <a:gd name="connsiteX1" fmla="*/ 3553459 w 4682579"/>
                <a:gd name="connsiteY1" fmla="*/ 0 h 6857553"/>
                <a:gd name="connsiteX2" fmla="*/ 3578859 w 4682579"/>
                <a:gd name="connsiteY2" fmla="*/ 33025 h 6857553"/>
                <a:gd name="connsiteX3" fmla="*/ 4682579 w 4682579"/>
                <a:gd name="connsiteY3" fmla="*/ 3429446 h 6857553"/>
                <a:gd name="connsiteX4" fmla="*/ 3578859 w 4682579"/>
                <a:gd name="connsiteY4" fmla="*/ 6825868 h 6857553"/>
                <a:gd name="connsiteX5" fmla="*/ 3554490 w 4682579"/>
                <a:gd name="connsiteY5" fmla="*/ 6857553 h 6857553"/>
                <a:gd name="connsiteX6" fmla="*/ 0 w 4682579"/>
                <a:gd name="connsiteY6" fmla="*/ 6857553 h 6857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579" h="6857553">
                  <a:moveTo>
                    <a:pt x="0" y="0"/>
                  </a:moveTo>
                  <a:lnTo>
                    <a:pt x="3553459" y="0"/>
                  </a:lnTo>
                  <a:lnTo>
                    <a:pt x="3578859" y="33025"/>
                  </a:lnTo>
                  <a:cubicBezTo>
                    <a:pt x="4272066" y="980130"/>
                    <a:pt x="4682579" y="2155805"/>
                    <a:pt x="4682579" y="3429446"/>
                  </a:cubicBezTo>
                  <a:cubicBezTo>
                    <a:pt x="4682579" y="4703089"/>
                    <a:pt x="4272066" y="5878763"/>
                    <a:pt x="3578859" y="6825868"/>
                  </a:cubicBezTo>
                  <a:lnTo>
                    <a:pt x="3554490" y="6857553"/>
                  </a:lnTo>
                  <a:lnTo>
                    <a:pt x="0" y="6857553"/>
                  </a:ln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任意多边形: 形状 33"/>
            <p:cNvSpPr/>
            <p:nvPr/>
          </p:nvSpPr>
          <p:spPr>
            <a:xfrm rot="5400000" flipV="1">
              <a:off x="-1087710" y="1087711"/>
              <a:ext cx="6857999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>
                    <a:alpha val="80000"/>
                  </a:srgbClr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596057" y="2080218"/>
            <a:ext cx="5088508" cy="2840872"/>
            <a:chOff x="5596057" y="2037454"/>
            <a:chExt cx="5088508" cy="2840872"/>
          </a:xfrm>
        </p:grpSpPr>
        <p:sp>
          <p:nvSpPr>
            <p:cNvPr id="40" name="矩形 39"/>
            <p:cNvSpPr/>
            <p:nvPr/>
          </p:nvSpPr>
          <p:spPr>
            <a:xfrm>
              <a:off x="5614856" y="3706723"/>
              <a:ext cx="5069709" cy="117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09600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1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、理解并掌握相似三角形对应高的比、对应角平分线的比、对应中线的比都等于相似比，相似三角形对应线段的比等于相似比。</a:t>
              </a:r>
            </a:p>
            <a:p>
              <a:pPr lvl="0" defTabSz="609600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2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、理解并掌握相似三角形周长比等于相似比，面积比等于相似比的平方。</a:t>
              </a:r>
            </a:p>
            <a:p>
              <a:pPr lvl="0" defTabSz="609600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3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、利用相似三角形的性质解决简单的问题。</a:t>
              </a:r>
            </a:p>
          </p:txBody>
        </p:sp>
        <p:sp>
          <p:nvSpPr>
            <p:cNvPr id="42" name="矩形 7"/>
            <p:cNvSpPr/>
            <p:nvPr>
              <p:custDataLst>
                <p:tags r:id="rId1"/>
              </p:custDataLst>
            </p:nvPr>
          </p:nvSpPr>
          <p:spPr>
            <a:xfrm>
              <a:off x="5596057" y="2037454"/>
              <a:ext cx="272382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800">
                <a:defRPr/>
              </a:pPr>
              <a:r>
                <a:rPr lang="zh-CN" altLang="en-US" sz="6600" kern="0" dirty="0">
                  <a:solidFill>
                    <a:srgbClr val="00B0F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sp>
          <p:nvSpPr>
            <p:cNvPr id="43" name="矩形 8"/>
            <p:cNvSpPr/>
            <p:nvPr>
              <p:custDataLst>
                <p:tags r:id="rId2"/>
              </p:custDataLst>
            </p:nvPr>
          </p:nvSpPr>
          <p:spPr>
            <a:xfrm>
              <a:off x="5614856" y="3077585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en-US" altLang="zh-CN" sz="2800" kern="0" dirty="0">
                  <a:solidFill>
                    <a:srgbClr val="00B0F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HOMEWORK PRACTICE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012873" y="2377390"/>
            <a:ext cx="2103224" cy="2103220"/>
            <a:chOff x="5408562" y="584201"/>
            <a:chExt cx="1244642" cy="1244640"/>
          </a:xfrm>
        </p:grpSpPr>
        <p:sp>
          <p:nvSpPr>
            <p:cNvPr id="45" name="椭圆 44"/>
            <p:cNvSpPr/>
            <p:nvPr/>
          </p:nvSpPr>
          <p:spPr>
            <a:xfrm>
              <a:off x="5408562" y="584201"/>
              <a:ext cx="1244642" cy="12446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5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6" name="矩形: 圆角 45"/>
            <p:cNvSpPr/>
            <p:nvPr/>
          </p:nvSpPr>
          <p:spPr>
            <a:xfrm>
              <a:off x="5478333" y="791144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26627"/>
          <p:cNvSpPr>
            <a:spLocks noChangeArrowheads="1"/>
          </p:cNvSpPr>
          <p:nvPr/>
        </p:nvSpPr>
        <p:spPr bwMode="auto">
          <a:xfrm>
            <a:off x="1142606" y="1129746"/>
            <a:ext cx="8229823" cy="239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spcBef>
                <a:spcPct val="20000"/>
              </a:spcBef>
              <a:buClr>
                <a:srgbClr val="50742F"/>
              </a:buClr>
              <a:buSzPct val="80000"/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相似三角形对应边的比为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1∶3,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那么相似比为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对应角平分线的比为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对应高的比为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_________.</a:t>
            </a:r>
          </a:p>
          <a:p>
            <a:pPr defTabSz="685800">
              <a:lnSpc>
                <a:spcPct val="150000"/>
              </a:lnSpc>
              <a:spcBef>
                <a:spcPct val="20000"/>
              </a:spcBef>
              <a:buClr>
                <a:srgbClr val="50742F"/>
              </a:buClr>
              <a:buSzPct val="80000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对应中线的比为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对应周长的比为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__________.</a:t>
            </a:r>
          </a:p>
          <a:p>
            <a:pPr defTabSz="685800">
              <a:lnSpc>
                <a:spcPct val="150000"/>
              </a:lnSpc>
              <a:spcBef>
                <a:spcPct val="20000"/>
              </a:spcBef>
              <a:buClr>
                <a:srgbClr val="50742F"/>
              </a:buClr>
              <a:buSzPct val="80000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对应面积的比为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_________.</a:t>
            </a:r>
          </a:p>
        </p:txBody>
      </p:sp>
      <p:sp>
        <p:nvSpPr>
          <p:cNvPr id="9" name="矩形 8"/>
          <p:cNvSpPr/>
          <p:nvPr/>
        </p:nvSpPr>
        <p:spPr>
          <a:xfrm>
            <a:off x="3428788" y="2971825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1∶9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3382" y="1161058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1∶3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985197" y="2341819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1∶3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10809" y="2326163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1∶3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321246" y="1717868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1∶3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094679" y="1717868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1∶3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42606" y="4015557"/>
            <a:ext cx="824440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把一个三角形变成和它相似的三角形，</a:t>
            </a:r>
          </a:p>
          <a:p>
            <a:pPr defTabSz="685800">
              <a:spcBef>
                <a:spcPct val="50000"/>
              </a:spcBef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）如果边长扩大为原来的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倍，那么面积扩大为原来的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__________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倍。</a:t>
            </a:r>
          </a:p>
          <a:p>
            <a:pPr defTabSz="685800">
              <a:spcBef>
                <a:spcPct val="50000"/>
              </a:spcBef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）如果面积扩大为原来的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100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倍，那么边长扩大为原来的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__________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倍。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spcBef>
                <a:spcPct val="50000"/>
              </a:spcBef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）如果边长缩小到原来的一半，那么面积缩小为原来的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__________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</a:p>
        </p:txBody>
      </p:sp>
      <p:sp>
        <p:nvSpPr>
          <p:cNvPr id="16" name="矩形 15"/>
          <p:cNvSpPr/>
          <p:nvPr/>
        </p:nvSpPr>
        <p:spPr>
          <a:xfrm>
            <a:off x="7917079" y="4351925"/>
            <a:ext cx="546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25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013260" y="4853565"/>
            <a:ext cx="546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10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7878006" y="5456014"/>
                <a:ext cx="354584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zh-CN" sz="16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zh-CN" altLang="en-US" sz="16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006" y="5456014"/>
                <a:ext cx="354584" cy="553357"/>
              </a:xfrm>
              <a:prstGeom prst="rect">
                <a:avLst/>
              </a:prstGeom>
              <a:blipFill rotWithShape="1">
                <a:blip r:embed="rId3"/>
                <a:stretch>
                  <a:fillRect l="-55" t="-17" r="127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142606" y="970401"/>
                <a:ext cx="7885429" cy="1527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．如图，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BD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⊥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AC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于点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CE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⊥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于点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BD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CE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交于点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O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b="1" i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AC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，下列结论正确的是（　　）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 </a:t>
                </a:r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𝑨𝑫</m:t>
                        </m:r>
                      </m:num>
                      <m:den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𝑨𝑬</m:t>
                        </m:r>
                      </m:den>
                    </m:f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B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𝑫𝑶</m:t>
                        </m:r>
                      </m:num>
                      <m:den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𝑪𝑶</m:t>
                        </m:r>
                      </m:den>
                    </m:f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𝑬𝑶</m:t>
                        </m:r>
                      </m:num>
                      <m:den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𝑩𝑶</m:t>
                        </m:r>
                      </m:den>
                    </m:f>
                  </m:oMath>
                </a14:m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 C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𝜟</m:t>
                            </m:r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𝑨𝑩𝑫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zh-CN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𝜟</m:t>
                            </m:r>
                            <m:r>
                              <a:rPr lang="en-US" altLang="zh-CN" sz="16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𝑨𝑪𝑬</m:t>
                            </m:r>
                          </m:sub>
                        </m:sSub>
                      </m:den>
                    </m:f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 D</a:t>
                </a:r>
                <a:r>
                  <a:rPr lang="zh-CN" altLang="zh-CN" sz="1600" b="1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𝜟</m:t>
                        </m:r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𝑨𝑩𝑫</m:t>
                        </m:r>
                        <m:r>
                          <a:rPr lang="zh-CN" altLang="zh-CN" sz="1600" b="1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的周长</m:t>
                        </m:r>
                      </m:num>
                      <m:den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𝜟</m:t>
                        </m:r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𝑨𝑪𝑬</m:t>
                        </m:r>
                        <m:r>
                          <a:rPr lang="zh-CN" altLang="zh-CN" sz="1600" b="1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的周长</m:t>
                        </m:r>
                      </m:den>
                    </m:f>
                    <m:r>
                      <a:rPr lang="en-US" altLang="zh-CN" sz="16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en-US" altLang="zh-CN" sz="16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606" y="970401"/>
                <a:ext cx="7885429" cy="1527662"/>
              </a:xfrm>
              <a:prstGeom prst="rect">
                <a:avLst/>
              </a:prstGeom>
              <a:blipFill rotWithShape="1">
                <a:blip r:embed="rId3"/>
                <a:stretch>
                  <a:fillRect l="-3" t="-8" r="3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笑脸 8"/>
          <p:cNvSpPr/>
          <p:nvPr/>
        </p:nvSpPr>
        <p:spPr>
          <a:xfrm>
            <a:off x="2279824" y="2003086"/>
            <a:ext cx="355256" cy="402372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97935" y="1051466"/>
            <a:ext cx="2151496" cy="165499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142606" y="2706463"/>
            <a:ext cx="7998048" cy="129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．（</a:t>
            </a:r>
            <a:r>
              <a:rPr lang="en-US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2019·</a:t>
            </a:r>
            <a:r>
              <a:rPr lang="zh-CN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如皋市白蒲镇初级中学初三月考）如图，在</a:t>
            </a:r>
            <a:r>
              <a:rPr lang="en-US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△ABC</a:t>
            </a:r>
            <a:r>
              <a:rPr lang="zh-CN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中，</a:t>
            </a:r>
            <a:r>
              <a:rPr lang="en-US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DE∥BC</a:t>
            </a:r>
            <a:r>
              <a:rPr lang="zh-CN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∠ADE</a:t>
            </a:r>
            <a:r>
              <a:rPr lang="zh-CN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＝</a:t>
            </a:r>
            <a:r>
              <a:rPr lang="en-US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∠EFC</a:t>
            </a:r>
            <a:r>
              <a:rPr lang="zh-CN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AD∶BD</a:t>
            </a:r>
            <a:r>
              <a:rPr lang="zh-CN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＝</a:t>
            </a:r>
            <a:r>
              <a:rPr lang="en-US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5∶3</a:t>
            </a:r>
            <a:r>
              <a:rPr lang="zh-CN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CF</a:t>
            </a:r>
            <a:r>
              <a:rPr lang="zh-CN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＝</a:t>
            </a:r>
            <a:r>
              <a:rPr lang="en-US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</a:t>
            </a:r>
            <a:r>
              <a:rPr lang="zh-CN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，则</a:t>
            </a:r>
            <a:r>
              <a:rPr lang="en-US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DE</a:t>
            </a:r>
            <a:r>
              <a:rPr lang="zh-CN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的长为</a:t>
            </a:r>
            <a:r>
              <a:rPr lang="en-US" altLang="zh-CN" b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    )</a:t>
            </a:r>
            <a:endParaRPr lang="zh-CN" altLang="zh-CN" kern="1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b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b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	       B</a:t>
            </a:r>
            <a:r>
              <a:rPr lang="zh-CN" altLang="zh-CN" b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8	    C</a:t>
            </a:r>
            <a:r>
              <a:rPr lang="zh-CN" altLang="zh-CN" b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10	       D</a:t>
            </a:r>
            <a:r>
              <a:rPr lang="zh-CN" altLang="zh-CN" b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12</a:t>
            </a:r>
            <a:endParaRPr lang="zh-CN" altLang="en-US" sz="16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12" name="图片 11" descr="figure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03670" y="3999886"/>
            <a:ext cx="2373458" cy="20690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142606" y="3997842"/>
                <a:ext cx="5543550" cy="26725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b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【解析】</a:t>
                </a:r>
                <a:endParaRPr lang="zh-CN" altLang="zh-CN" sz="16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∵DE∥BC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∴∠ADE=∠B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∠AED=∠C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又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∵∠ADE=∠EFC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∴∠B=∠EFC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△ADE∽△EFC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BD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∥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EF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𝐹𝐶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𝐸𝐹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四边形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BFED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是平行四边形，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∴BD=EF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𝐵𝐷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，解得：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DE=10.</a:t>
                </a:r>
                <a:endParaRPr lang="zh-CN" altLang="zh-CN" sz="16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C.</a:t>
                </a:r>
                <a:endParaRPr lang="zh-CN" altLang="zh-CN" sz="16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606" y="3997842"/>
                <a:ext cx="5543550" cy="2672526"/>
              </a:xfrm>
              <a:prstGeom prst="rect">
                <a:avLst/>
              </a:prstGeom>
              <a:blipFill rotWithShape="1">
                <a:blip r:embed="rId6"/>
                <a:stretch>
                  <a:fillRect l="-4" t="-19" r="4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笑脸 13"/>
          <p:cNvSpPr/>
          <p:nvPr/>
        </p:nvSpPr>
        <p:spPr>
          <a:xfrm>
            <a:off x="3437137" y="3574397"/>
            <a:ext cx="355256" cy="402372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348284" y="1066246"/>
                <a:ext cx="973881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．若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𝜟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𝑨𝑩𝑪</m:t>
                    </m:r>
                  </m:oMath>
                </a14:m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𝜟</m:t>
                    </m:r>
                    <m:sSub>
                      <m:sSubPr>
                        <m:ctrlPr>
                          <a:rPr lang="zh-CN" altLang="zh-CN" sz="2000" b="1" i="1" kern="1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kern="1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altLang="zh-CN" sz="2000" b="1" i="1" kern="1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zh-CN" altLang="zh-CN" sz="2000" b="1" i="1" kern="1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kern="1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altLang="zh-CN" sz="2000" b="1" i="1" kern="1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zh-CN" altLang="zh-CN" sz="2000" b="1" i="1" kern="1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kern="1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altLang="zh-CN" sz="2000" b="1" i="1" kern="1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相似且对应中线之比为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，则周长之比和面积比分别是（</a:t>
                </a:r>
                <a:r>
                  <a:rPr lang="en-US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</a:t>
                </a:r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  <a:endParaRPr lang="zh-CN" altLang="zh-CN" sz="2000" kern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  <a:tabLst>
                    <a:tab pos="1318260" algn="l"/>
                    <a:tab pos="2637155" algn="l"/>
                    <a:tab pos="3955415" algn="l"/>
                  </a:tabLst>
                </a:pPr>
                <a:r>
                  <a:rPr lang="en-US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2000" b="1" i="1" kern="1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   B</a:t>
                </a:r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en-US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C</a:t>
                </a:r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en-US" altLang="zh-CN" sz="2000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</a:t>
                </a:r>
                <a:r>
                  <a:rPr lang="en-US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zh-CN" altLang="zh-CN" sz="2000" b="1" kern="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2000" b="1" i="1" kern="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zh-CN" altLang="zh-CN" sz="2000" kern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284" y="1066246"/>
                <a:ext cx="9738816" cy="1015663"/>
              </a:xfrm>
              <a:prstGeom prst="rect">
                <a:avLst/>
              </a:prstGeom>
              <a:blipFill rotWithShape="1">
                <a:blip r:embed="rId3"/>
                <a:stretch>
                  <a:fillRect l="-2" t="-8" r="-1552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348284" y="2081909"/>
                <a:ext cx="5103316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</a:t>
                </a:r>
                <a14:m>
                  <m:oMath xmlns:m="http://schemas.openxmlformats.org/officeDocument/2006/math">
                    <m:r>
                      <a:rPr lang="zh-CN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宋体" panose="02010600030101010101" pitchFamily="2" charset="-122"/>
                      </a:rPr>
                      <m:t>∵</m:t>
                    </m:r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𝛥</m:t>
                    </m:r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𝛥</m:t>
                    </m:r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相似，且对应中线之比为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2:5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宋体" panose="02010600030101010101" pitchFamily="2" charset="-122"/>
                      </a:rPr>
                      <m:t>∴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其相似比为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2:5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宋体" panose="02010600030101010101" pitchFamily="2" charset="-122"/>
                      </a:rPr>
                      <m:t>∴</m:t>
                    </m:r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𝛥</m:t>
                    </m:r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𝛥</m:t>
                    </m:r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周长之比为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2:5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𝛥</m:t>
                    </m:r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𝛥</m:t>
                    </m:r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面积比为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4:25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故选：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B.</a:t>
                </a:r>
                <a:endParaRPr lang="zh-CN" altLang="zh-CN" sz="16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284" y="2081909"/>
                <a:ext cx="5103316" cy="2308324"/>
              </a:xfrm>
              <a:prstGeom prst="rect">
                <a:avLst/>
              </a:prstGeom>
              <a:blipFill rotWithShape="1">
                <a:blip r:embed="rId4"/>
                <a:stretch>
                  <a:fillRect l="-4" t="-16" b="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笑脸 9"/>
          <p:cNvSpPr/>
          <p:nvPr/>
        </p:nvSpPr>
        <p:spPr>
          <a:xfrm>
            <a:off x="3279028" y="1698705"/>
            <a:ext cx="355256" cy="402372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311275" y="1308841"/>
            <a:ext cx="7753350" cy="129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  <a:r>
              <a:rPr lang="zh-CN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．如图，平行四边形</a:t>
            </a:r>
            <a:r>
              <a:rPr lang="en-US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中，</a:t>
            </a:r>
            <a:r>
              <a:rPr lang="en-US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r>
              <a:rPr lang="zh-CN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为</a:t>
            </a:r>
            <a:r>
              <a:rPr lang="en-US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AD</a:t>
            </a:r>
            <a:r>
              <a:rPr lang="zh-CN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的中点，已知</a:t>
            </a:r>
            <a:r>
              <a:rPr lang="en-US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△DEF</a:t>
            </a:r>
            <a:r>
              <a:rPr lang="zh-CN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的面积为</a:t>
            </a:r>
            <a:r>
              <a:rPr lang="en-US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</a:t>
            </a:r>
            <a:r>
              <a:rPr lang="zh-CN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，则四边形</a:t>
            </a:r>
            <a:r>
              <a:rPr lang="en-US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ABCE</a:t>
            </a:r>
            <a:r>
              <a:rPr lang="zh-CN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的面积为（</a:t>
            </a:r>
            <a:r>
              <a:rPr lang="en-US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   </a:t>
            </a:r>
            <a:r>
              <a:rPr lang="zh-CN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</a:t>
            </a:r>
            <a:r>
              <a:rPr lang="en-US" altLang="zh-CN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</a:t>
            </a:r>
            <a:endParaRPr lang="zh-CN" altLang="zh-CN" kern="1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8S	         B</a:t>
            </a:r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9S	         C</a:t>
            </a:r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10S	           D</a:t>
            </a:r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11S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9" name="图片 8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46008" y="1862985"/>
            <a:ext cx="2833191" cy="14744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1264804" y="3002820"/>
                <a:ext cx="9182100" cy="2985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b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【解析】</a:t>
                </a:r>
                <a:endParaRPr lang="zh-CN" altLang="zh-CN" sz="16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四边形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ABCD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是平行四边形，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∥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 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∴△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DEF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∽△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BCF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mbria Math" panose="02040503050406030204" pitchFamily="18" charset="0"/>
                          </a:rPr>
                          <m:t>△</m:t>
                        </m:r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𝐷𝐸𝐹</m:t>
                        </m:r>
                      </m:sub>
                    </m:sSub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mbria Math" panose="02040503050406030204" pitchFamily="18" charset="0"/>
                          </a:rPr>
                          <m:t>△</m:t>
                        </m:r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𝐵𝐶𝐹</m:t>
                        </m:r>
                      </m:sub>
                    </m:sSub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sSup>
                      <m:sSup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zh-CN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又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中点，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𝐷𝐸</m:t>
                    </m:r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𝐴𝐷</m:t>
                    </m:r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zh-CN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: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DF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: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BF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=1:2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mbria Math" panose="02040503050406030204" pitchFamily="18" charset="0"/>
                          </a:rPr>
                          <m:t>△</m:t>
                        </m:r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𝐷𝐸𝐹</m:t>
                        </m:r>
                      </m:sub>
                    </m:sSub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mbria Math" panose="02040503050406030204" pitchFamily="18" charset="0"/>
                          </a:rPr>
                          <m:t>△</m:t>
                        </m:r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𝐵𝐶𝐹</m:t>
                        </m:r>
                      </m:sub>
                    </m:sSub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=1:4</m:t>
                    </m:r>
                    <m:r>
                      <a:rPr lang="zh-CN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mbria Math" panose="02040503050406030204" pitchFamily="18" charset="0"/>
                          </a:rPr>
                          <m:t>△</m:t>
                        </m:r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𝐵𝐶𝐹</m:t>
                        </m:r>
                      </m:sub>
                    </m:sSub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zh-CN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又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DF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: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BF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=1:2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mbria Math" panose="02040503050406030204" pitchFamily="18" charset="0"/>
                          </a:rPr>
                          <m:t>△</m:t>
                        </m:r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𝐷𝐶𝐹</m:t>
                        </m:r>
                      </m:sub>
                    </m:sSub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zh-CN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 Unicode MS" panose="020B0604020202020204" pitchFamily="34" charset="-122"/>
                          </a:rPr>
                          <m:t>▱</m:t>
                        </m:r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𝐴𝐵𝐶𝐷</m:t>
                        </m:r>
                      </m:sub>
                    </m:sSub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mbria Math" panose="02040503050406030204" pitchFamily="18" charset="0"/>
                          </a:rPr>
                          <m:t>△</m:t>
                        </m:r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𝐷𝐶𝐹</m:t>
                        </m:r>
                      </m:sub>
                    </m:sSub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mbria Math" panose="02040503050406030204" pitchFamily="18" charset="0"/>
                          </a:rPr>
                          <m:t>△</m:t>
                        </m:r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𝐵𝐶𝐹</m:t>
                        </m:r>
                      </m:sub>
                    </m:sSub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)=12</m:t>
                    </m:r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zh-CN" altLang="zh-CN" sz="16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四边形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ABCE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的面积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=9</a:t>
                </a:r>
                <a:r>
                  <a:rPr lang="en-US" altLang="zh-CN" sz="16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S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B.</a:t>
                </a:r>
                <a:endParaRPr lang="zh-CN" altLang="zh-CN" sz="16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804" y="3002820"/>
                <a:ext cx="9182100" cy="2985369"/>
              </a:xfrm>
              <a:prstGeom prst="rect">
                <a:avLst/>
              </a:prstGeom>
              <a:blipFill rotWithShape="1">
                <a:blip r:embed="rId4"/>
                <a:stretch>
                  <a:fillRect l="-6" t="-18" r="6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笑脸 10"/>
          <p:cNvSpPr/>
          <p:nvPr/>
        </p:nvSpPr>
        <p:spPr>
          <a:xfrm>
            <a:off x="2481111" y="2164800"/>
            <a:ext cx="355256" cy="402372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745402" y="1382636"/>
            <a:ext cx="8667750" cy="4041211"/>
          </a:xfrm>
          <a:prstGeom prst="rect">
            <a:avLst/>
          </a:prstGeom>
          <a:noFill/>
          <a:ln w="38100" cap="flat" cmpd="sng" algn="ctr">
            <a:gradFill>
              <a:gsLst>
                <a:gs pos="0">
                  <a:srgbClr val="499DCC">
                    <a:lumMod val="60000"/>
                    <a:lumOff val="40000"/>
                  </a:srgbClr>
                </a:gs>
                <a:gs pos="81000">
                  <a:srgbClr val="6B71C5">
                    <a:lumMod val="60000"/>
                    <a:lumOff val="4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794" y="2175421"/>
            <a:ext cx="12190412" cy="4682579"/>
            <a:chOff x="794" y="2175421"/>
            <a:chExt cx="12190412" cy="4682579"/>
          </a:xfrm>
        </p:grpSpPr>
        <p:pic>
          <p:nvPicPr>
            <p:cNvPr id="24" name="图片 23" descr="拿着黑灰色钢笔的人-创业,办公室,商业,图表,工作,市场,平衡,成功,技术,数字,数学,数据,电子,笔,纸,组成,统计,计算,计算器,财富,货币,金融-海量高质量免版权图片素材-设计师素材-摄影图片-sitapix-西田图像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" t="14911" r="-1" b="28956"/>
            <a:stretch>
              <a:fillRect/>
            </a:stretch>
          </p:blipFill>
          <p:spPr bwMode="auto">
            <a:xfrm>
              <a:off x="1191" y="2175421"/>
              <a:ext cx="12189619" cy="4682579"/>
            </a:xfrm>
            <a:custGeom>
              <a:avLst/>
              <a:gdLst>
                <a:gd name="connsiteX0" fmla="*/ 6096000 w 12189619"/>
                <a:gd name="connsiteY0" fmla="*/ 0 h 4682579"/>
                <a:gd name="connsiteX1" fmla="*/ 12133297 w 12189619"/>
                <a:gd name="connsiteY1" fmla="*/ 1103720 h 4682579"/>
                <a:gd name="connsiteX2" fmla="*/ 12189619 w 12189619"/>
                <a:gd name="connsiteY2" fmla="*/ 1128089 h 4682579"/>
                <a:gd name="connsiteX3" fmla="*/ 12189619 w 12189619"/>
                <a:gd name="connsiteY3" fmla="*/ 4682579 h 4682579"/>
                <a:gd name="connsiteX4" fmla="*/ 0 w 12189619"/>
                <a:gd name="connsiteY4" fmla="*/ 4682579 h 4682579"/>
                <a:gd name="connsiteX5" fmla="*/ 0 w 12189619"/>
                <a:gd name="connsiteY5" fmla="*/ 1129120 h 4682579"/>
                <a:gd name="connsiteX6" fmla="*/ 58703 w 12189619"/>
                <a:gd name="connsiteY6" fmla="*/ 1103720 h 4682579"/>
                <a:gd name="connsiteX7" fmla="*/ 6096000 w 12189619"/>
                <a:gd name="connsiteY7" fmla="*/ 0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9619" h="4682579">
                  <a:moveTo>
                    <a:pt x="6096000" y="0"/>
                  </a:moveTo>
                  <a:cubicBezTo>
                    <a:pt x="8359958" y="0"/>
                    <a:pt x="10449774" y="410513"/>
                    <a:pt x="12133297" y="1103720"/>
                  </a:cubicBezTo>
                  <a:lnTo>
                    <a:pt x="12189619" y="1128089"/>
                  </a:lnTo>
                  <a:lnTo>
                    <a:pt x="12189619" y="4682579"/>
                  </a:lnTo>
                  <a:lnTo>
                    <a:pt x="0" y="4682579"/>
                  </a:lnTo>
                  <a:lnTo>
                    <a:pt x="0" y="1129120"/>
                  </a:lnTo>
                  <a:lnTo>
                    <a:pt x="58703" y="1103720"/>
                  </a:lnTo>
                  <a:cubicBezTo>
                    <a:pt x="1742226" y="410513"/>
                    <a:pt x="3832042" y="0"/>
                    <a:pt x="6096000" y="0"/>
                  </a:cubicBez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任意多边形: 形状 33"/>
            <p:cNvSpPr/>
            <p:nvPr/>
          </p:nvSpPr>
          <p:spPr>
            <a:xfrm flipV="1">
              <a:off x="794" y="2175421"/>
              <a:ext cx="12190412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>
                    <a:alpha val="80000"/>
                  </a:srgbClr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874360" y="470564"/>
            <a:ext cx="2441694" cy="3164132"/>
            <a:chOff x="619165" y="1786115"/>
            <a:chExt cx="2441694" cy="3164132"/>
          </a:xfrm>
        </p:grpSpPr>
        <p:grpSp>
          <p:nvGrpSpPr>
            <p:cNvPr id="16" name="组合 15"/>
            <p:cNvGrpSpPr/>
            <p:nvPr/>
          </p:nvGrpSpPr>
          <p:grpSpPr>
            <a:xfrm>
              <a:off x="890569" y="1786115"/>
              <a:ext cx="1898885" cy="1898883"/>
              <a:chOff x="5219691" y="600046"/>
              <a:chExt cx="1898885" cy="1898883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457200"/>
                <a:endParaRPr lang="zh-CN" altLang="en-US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619165" y="4180806"/>
              <a:ext cx="24416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600">
                <a:defRPr/>
              </a:pPr>
              <a:r>
                <a:rPr kumimoji="1" lang="zh-CN" altLang="en-US" sz="44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课后回顾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78423" y="4103982"/>
            <a:ext cx="3262433" cy="1360211"/>
            <a:chOff x="332553" y="4130504"/>
            <a:chExt cx="3262433" cy="1360211"/>
          </a:xfrm>
        </p:grpSpPr>
        <p:sp>
          <p:nvSpPr>
            <p:cNvPr id="35" name="文本框 34"/>
            <p:cNvSpPr txBox="1"/>
            <p:nvPr/>
          </p:nvSpPr>
          <p:spPr>
            <a:xfrm>
              <a:off x="332553" y="5029050"/>
              <a:ext cx="32624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相似三角形定理的探索</a:t>
              </a:r>
            </a:p>
          </p:txBody>
        </p:sp>
        <p:sp>
          <p:nvSpPr>
            <p:cNvPr id="40" name="椭圆 39"/>
            <p:cNvSpPr/>
            <p:nvPr/>
          </p:nvSpPr>
          <p:spPr>
            <a:xfrm>
              <a:off x="1616916" y="4130504"/>
              <a:ext cx="693707" cy="69370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464784" y="4103982"/>
            <a:ext cx="3262433" cy="1360211"/>
            <a:chOff x="332553" y="4130504"/>
            <a:chExt cx="3262433" cy="1360211"/>
          </a:xfrm>
        </p:grpSpPr>
        <p:sp>
          <p:nvSpPr>
            <p:cNvPr id="42" name="文本框 41"/>
            <p:cNvSpPr txBox="1"/>
            <p:nvPr/>
          </p:nvSpPr>
          <p:spPr>
            <a:xfrm>
              <a:off x="332553" y="5029050"/>
              <a:ext cx="32624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相似三角形定理的证明</a:t>
              </a:r>
            </a:p>
          </p:txBody>
        </p:sp>
        <p:sp>
          <p:nvSpPr>
            <p:cNvPr id="43" name="椭圆 42"/>
            <p:cNvSpPr/>
            <p:nvPr/>
          </p:nvSpPr>
          <p:spPr>
            <a:xfrm>
              <a:off x="1616916" y="4130504"/>
              <a:ext cx="693707" cy="69370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205034" y="4103982"/>
            <a:ext cx="2954656" cy="1729543"/>
            <a:chOff x="486441" y="4130504"/>
            <a:chExt cx="2954656" cy="1729543"/>
          </a:xfrm>
        </p:grpSpPr>
        <p:sp>
          <p:nvSpPr>
            <p:cNvPr id="45" name="文本框 44"/>
            <p:cNvSpPr txBox="1"/>
            <p:nvPr/>
          </p:nvSpPr>
          <p:spPr>
            <a:xfrm>
              <a:off x="486441" y="5029050"/>
              <a:ext cx="295465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利用三角形相似定理</a:t>
              </a:r>
            </a:p>
            <a:p>
              <a:pPr algn="ctr"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解决简单实际问题</a:t>
              </a:r>
            </a:p>
          </p:txBody>
        </p:sp>
        <p:sp>
          <p:nvSpPr>
            <p:cNvPr id="46" name="椭圆 45"/>
            <p:cNvSpPr/>
            <p:nvPr/>
          </p:nvSpPr>
          <p:spPr>
            <a:xfrm>
              <a:off x="1616916" y="4130504"/>
              <a:ext cx="693707" cy="69370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" y="0"/>
            <a:ext cx="12191205" cy="4682579"/>
            <a:chOff x="1" y="0"/>
            <a:chExt cx="12191205" cy="4682579"/>
          </a:xfrm>
        </p:grpSpPr>
        <p:pic>
          <p:nvPicPr>
            <p:cNvPr id="35" name="图片 34" descr="拿着黑灰色钢笔的人-创业,办公室,商业,图表,工作,市场,平衡,成功,技术,数字,数学,数据,电子,笔,纸,组成,统计,计算,计算器,财富,货币,金融-海量高质量免版权图片素材-设计师素材-摄影图片-sitapix-西田图像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212" b="27655"/>
            <a:stretch>
              <a:fillRect/>
            </a:stretch>
          </p:blipFill>
          <p:spPr bwMode="auto">
            <a:xfrm>
              <a:off x="1" y="0"/>
              <a:ext cx="12190412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任意多边形: 形状 33"/>
            <p:cNvSpPr/>
            <p:nvPr/>
          </p:nvSpPr>
          <p:spPr>
            <a:xfrm>
              <a:off x="794" y="0"/>
              <a:ext cx="12190412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>
                    <a:alpha val="80000"/>
                  </a:srgbClr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62125" y="1080173"/>
            <a:ext cx="8667750" cy="4041211"/>
          </a:xfrm>
          <a:prstGeom prst="rect">
            <a:avLst/>
          </a:prstGeom>
          <a:noFill/>
          <a:ln w="38100" cap="flat" cmpd="sng" algn="ctr">
            <a:gradFill>
              <a:gsLst>
                <a:gs pos="0">
                  <a:srgbClr val="499DCC">
                    <a:lumMod val="60000"/>
                    <a:lumOff val="40000"/>
                  </a:srgbClr>
                </a:gs>
                <a:gs pos="81000">
                  <a:srgbClr val="6B71C5">
                    <a:lumMod val="60000"/>
                    <a:lumOff val="4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5979" y="5990766"/>
            <a:ext cx="737766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defRPr/>
            </a:pPr>
            <a:r>
              <a:rPr lang="zh-CN" altLang="en-US" sz="3200" b="1" spc="300" dirty="0">
                <a:solidFill>
                  <a:srgbClr val="00B0F0">
                    <a:alpha val="17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rPr>
              <a:t>某某中小学 九年级数学下册 第</a:t>
            </a:r>
            <a:r>
              <a:rPr lang="en-US" altLang="zh-CN" sz="3200" b="1" spc="300" dirty="0">
                <a:solidFill>
                  <a:srgbClr val="00B0F0">
                    <a:alpha val="17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rPr>
              <a:t>27</a:t>
            </a:r>
            <a:r>
              <a:rPr lang="zh-CN" altLang="en-US" sz="3200" b="1" spc="300" dirty="0">
                <a:solidFill>
                  <a:srgbClr val="00B0F0">
                    <a:alpha val="17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rPr>
              <a:t>章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752975" y="4881349"/>
            <a:ext cx="2686050" cy="504000"/>
            <a:chOff x="4724400" y="5056541"/>
            <a:chExt cx="2686050" cy="504000"/>
          </a:xfrm>
        </p:grpSpPr>
        <p:sp>
          <p:nvSpPr>
            <p:cNvPr id="10" name="矩形: 圆角 9"/>
            <p:cNvSpPr/>
            <p:nvPr/>
          </p:nvSpPr>
          <p:spPr>
            <a:xfrm>
              <a:off x="4724400" y="5056541"/>
              <a:ext cx="2686050" cy="504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914900" y="5147278"/>
              <a:ext cx="2305050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ctr">
                <a:defRPr/>
              </a:pPr>
              <a:r>
                <a:rPr lang="zh-CN" altLang="en-US" sz="2000" kern="0" smtClean="0">
                  <a:solidFill>
                    <a:srgbClr val="F7F7F7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Open Sans Semibold" panose="020B0706030804020204" pitchFamily="34" charset="0"/>
                </a:rPr>
                <a:t>主讲人：</a:t>
              </a:r>
              <a:r>
                <a:rPr lang="en-US" altLang="zh-CN" sz="2000" kern="0" smtClean="0">
                  <a:solidFill>
                    <a:srgbClr val="F7F7F7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Open Sans Semibold" panose="020B0706030804020204" pitchFamily="34" charset="0"/>
                </a:rPr>
                <a:t>PPT818</a:t>
              </a:r>
              <a:endParaRPr lang="zh-CN" altLang="en-US" sz="2000" kern="0" dirty="0">
                <a:solidFill>
                  <a:srgbClr val="F7F7F7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304283" y="1530943"/>
            <a:ext cx="7583434" cy="2675183"/>
            <a:chOff x="3032485" y="1628472"/>
            <a:chExt cx="6127030" cy="2161412"/>
          </a:xfrm>
        </p:grpSpPr>
        <p:sp>
          <p:nvSpPr>
            <p:cNvPr id="40" name="矩形 39"/>
            <p:cNvSpPr/>
            <p:nvPr/>
          </p:nvSpPr>
          <p:spPr bwMode="auto">
            <a:xfrm>
              <a:off x="3286053" y="2230871"/>
              <a:ext cx="5619894" cy="8952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zh-CN" altLang="en-US" sz="66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谢谢各位同学倾听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3405140" y="3516350"/>
              <a:ext cx="5381720" cy="27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1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THANK YOU FOR LISTENING</a:t>
              </a: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3032485" y="3312813"/>
              <a:ext cx="6127030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43" name="矩形 42"/>
            <p:cNvSpPr/>
            <p:nvPr/>
          </p:nvSpPr>
          <p:spPr bwMode="auto">
            <a:xfrm>
              <a:off x="4358434" y="1628472"/>
              <a:ext cx="3475134" cy="522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zh-CN" altLang="en-US" sz="36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第二十七章    </a:t>
              </a:r>
              <a:r>
                <a:rPr lang="en-US" altLang="zh-CN" sz="3600" b="1" kern="1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27.2.3</a:t>
              </a:r>
              <a:endParaRPr lang="zh-CN" altLang="en-US" sz="36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745402" y="1382636"/>
            <a:ext cx="8667750" cy="4041211"/>
          </a:xfrm>
          <a:prstGeom prst="rect">
            <a:avLst/>
          </a:prstGeom>
          <a:noFill/>
          <a:ln w="38100" cap="flat" cmpd="sng" algn="ctr">
            <a:gradFill>
              <a:gsLst>
                <a:gs pos="0">
                  <a:srgbClr val="499DCC">
                    <a:lumMod val="60000"/>
                    <a:lumOff val="40000"/>
                  </a:srgbClr>
                </a:gs>
                <a:gs pos="81000">
                  <a:srgbClr val="6B71C5">
                    <a:lumMod val="60000"/>
                    <a:lumOff val="4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94" y="2175421"/>
            <a:ext cx="12190412" cy="4682579"/>
            <a:chOff x="794" y="2175421"/>
            <a:chExt cx="12190412" cy="4682579"/>
          </a:xfrm>
        </p:grpSpPr>
        <p:pic>
          <p:nvPicPr>
            <p:cNvPr id="24" name="图片 23" descr="拿着黑灰色钢笔的人-创业,办公室,商业,图表,工作,市场,平衡,成功,技术,数字,数学,数据,电子,笔,纸,组成,统计,计算,计算器,财富,货币,金融-海量高质量免版权图片素材-设计师素材-摄影图片-sitapix-西田图像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" t="14911" r="-1" b="28956"/>
            <a:stretch>
              <a:fillRect/>
            </a:stretch>
          </p:blipFill>
          <p:spPr bwMode="auto">
            <a:xfrm>
              <a:off x="1191" y="2175421"/>
              <a:ext cx="12189619" cy="4682579"/>
            </a:xfrm>
            <a:custGeom>
              <a:avLst/>
              <a:gdLst>
                <a:gd name="connsiteX0" fmla="*/ 6096000 w 12189619"/>
                <a:gd name="connsiteY0" fmla="*/ 0 h 4682579"/>
                <a:gd name="connsiteX1" fmla="*/ 12133297 w 12189619"/>
                <a:gd name="connsiteY1" fmla="*/ 1103720 h 4682579"/>
                <a:gd name="connsiteX2" fmla="*/ 12189619 w 12189619"/>
                <a:gd name="connsiteY2" fmla="*/ 1128089 h 4682579"/>
                <a:gd name="connsiteX3" fmla="*/ 12189619 w 12189619"/>
                <a:gd name="connsiteY3" fmla="*/ 4682579 h 4682579"/>
                <a:gd name="connsiteX4" fmla="*/ 0 w 12189619"/>
                <a:gd name="connsiteY4" fmla="*/ 4682579 h 4682579"/>
                <a:gd name="connsiteX5" fmla="*/ 0 w 12189619"/>
                <a:gd name="connsiteY5" fmla="*/ 1129120 h 4682579"/>
                <a:gd name="connsiteX6" fmla="*/ 58703 w 12189619"/>
                <a:gd name="connsiteY6" fmla="*/ 1103720 h 4682579"/>
                <a:gd name="connsiteX7" fmla="*/ 6096000 w 12189619"/>
                <a:gd name="connsiteY7" fmla="*/ 0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9619" h="4682579">
                  <a:moveTo>
                    <a:pt x="6096000" y="0"/>
                  </a:moveTo>
                  <a:cubicBezTo>
                    <a:pt x="8359958" y="0"/>
                    <a:pt x="10449774" y="410513"/>
                    <a:pt x="12133297" y="1103720"/>
                  </a:cubicBezTo>
                  <a:lnTo>
                    <a:pt x="12189619" y="1128089"/>
                  </a:lnTo>
                  <a:lnTo>
                    <a:pt x="12189619" y="4682579"/>
                  </a:lnTo>
                  <a:lnTo>
                    <a:pt x="0" y="4682579"/>
                  </a:lnTo>
                  <a:lnTo>
                    <a:pt x="0" y="1129120"/>
                  </a:lnTo>
                  <a:lnTo>
                    <a:pt x="58703" y="1103720"/>
                  </a:lnTo>
                  <a:cubicBezTo>
                    <a:pt x="1742226" y="410513"/>
                    <a:pt x="3832042" y="0"/>
                    <a:pt x="6096000" y="0"/>
                  </a:cubicBez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任意多边形: 形状 33"/>
            <p:cNvSpPr/>
            <p:nvPr/>
          </p:nvSpPr>
          <p:spPr>
            <a:xfrm flipV="1">
              <a:off x="794" y="2175421"/>
              <a:ext cx="12190412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>
                    <a:alpha val="80000"/>
                  </a:srgbClr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45764" y="470564"/>
            <a:ext cx="1898885" cy="3164132"/>
            <a:chOff x="890569" y="1786115"/>
            <a:chExt cx="1898885" cy="3164132"/>
          </a:xfrm>
        </p:grpSpPr>
        <p:grpSp>
          <p:nvGrpSpPr>
            <p:cNvPr id="16" name="组合 15"/>
            <p:cNvGrpSpPr/>
            <p:nvPr/>
          </p:nvGrpSpPr>
          <p:grpSpPr>
            <a:xfrm>
              <a:off x="890569" y="1786115"/>
              <a:ext cx="1898885" cy="1898883"/>
              <a:chOff x="5219691" y="600046"/>
              <a:chExt cx="1898885" cy="1898883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457200"/>
                <a:endParaRPr lang="zh-CN" altLang="en-US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1183421" y="4180806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600">
                <a:defRPr/>
              </a:pPr>
              <a:r>
                <a:rPr kumimoji="1" lang="zh-CN" altLang="en-US" sz="44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目录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234764" y="4233275"/>
            <a:ext cx="5517032" cy="1965497"/>
            <a:chOff x="3926652" y="1015035"/>
            <a:chExt cx="6498019" cy="2314985"/>
          </a:xfrm>
        </p:grpSpPr>
        <p:sp>
          <p:nvSpPr>
            <p:cNvPr id="26" name="文本框 25"/>
            <p:cNvSpPr txBox="1"/>
            <p:nvPr/>
          </p:nvSpPr>
          <p:spPr>
            <a:xfrm>
              <a:off x="4937609" y="1083332"/>
              <a:ext cx="1667511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学习目标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937608" y="1623840"/>
              <a:ext cx="5487063" cy="170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600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1</a:t>
              </a:r>
              <a:r>
                <a:rPr kumimoji="1" lang="zh-CN" altLang="en-US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、理解并掌握相似三角形对应高的比、对应角平分线的比、对应中线的比都等于相似比，相似三角形对应线段的比等于相似比。</a:t>
              </a:r>
            </a:p>
            <a:p>
              <a:pPr defTabSz="609600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2</a:t>
              </a:r>
              <a:r>
                <a:rPr kumimoji="1" lang="zh-CN" altLang="en-US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、理解并掌握相似三角形周长比等于相似比，面积比等于相似比的平方。</a:t>
              </a:r>
            </a:p>
            <a:p>
              <a:pPr defTabSz="609600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3</a:t>
              </a:r>
              <a:r>
                <a:rPr kumimoji="1" lang="zh-CN" altLang="en-US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、利用相似三角形的性质解决简单的问题。</a:t>
              </a: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456082" y="4120244"/>
            <a:ext cx="4237758" cy="713332"/>
            <a:chOff x="3926652" y="1001212"/>
            <a:chExt cx="4991277" cy="840170"/>
          </a:xfrm>
        </p:grpSpPr>
        <p:sp>
          <p:nvSpPr>
            <p:cNvPr id="30" name="文本框 29"/>
            <p:cNvSpPr txBox="1"/>
            <p:nvPr/>
          </p:nvSpPr>
          <p:spPr>
            <a:xfrm>
              <a:off x="4937609" y="1001212"/>
              <a:ext cx="942507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重点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4937608" y="1438199"/>
              <a:ext cx="3980321" cy="401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600">
                <a:lnSpc>
                  <a:spcPct val="150000"/>
                </a:lnSpc>
                <a:defRPr/>
              </a:pPr>
              <a:r>
                <a:rPr kumimoji="1" lang="zh-CN" altLang="en-US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相似三角形性质定理的探索、理解及应用。</a:t>
              </a:r>
            </a:p>
          </p:txBody>
        </p:sp>
        <p:sp>
          <p:nvSpPr>
            <p:cNvPr id="32" name="椭圆 31"/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456082" y="5304716"/>
            <a:ext cx="3554577" cy="734224"/>
            <a:chOff x="3926652" y="976605"/>
            <a:chExt cx="4186619" cy="864777"/>
          </a:xfrm>
        </p:grpSpPr>
        <p:sp>
          <p:nvSpPr>
            <p:cNvPr id="36" name="文本框 35"/>
            <p:cNvSpPr txBox="1"/>
            <p:nvPr/>
          </p:nvSpPr>
          <p:spPr>
            <a:xfrm>
              <a:off x="4937609" y="976605"/>
              <a:ext cx="942507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难点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4937608" y="1413590"/>
              <a:ext cx="3175663" cy="401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600">
                <a:lnSpc>
                  <a:spcPct val="150000"/>
                </a:lnSpc>
                <a:defRPr/>
              </a:pPr>
              <a:r>
                <a:rPr kumimoji="1" lang="zh-CN" altLang="en-US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相似三角形性质与判定的综合应用。</a:t>
              </a:r>
            </a:p>
          </p:txBody>
        </p:sp>
        <p:sp>
          <p:nvSpPr>
            <p:cNvPr id="38" name="椭圆 37"/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745402" y="1408395"/>
            <a:ext cx="9608398" cy="4041211"/>
          </a:xfrm>
          <a:prstGeom prst="rect">
            <a:avLst/>
          </a:prstGeom>
          <a:noFill/>
          <a:ln w="38100" cap="flat" cmpd="sng" algn="ctr">
            <a:gradFill>
              <a:gsLst>
                <a:gs pos="0">
                  <a:srgbClr val="499DCC">
                    <a:lumMod val="60000"/>
                    <a:lumOff val="40000"/>
                  </a:srgbClr>
                </a:gs>
                <a:gs pos="81000">
                  <a:srgbClr val="6B71C5">
                    <a:lumMod val="60000"/>
                    <a:lumOff val="4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1"/>
            <a:ext cx="4682579" cy="6857999"/>
            <a:chOff x="0" y="1"/>
            <a:chExt cx="4682579" cy="6857999"/>
          </a:xfrm>
        </p:grpSpPr>
        <p:pic>
          <p:nvPicPr>
            <p:cNvPr id="35" name="图片 34" descr="拿着黑灰色钢笔的人-创业,办公室,商业,图表,工作,市场,平衡,成功,技术,数字,数学,数据,电子,笔,纸,组成,统计,计算,计算器,财富,货币,金融-海量高质量免版权图片素材-设计师素材-摄影图片-sitapix-西田图像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48" t="3" r="18228" b="3"/>
            <a:stretch>
              <a:fillRect/>
            </a:stretch>
          </p:blipFill>
          <p:spPr bwMode="auto">
            <a:xfrm>
              <a:off x="0" y="225"/>
              <a:ext cx="4682579" cy="6857553"/>
            </a:xfrm>
            <a:custGeom>
              <a:avLst/>
              <a:gdLst>
                <a:gd name="connsiteX0" fmla="*/ 0 w 4682579"/>
                <a:gd name="connsiteY0" fmla="*/ 0 h 6857553"/>
                <a:gd name="connsiteX1" fmla="*/ 3553459 w 4682579"/>
                <a:gd name="connsiteY1" fmla="*/ 0 h 6857553"/>
                <a:gd name="connsiteX2" fmla="*/ 3578859 w 4682579"/>
                <a:gd name="connsiteY2" fmla="*/ 33025 h 6857553"/>
                <a:gd name="connsiteX3" fmla="*/ 4682579 w 4682579"/>
                <a:gd name="connsiteY3" fmla="*/ 3429446 h 6857553"/>
                <a:gd name="connsiteX4" fmla="*/ 3578859 w 4682579"/>
                <a:gd name="connsiteY4" fmla="*/ 6825868 h 6857553"/>
                <a:gd name="connsiteX5" fmla="*/ 3554490 w 4682579"/>
                <a:gd name="connsiteY5" fmla="*/ 6857553 h 6857553"/>
                <a:gd name="connsiteX6" fmla="*/ 0 w 4682579"/>
                <a:gd name="connsiteY6" fmla="*/ 6857553 h 6857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579" h="6857553">
                  <a:moveTo>
                    <a:pt x="0" y="0"/>
                  </a:moveTo>
                  <a:lnTo>
                    <a:pt x="3553459" y="0"/>
                  </a:lnTo>
                  <a:lnTo>
                    <a:pt x="3578859" y="33025"/>
                  </a:lnTo>
                  <a:cubicBezTo>
                    <a:pt x="4272066" y="980130"/>
                    <a:pt x="4682579" y="2155805"/>
                    <a:pt x="4682579" y="3429446"/>
                  </a:cubicBezTo>
                  <a:cubicBezTo>
                    <a:pt x="4682579" y="4703089"/>
                    <a:pt x="4272066" y="5878763"/>
                    <a:pt x="3578859" y="6825868"/>
                  </a:cubicBezTo>
                  <a:lnTo>
                    <a:pt x="3554490" y="6857553"/>
                  </a:lnTo>
                  <a:lnTo>
                    <a:pt x="0" y="6857553"/>
                  </a:ln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任意多边形: 形状 33"/>
            <p:cNvSpPr/>
            <p:nvPr/>
          </p:nvSpPr>
          <p:spPr>
            <a:xfrm rot="5400000" flipV="1">
              <a:off x="-1087710" y="1087711"/>
              <a:ext cx="6857999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>
                    <a:alpha val="80000"/>
                  </a:srgbClr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557957" y="2067518"/>
            <a:ext cx="5385026" cy="2853572"/>
            <a:chOff x="5557957" y="2024754"/>
            <a:chExt cx="5385026" cy="2853572"/>
          </a:xfrm>
        </p:grpSpPr>
        <p:sp>
          <p:nvSpPr>
            <p:cNvPr id="40" name="矩形 39"/>
            <p:cNvSpPr/>
            <p:nvPr/>
          </p:nvSpPr>
          <p:spPr>
            <a:xfrm>
              <a:off x="5614856" y="3706723"/>
              <a:ext cx="5328127" cy="117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09600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1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、理解并掌握相似三角形对应高的比、对应角平分线的比、对应中线的比都等于相似比，相似三角形对应线段的比等于相似比。</a:t>
              </a:r>
            </a:p>
            <a:p>
              <a:pPr lvl="0" defTabSz="609600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2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、理解并掌握相似三角形周长比等于相似比，面积比等于相似比的平方。</a:t>
              </a:r>
            </a:p>
            <a:p>
              <a:pPr lvl="0" defTabSz="609600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3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、利用相似三角形的性质解决简单的问题。</a:t>
              </a:r>
            </a:p>
          </p:txBody>
        </p:sp>
        <p:sp>
          <p:nvSpPr>
            <p:cNvPr id="42" name="矩形 7"/>
            <p:cNvSpPr/>
            <p:nvPr>
              <p:custDataLst>
                <p:tags r:id="rId1"/>
              </p:custDataLst>
            </p:nvPr>
          </p:nvSpPr>
          <p:spPr>
            <a:xfrm>
              <a:off x="5557957" y="2024754"/>
              <a:ext cx="35702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800">
                <a:defRPr/>
              </a:pPr>
              <a:r>
                <a:rPr lang="zh-CN" altLang="en-US" sz="6600" kern="0" dirty="0">
                  <a:solidFill>
                    <a:srgbClr val="00B0F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学习目标</a:t>
              </a:r>
            </a:p>
          </p:txBody>
        </p:sp>
        <p:sp>
          <p:nvSpPr>
            <p:cNvPr id="43" name="矩形 8"/>
            <p:cNvSpPr/>
            <p:nvPr>
              <p:custDataLst>
                <p:tags r:id="rId2"/>
              </p:custDataLst>
            </p:nvPr>
          </p:nvSpPr>
          <p:spPr>
            <a:xfrm>
              <a:off x="5614856" y="3077585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en-US" altLang="zh-CN" sz="2800" kern="0" dirty="0">
                  <a:solidFill>
                    <a:srgbClr val="00B0F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LEARNING OBJECTIVES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012873" y="2377390"/>
            <a:ext cx="2103224" cy="2103220"/>
            <a:chOff x="5408562" y="584201"/>
            <a:chExt cx="1244642" cy="1244640"/>
          </a:xfrm>
        </p:grpSpPr>
        <p:sp>
          <p:nvSpPr>
            <p:cNvPr id="45" name="椭圆 44"/>
            <p:cNvSpPr/>
            <p:nvPr/>
          </p:nvSpPr>
          <p:spPr>
            <a:xfrm>
              <a:off x="5408562" y="584201"/>
              <a:ext cx="1244642" cy="12446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5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6" name="矩形: 圆角 45"/>
            <p:cNvSpPr/>
            <p:nvPr/>
          </p:nvSpPr>
          <p:spPr>
            <a:xfrm>
              <a:off x="5478333" y="791144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5425439" cy="865006"/>
            <a:chOff x="210705" y="105395"/>
            <a:chExt cx="5425439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44935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判定三角形相似条件知识点回顾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625376" y="1451130"/>
            <a:ext cx="2210023" cy="753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判定定理：</a:t>
            </a:r>
            <a:endParaRPr lang="en-US" altLang="zh-CN" sz="32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25377" y="2373040"/>
            <a:ext cx="9220423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1.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平行于三角形一边的直线和其他两边相交，所构成的三角形与原三角形相似。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25377" y="3061195"/>
            <a:ext cx="8036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三边成比例的两个三角形相似。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25377" y="3644065"/>
            <a:ext cx="8036859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3.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两边成比例且夹角相等的两个三角形相似。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25377" y="4332220"/>
            <a:ext cx="8036859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4.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两角分别相等的两个三角形相似。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625377" y="5020376"/>
            <a:ext cx="8036859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5.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斜边和任意一条直角边成比例的两个直角三角形相似。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探究与思考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082" y="2491466"/>
            <a:ext cx="2773456" cy="27734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5965421" y="2254368"/>
                <a:ext cx="4881873" cy="3133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解：分别作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𝐀𝐁𝐂</m:t>
                    </m:r>
                    <m:r>
                      <a:rPr lang="zh-CN" alt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和</m:t>
                    </m:r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的对应高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A’D’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𝐀𝐁𝐂</m:t>
                    </m:r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B’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</m:t>
                    </m:r>
                    <m:r>
                      <a:rPr lang="en-US" altLang="zh-CN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𝐃</m:t>
                    </m:r>
                    <m:r>
                      <a:rPr lang="zh-CN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和</m:t>
                    </m:r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是直角三角形</a:t>
                </a:r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𝐀𝐁𝐃</m:t>
                    </m:r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=k</a:t>
                </a: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421" y="2254368"/>
                <a:ext cx="4881873" cy="3133678"/>
              </a:xfrm>
              <a:prstGeom prst="rect">
                <a:avLst/>
              </a:prstGeom>
              <a:blipFill rotWithShape="1">
                <a:blip r:embed="rId4"/>
                <a:stretch>
                  <a:fillRect l="-5" t="-4" r="5" b="-4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6056857" y="5777051"/>
            <a:ext cx="3862138" cy="46487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相似三角形对应高的比等于相似比。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68006" y="1537720"/>
            <a:ext cx="1009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如图，△𝐀𝐁𝐂∽△𝐀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𝐁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𝐂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，相似比为𝐤，它们对应高的比是多少？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探究与思考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5287735" y="2334368"/>
                <a:ext cx="5251667" cy="3440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解：分别作</a:t>
                </a:r>
                <a14:m>
                  <m:oMath xmlns:m="http://schemas.openxmlformats.org/officeDocument/2006/math">
                    <m:r>
                      <a:rPr lang="zh-CN" altLang="en-US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𝐀𝐁𝐂</m:t>
                    </m:r>
                    <m:r>
                      <a:rPr lang="zh-CN" alt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和</m:t>
                    </m:r>
                    <m:r>
                      <a:rPr lang="zh-CN" altLang="en-US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sSup>
                      <m:sSupPr>
                        <m:ctrlPr>
                          <a:rPr lang="en-US" altLang="zh-CN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p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的对应中线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A’D’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zh-CN" altLang="en-US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𝐀𝐁𝐂</m:t>
                    </m:r>
                    <m:r>
                      <a:rPr lang="zh-CN" altLang="en-US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sSup>
                      <m:sSupPr>
                        <m:ctrlPr>
                          <a:rPr lang="en-US" altLang="zh-CN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p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∴∠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B=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B’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16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sSup>
                          <m:sSupPr>
                            <m:ctrlPr>
                              <a:rPr lang="en-US" altLang="zh-CN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16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=k </a:t>
                </a:r>
                <a:endParaRPr lang="en-US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AD</m:t>
                    </m:r>
                    <m:r>
                      <m:rPr>
                        <m:nor/>
                      </m:rPr>
                      <a:rPr lang="zh-CN" altLang="en-US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和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A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’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D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’</m:t>
                    </m:r>
                  </m:oMath>
                </a14:m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</a:t>
                </a:r>
                <a14:m>
                  <m:oMath xmlns:m="http://schemas.openxmlformats.org/officeDocument/2006/math">
                    <m:r>
                      <a:rPr lang="zh-CN" altLang="en-US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𝐀𝐁𝐂</m:t>
                    </m:r>
                    <m:r>
                      <a:rPr lang="zh-CN" altLang="en-US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和</m:t>
                    </m:r>
                    <m:r>
                      <a:rPr lang="zh-CN" altLang="en-US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sSup>
                      <m:sSupPr>
                        <m:ctrlPr>
                          <a:rPr lang="en-US" altLang="zh-CN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p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的对应中线</a:t>
                </a:r>
                <a:endParaRPr lang="en-US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zh-CN" altLang="en-US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𝐁𝐃</m:t>
                    </m:r>
                    <m:r>
                      <a:rPr lang="en-US" altLang="zh-CN" sz="1600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BC,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𝐁</m:t>
                    </m:r>
                    <m:r>
                      <a:rPr lang="en-US" altLang="zh-CN" sz="1600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altLang="zh-CN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𝐃</m:t>
                    </m:r>
                    <m:r>
                      <a:rPr lang="en-US" altLang="zh-CN" sz="1600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altLang="zh-CN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B’C’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BD</m:t>
                        </m:r>
                      </m:num>
                      <m:den>
                        <m:sSup>
                          <m:sSupPr>
                            <m:ctrlPr>
                              <a:rPr lang="en-US" altLang="zh-CN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16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16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sSup>
                          <m:sSupPr>
                            <m:ctrlPr>
                              <a:rPr lang="en-US" altLang="zh-CN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16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=k 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∴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16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BD</m:t>
                        </m:r>
                      </m:num>
                      <m:den>
                        <m:sSup>
                          <m:sSupPr>
                            <m:ctrlPr>
                              <a:rPr lang="en-US" altLang="zh-CN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=k</a:t>
                </a:r>
              </a:p>
              <a:p>
                <a:pPr defTabSz="685800"/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zh-CN" altLang="en-US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𝐀𝐁𝐃</m:t>
                    </m:r>
                    <m:r>
                      <a:rPr lang="zh-CN" altLang="en-US" sz="1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sSup>
                      <m:sSupPr>
                        <m:ctrlPr>
                          <a:rPr lang="en-US" altLang="zh-CN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zh-CN" sz="1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/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16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AD</m:t>
                        </m:r>
                      </m:num>
                      <m:den>
                        <m:sSup>
                          <m:sSupPr>
                            <m:ctrlPr>
                              <a:rPr lang="en-US" altLang="zh-CN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altLang="zh-CN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=k</a:t>
                </a: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735" y="2334368"/>
                <a:ext cx="5251667" cy="3440685"/>
              </a:xfrm>
              <a:prstGeom prst="rect">
                <a:avLst/>
              </a:prstGeom>
              <a:blipFill rotWithShape="1">
                <a:blip r:embed="rId3"/>
                <a:stretch>
                  <a:fillRect l="-2" t="-3" r="6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7221394" y="5528980"/>
            <a:ext cx="4420781" cy="460382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相似三角形对应中线的比等于相似比。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2400" y="2558366"/>
            <a:ext cx="2992688" cy="299268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320800" y="1419554"/>
            <a:ext cx="988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如图，△𝐀𝐁𝐂∽△𝐀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𝐁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𝐂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，相似比为𝐤，它们中线的比是多少？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探究与思考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5251233" y="2095872"/>
                <a:ext cx="5962867" cy="3578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解：分别作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𝐀𝐁𝐂</m:t>
                    </m:r>
                    <m:r>
                      <a:rPr lang="zh-CN" alt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和</m:t>
                    </m:r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的对应中线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A’D’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𝐀𝐁𝐂</m:t>
                    </m:r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B’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 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AD</m:t>
                    </m:r>
                    <m:r>
                      <m:rPr>
                        <m:nor/>
                      </m:rPr>
                      <a:rPr lang="zh-CN" altLang="en-US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和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A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’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D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’</m:t>
                    </m:r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𝐀𝐁𝐂</m:t>
                    </m:r>
                    <m:r>
                      <a:rPr lang="zh-CN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和</m:t>
                    </m:r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的对应中线</a:t>
                </a:r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altLang="zh-CN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𝐁𝐀𝐃</m:t>
                    </m:r>
                    <m:r>
                      <a:rPr lang="en-US" altLang="zh-CN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zh-CN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BAC,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∠</m:t>
                        </m:r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𝐃</m:t>
                    </m:r>
                    <m:r>
                      <a:rPr lang="en-US" altLang="zh-CN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zh-CN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B’AC’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𝐁𝐀𝐃</m:t>
                    </m:r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∠</m:t>
                        </m:r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𝐀𝐃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𝐀𝐁𝐃</m:t>
                    </m:r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/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AD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=k</a:t>
                </a: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233" y="2095872"/>
                <a:ext cx="5962867" cy="3578287"/>
              </a:xfrm>
              <a:prstGeom prst="rect">
                <a:avLst/>
              </a:prstGeom>
              <a:blipFill rotWithShape="1">
                <a:blip r:embed="rId3"/>
                <a:stretch>
                  <a:fillRect l="-7" t="-10" b="-24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7488831" y="5724235"/>
            <a:ext cx="4703169" cy="460382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  <a:sym typeface="宋体" panose="02010600030101010101" pitchFamily="2" charset="-122"/>
              </a:rPr>
              <a:t>相似三角形对应角平分线的比等于相似比。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06" y="2229878"/>
            <a:ext cx="3382938" cy="337719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142606" y="1378337"/>
            <a:ext cx="9969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如图，△𝐀𝐁𝐂∽△𝐀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𝐁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𝐂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，相似比为𝐤，它们角平分线的比是多少？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1732120" cy="865006"/>
            <a:chOff x="210705" y="105395"/>
            <a:chExt cx="1732120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归纳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任意多边形: 形状 7"/>
          <p:cNvSpPr/>
          <p:nvPr/>
        </p:nvSpPr>
        <p:spPr>
          <a:xfrm>
            <a:off x="2433617" y="3641792"/>
            <a:ext cx="506536" cy="965199"/>
          </a:xfrm>
          <a:custGeom>
            <a:avLst/>
            <a:gdLst>
              <a:gd name="connsiteX0" fmla="*/ 0 w 506536"/>
              <a:gd name="connsiteY0" fmla="*/ 0 h 965199"/>
              <a:gd name="connsiteX1" fmla="*/ 253268 w 506536"/>
              <a:gd name="connsiteY1" fmla="*/ 0 h 965199"/>
              <a:gd name="connsiteX2" fmla="*/ 253268 w 506536"/>
              <a:gd name="connsiteY2" fmla="*/ 965199 h 965199"/>
              <a:gd name="connsiteX3" fmla="*/ 506536 w 506536"/>
              <a:gd name="connsiteY3" fmla="*/ 965199 h 965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536" h="965199">
                <a:moveTo>
                  <a:pt x="0" y="0"/>
                </a:moveTo>
                <a:lnTo>
                  <a:pt x="253268" y="0"/>
                </a:lnTo>
                <a:lnTo>
                  <a:pt x="253268" y="965199"/>
                </a:lnTo>
                <a:lnTo>
                  <a:pt x="506536" y="965199"/>
                </a:lnTo>
              </a:path>
            </a:pathLst>
          </a:custGeom>
          <a:noFill/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spcFirstLastPara="0" vert="horz" wrap="square" lIns="238718" tIns="455348" rIns="238716" bIns="455349" numCol="1" spcCol="1270" anchor="ctr" anchorCtr="0">
            <a:noAutofit/>
          </a:bodyPr>
          <a:lstStyle/>
          <a:p>
            <a:pPr marL="0" marR="0" lvl="0" indent="0" algn="ctr" defTabSz="222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5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>
            <a:off x="2433617" y="3596072"/>
            <a:ext cx="506536" cy="91440"/>
          </a:xfrm>
          <a:custGeom>
            <a:avLst/>
            <a:gdLst>
              <a:gd name="connsiteX0" fmla="*/ 0 w 506536"/>
              <a:gd name="connsiteY0" fmla="*/ 45720 h 91440"/>
              <a:gd name="connsiteX1" fmla="*/ 506536 w 506536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6536" h="91440">
                <a:moveTo>
                  <a:pt x="0" y="45720"/>
                </a:moveTo>
                <a:lnTo>
                  <a:pt x="506536" y="45720"/>
                </a:lnTo>
              </a:path>
            </a:pathLst>
          </a:custGeom>
          <a:noFill/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spcFirstLastPara="0" vert="horz" wrap="square" lIns="253306" tIns="33056" rIns="253304" bIns="33058" numCol="1" spcCol="1270" anchor="ctr" anchorCtr="0">
            <a:noAutofit/>
          </a:bodyPr>
          <a:lstStyle/>
          <a:p>
            <a:pPr marL="0" marR="0" lvl="0" indent="0" algn="ctr" defTabSz="222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5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>
            <a:off x="2433617" y="2676591"/>
            <a:ext cx="506536" cy="965200"/>
          </a:xfrm>
          <a:custGeom>
            <a:avLst/>
            <a:gdLst>
              <a:gd name="connsiteX0" fmla="*/ 0 w 506536"/>
              <a:gd name="connsiteY0" fmla="*/ 965200 h 965200"/>
              <a:gd name="connsiteX1" fmla="*/ 253268 w 506536"/>
              <a:gd name="connsiteY1" fmla="*/ 965200 h 965200"/>
              <a:gd name="connsiteX2" fmla="*/ 253268 w 506536"/>
              <a:gd name="connsiteY2" fmla="*/ 0 h 965200"/>
              <a:gd name="connsiteX3" fmla="*/ 506536 w 506536"/>
              <a:gd name="connsiteY3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536" h="965200">
                <a:moveTo>
                  <a:pt x="0" y="965200"/>
                </a:moveTo>
                <a:lnTo>
                  <a:pt x="253268" y="965200"/>
                </a:lnTo>
                <a:lnTo>
                  <a:pt x="253268" y="0"/>
                </a:lnTo>
                <a:lnTo>
                  <a:pt x="506536" y="0"/>
                </a:lnTo>
              </a:path>
            </a:pathLst>
          </a:custGeom>
          <a:noFill/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spcFirstLastPara="0" vert="horz" wrap="square" lIns="238718" tIns="455349" rIns="238716" bIns="455349" numCol="1" spcCol="1270" anchor="ctr" anchorCtr="0">
            <a:noAutofit/>
          </a:bodyPr>
          <a:lstStyle/>
          <a:p>
            <a:pPr marL="0" marR="0" lvl="0" indent="0" algn="ctr" defTabSz="222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5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任意多边形: 形状 10"/>
          <p:cNvSpPr/>
          <p:nvPr/>
        </p:nvSpPr>
        <p:spPr>
          <a:xfrm rot="16200000">
            <a:off x="15538" y="3255712"/>
            <a:ext cx="4064000" cy="772160"/>
          </a:xfrm>
          <a:custGeom>
            <a:avLst/>
            <a:gdLst>
              <a:gd name="connsiteX0" fmla="*/ 0 w 4064000"/>
              <a:gd name="connsiteY0" fmla="*/ 0 h 772160"/>
              <a:gd name="connsiteX1" fmla="*/ 4064000 w 4064000"/>
              <a:gd name="connsiteY1" fmla="*/ 0 h 772160"/>
              <a:gd name="connsiteX2" fmla="*/ 4064000 w 4064000"/>
              <a:gd name="connsiteY2" fmla="*/ 772160 h 772160"/>
              <a:gd name="connsiteX3" fmla="*/ 0 w 4064000"/>
              <a:gd name="connsiteY3" fmla="*/ 772160 h 772160"/>
              <a:gd name="connsiteX4" fmla="*/ 0 w 4064000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4000" h="772160">
                <a:moveTo>
                  <a:pt x="0" y="0"/>
                </a:moveTo>
                <a:lnTo>
                  <a:pt x="4064000" y="0"/>
                </a:lnTo>
                <a:lnTo>
                  <a:pt x="4064000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B0F0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spcFirstLastPara="0" vert="vert" wrap="square" lIns="20320" tIns="20320" rIns="20320" bIns="20319" numCol="1" spcCol="1270" anchor="ctr" anchorCtr="0">
            <a:noAutofit/>
          </a:bodyPr>
          <a:lstStyle/>
          <a:p>
            <a:pPr marL="0" marR="0" lvl="0" indent="0" algn="ctr" defTabSz="1422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相似三角形</a:t>
            </a:r>
          </a:p>
        </p:txBody>
      </p:sp>
      <p:sp>
        <p:nvSpPr>
          <p:cNvPr id="12" name="任意多边形: 形状 11"/>
          <p:cNvSpPr/>
          <p:nvPr/>
        </p:nvSpPr>
        <p:spPr>
          <a:xfrm>
            <a:off x="2940154" y="2290511"/>
            <a:ext cx="3105046" cy="772160"/>
          </a:xfrm>
          <a:custGeom>
            <a:avLst/>
            <a:gdLst>
              <a:gd name="connsiteX0" fmla="*/ 0 w 3105046"/>
              <a:gd name="connsiteY0" fmla="*/ 0 h 772160"/>
              <a:gd name="connsiteX1" fmla="*/ 3105046 w 3105046"/>
              <a:gd name="connsiteY1" fmla="*/ 0 h 772160"/>
              <a:gd name="connsiteX2" fmla="*/ 3105046 w 3105046"/>
              <a:gd name="connsiteY2" fmla="*/ 772160 h 772160"/>
              <a:gd name="connsiteX3" fmla="*/ 0 w 3105046"/>
              <a:gd name="connsiteY3" fmla="*/ 772160 h 772160"/>
              <a:gd name="connsiteX4" fmla="*/ 0 w 3105046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5046" h="772160">
                <a:moveTo>
                  <a:pt x="0" y="0"/>
                </a:moveTo>
                <a:lnTo>
                  <a:pt x="3105046" y="0"/>
                </a:lnTo>
                <a:lnTo>
                  <a:pt x="3105046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B0F0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marR="0" lvl="0" indent="0" algn="ctr" defTabSz="1066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对应高的比等于相似比</a:t>
            </a:r>
          </a:p>
        </p:txBody>
      </p:sp>
      <p:sp>
        <p:nvSpPr>
          <p:cNvPr id="13" name="任意多边形: 形状 12"/>
          <p:cNvSpPr/>
          <p:nvPr/>
        </p:nvSpPr>
        <p:spPr>
          <a:xfrm>
            <a:off x="2940154" y="3255712"/>
            <a:ext cx="4301841" cy="772160"/>
          </a:xfrm>
          <a:custGeom>
            <a:avLst/>
            <a:gdLst>
              <a:gd name="connsiteX0" fmla="*/ 0 w 4301841"/>
              <a:gd name="connsiteY0" fmla="*/ 0 h 772160"/>
              <a:gd name="connsiteX1" fmla="*/ 4301841 w 4301841"/>
              <a:gd name="connsiteY1" fmla="*/ 0 h 772160"/>
              <a:gd name="connsiteX2" fmla="*/ 4301841 w 4301841"/>
              <a:gd name="connsiteY2" fmla="*/ 772160 h 772160"/>
              <a:gd name="connsiteX3" fmla="*/ 0 w 4301841"/>
              <a:gd name="connsiteY3" fmla="*/ 772160 h 772160"/>
              <a:gd name="connsiteX4" fmla="*/ 0 w 4301841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1841" h="772160">
                <a:moveTo>
                  <a:pt x="0" y="0"/>
                </a:moveTo>
                <a:lnTo>
                  <a:pt x="4301841" y="0"/>
                </a:lnTo>
                <a:lnTo>
                  <a:pt x="4301841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B0F0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marR="0" lvl="0" indent="0" defTabSz="1066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对应中线的比等于相似比</a:t>
            </a:r>
          </a:p>
        </p:txBody>
      </p:sp>
      <p:sp>
        <p:nvSpPr>
          <p:cNvPr id="14" name="任意多边形: 形状 13"/>
          <p:cNvSpPr/>
          <p:nvPr/>
        </p:nvSpPr>
        <p:spPr>
          <a:xfrm>
            <a:off x="2940154" y="4220911"/>
            <a:ext cx="4274944" cy="772160"/>
          </a:xfrm>
          <a:custGeom>
            <a:avLst/>
            <a:gdLst>
              <a:gd name="connsiteX0" fmla="*/ 0 w 4274944"/>
              <a:gd name="connsiteY0" fmla="*/ 0 h 772160"/>
              <a:gd name="connsiteX1" fmla="*/ 4274944 w 4274944"/>
              <a:gd name="connsiteY1" fmla="*/ 0 h 772160"/>
              <a:gd name="connsiteX2" fmla="*/ 4274944 w 4274944"/>
              <a:gd name="connsiteY2" fmla="*/ 772160 h 772160"/>
              <a:gd name="connsiteX3" fmla="*/ 0 w 4274944"/>
              <a:gd name="connsiteY3" fmla="*/ 772160 h 772160"/>
              <a:gd name="connsiteX4" fmla="*/ 0 w 427494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4944" h="772160">
                <a:moveTo>
                  <a:pt x="0" y="0"/>
                </a:moveTo>
                <a:lnTo>
                  <a:pt x="4274944" y="0"/>
                </a:lnTo>
                <a:lnTo>
                  <a:pt x="427494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B0F0"/>
            </a:solidFill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marR="0" lvl="0" indent="0" algn="ctr" defTabSz="1066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对应角平分线的比等于相似比</a:t>
            </a:r>
          </a:p>
        </p:txBody>
      </p:sp>
      <p:sp>
        <p:nvSpPr>
          <p:cNvPr id="15" name="右大括号 14"/>
          <p:cNvSpPr/>
          <p:nvPr/>
        </p:nvSpPr>
        <p:spPr>
          <a:xfrm>
            <a:off x="7773930" y="2233958"/>
            <a:ext cx="506535" cy="2790265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799082" y="2874819"/>
            <a:ext cx="2339788" cy="1696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相似三角形对应线段的比等于相似比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探究与思考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827" y="2732766"/>
            <a:ext cx="2773456" cy="27734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5340858" y="2659903"/>
                <a:ext cx="4881873" cy="2118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𝐀𝐁𝐂</m:t>
                    </m:r>
                    <m:r>
                      <a:rPr lang="zh-CN" alt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p>
                        <m:r>
                          <a:rPr lang="en-US" altLang="zh-CN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=k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AB=</a:t>
                </a:r>
                <a:r>
                  <a:rPr lang="en-US" altLang="zh-CN" dirty="0" err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kA’B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’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AC=</a:t>
                </a:r>
                <a:r>
                  <a:rPr lang="en-US" altLang="zh-CN" dirty="0" err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kA’C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’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BC=</a:t>
                </a:r>
                <a:r>
                  <a:rPr lang="en-US" altLang="zh-CN" dirty="0" err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kB’C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’</a:t>
                </a:r>
              </a:p>
              <a:p>
                <a:pPr defTabSz="685800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  <m:r>
                              <a:rPr lang="en-US" altLang="zh-CN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CN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altLang="zh-CN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altLang="zh-CN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altLang="zh-CN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den>
                    </m:f>
                    <m:r>
                      <a:rPr lang="en-US" altLang="zh-CN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′+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i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′+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′)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′+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CN" i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858" y="2659903"/>
                <a:ext cx="4881873" cy="2118850"/>
              </a:xfrm>
              <a:prstGeom prst="rect">
                <a:avLst/>
              </a:prstGeom>
              <a:blipFill rotWithShape="1">
                <a:blip r:embed="rId4"/>
                <a:stretch>
                  <a:fillRect l="-10" t="-25" r="10" b="-36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5446074" y="4974300"/>
            <a:ext cx="4776657" cy="4603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C5B9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相似三角形对应周长的比的比等于相似比。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14450" y="1652867"/>
            <a:ext cx="9563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如图，△𝐀𝐁𝐂∽△𝐀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𝐁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𝐂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^′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，相似比为𝒌，它们的周长有什么关系？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</Words>
  <Application>Microsoft Office PowerPoint</Application>
  <PresentationFormat>宽屏</PresentationFormat>
  <Paragraphs>182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 Unicode MS</vt:lpstr>
      <vt:lpstr>Open Sans Semibold</vt:lpstr>
      <vt:lpstr>等线</vt:lpstr>
      <vt:lpstr>思源黑体 CN Bold</vt:lpstr>
      <vt:lpstr>思源黑体 CN Light</vt:lpstr>
      <vt:lpstr>思源宋体 CN Light</vt:lpstr>
      <vt:lpstr>宋体</vt:lpstr>
      <vt:lpstr>Arial</vt:lpstr>
      <vt:lpstr>Calibri</vt:lpstr>
      <vt:lpstr>Cambria Math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37</cp:revision>
  <dcterms:created xsi:type="dcterms:W3CDTF">2020-03-21T06:52:00Z</dcterms:created>
  <dcterms:modified xsi:type="dcterms:W3CDTF">2023-01-16T23:24:56Z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1075D50451044B12A8A13AE824A71AF6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